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notesMasterIdLst>
    <p:notesMasterId r:id="rId14"/>
  </p:notesMasterIdLst>
  <p:sldIdLst>
    <p:sldId id="352" r:id="rId2"/>
    <p:sldId id="342" r:id="rId3"/>
    <p:sldId id="339" r:id="rId4"/>
    <p:sldId id="273" r:id="rId5"/>
    <p:sldId id="300" r:id="rId6"/>
    <p:sldId id="349" r:id="rId7"/>
    <p:sldId id="350" r:id="rId8"/>
    <p:sldId id="346" r:id="rId9"/>
    <p:sldId id="351" r:id="rId10"/>
    <p:sldId id="307" r:id="rId11"/>
    <p:sldId id="341" r:id="rId12"/>
    <p:sldId id="348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06" autoAdjust="0"/>
    <p:restoredTop sz="94264" autoAdjust="0"/>
  </p:normalViewPr>
  <p:slideViewPr>
    <p:cSldViewPr>
      <p:cViewPr>
        <p:scale>
          <a:sx n="59" d="100"/>
          <a:sy n="59" d="100"/>
        </p:scale>
        <p:origin x="-960" y="-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DA08-0DE1-47DA-AC23-E4A09420860D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12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28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69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2172600" y="719984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2172600" y="1661353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2172600" y="266150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2172600" y="360287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2172600" y="460304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2172600" y="554441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1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3312600" y="4722200"/>
            <a:ext cx="5566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312600" y="1484200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3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7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4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8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526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9600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9600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690867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690867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45712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45712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81824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1824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6451533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6451533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2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75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1" r:id="rId15"/>
    <p:sldLayoutId id="2147483683" r:id="rId16"/>
    <p:sldLayoutId id="214748368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مشاهدة صورة المصد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52534"/>
            <a:ext cx="11408949" cy="65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-1"/>
            <a:ext cx="3600400" cy="4509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B1AFD83E-2CF1-46D0-A2F2-6F5D7D46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60648"/>
            <a:ext cx="1082992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F08FD178-E2BC-4088-84EC-112E803D6B74}"/>
              </a:ext>
            </a:extLst>
          </p:cNvPr>
          <p:cNvSpPr txBox="1"/>
          <p:nvPr/>
        </p:nvSpPr>
        <p:spPr>
          <a:xfrm>
            <a:off x="551384" y="2746304"/>
            <a:ext cx="1000911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a great city in a wonderful country. 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Jeddah is a city with a lot of assets and also a lot of things we can aim towards.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1;p59">
            <a:extLst>
              <a:ext uri="{FF2B5EF4-FFF2-40B4-BE49-F238E27FC236}">
                <a16:creationId xmlns="" xmlns:a16="http://schemas.microsoft.com/office/drawing/2014/main" id="{A605032A-92EB-4DB6-A308-79E5EF727627}"/>
              </a:ext>
            </a:extLst>
          </p:cNvPr>
          <p:cNvSpPr/>
          <p:nvPr/>
        </p:nvSpPr>
        <p:spPr>
          <a:xfrm>
            <a:off x="3695850" y="2550157"/>
            <a:ext cx="4800000" cy="1683900"/>
          </a:xfrm>
          <a:prstGeom prst="wedgeRectCallout">
            <a:avLst>
              <a:gd name="adj1" fmla="val -20469"/>
              <a:gd name="adj2" fmla="val 57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32;p59">
            <a:extLst>
              <a:ext uri="{FF2B5EF4-FFF2-40B4-BE49-F238E27FC236}">
                <a16:creationId xmlns="" xmlns:a16="http://schemas.microsoft.com/office/drawing/2014/main" id="{C99B2076-C0BF-4092-8AB2-01882543B156}"/>
              </a:ext>
            </a:extLst>
          </p:cNvPr>
          <p:cNvSpPr txBox="1">
            <a:spLocks/>
          </p:cNvSpPr>
          <p:nvPr/>
        </p:nvSpPr>
        <p:spPr>
          <a:xfrm>
            <a:off x="3922493" y="1932493"/>
            <a:ext cx="35985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Sue Ellen Francisco"/>
              <a:buNone/>
              <a:defRPr sz="70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383838"/>
              </a:buClr>
            </a:pPr>
            <a:r>
              <a:rPr lang="en-US" sz="4800" kern="0" dirty="0">
                <a:solidFill>
                  <a:srgbClr val="FFFFFF"/>
                </a:solidFill>
              </a:rPr>
              <a:t>Homework!</a:t>
            </a:r>
          </a:p>
        </p:txBody>
      </p:sp>
      <p:grpSp>
        <p:nvGrpSpPr>
          <p:cNvPr id="6" name="Google Shape;1235;p59">
            <a:extLst>
              <a:ext uri="{FF2B5EF4-FFF2-40B4-BE49-F238E27FC236}">
                <a16:creationId xmlns="" xmlns:a16="http://schemas.microsoft.com/office/drawing/2014/main" id="{A60276E6-570A-4655-9434-DF479E541E0B}"/>
              </a:ext>
            </a:extLst>
          </p:cNvPr>
          <p:cNvGrpSpPr/>
          <p:nvPr/>
        </p:nvGrpSpPr>
        <p:grpSpPr>
          <a:xfrm>
            <a:off x="4273284" y="3687728"/>
            <a:ext cx="471827" cy="479451"/>
            <a:chOff x="291819" y="1235755"/>
            <a:chExt cx="471827" cy="479451"/>
          </a:xfrm>
        </p:grpSpPr>
        <p:sp>
          <p:nvSpPr>
            <p:cNvPr id="7" name="Google Shape;1236;p59">
              <a:extLst>
                <a:ext uri="{FF2B5EF4-FFF2-40B4-BE49-F238E27FC236}">
                  <a16:creationId xmlns="" xmlns:a16="http://schemas.microsoft.com/office/drawing/2014/main" id="{4A397C77-314C-4DE8-832E-F2D29774E4BE}"/>
                </a:ext>
              </a:extLst>
            </p:cNvPr>
            <p:cNvSpPr/>
            <p:nvPr/>
          </p:nvSpPr>
          <p:spPr>
            <a:xfrm rot="4986646">
              <a:off x="423844" y="11312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37;p59">
              <a:extLst>
                <a:ext uri="{FF2B5EF4-FFF2-40B4-BE49-F238E27FC236}">
                  <a16:creationId xmlns="" xmlns:a16="http://schemas.microsoft.com/office/drawing/2014/main" id="{DC8B5688-850F-48CE-9244-912AD141303D}"/>
                </a:ext>
              </a:extLst>
            </p:cNvPr>
            <p:cNvSpPr/>
            <p:nvPr/>
          </p:nvSpPr>
          <p:spPr>
            <a:xfrm rot="3103676">
              <a:off x="432230" y="12827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38;p59">
              <a:extLst>
                <a:ext uri="{FF2B5EF4-FFF2-40B4-BE49-F238E27FC236}">
                  <a16:creationId xmlns="" xmlns:a16="http://schemas.microsoft.com/office/drawing/2014/main" id="{F0BE4462-CAB3-46F9-9C2B-7BB741013E71}"/>
                </a:ext>
              </a:extLst>
            </p:cNvPr>
            <p:cNvSpPr/>
            <p:nvPr/>
          </p:nvSpPr>
          <p:spPr>
            <a:xfrm rot="1216954">
              <a:off x="585246" y="13361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239;p59">
            <a:extLst>
              <a:ext uri="{FF2B5EF4-FFF2-40B4-BE49-F238E27FC236}">
                <a16:creationId xmlns="" xmlns:a16="http://schemas.microsoft.com/office/drawing/2014/main" id="{86B08564-B4BC-4CE9-A3CA-EC9F82322CC7}"/>
              </a:ext>
            </a:extLst>
          </p:cNvPr>
          <p:cNvGrpSpPr/>
          <p:nvPr/>
        </p:nvGrpSpPr>
        <p:grpSpPr>
          <a:xfrm>
            <a:off x="7476077" y="2619709"/>
            <a:ext cx="471827" cy="479451"/>
            <a:chOff x="291819" y="1235755"/>
            <a:chExt cx="471827" cy="479451"/>
          </a:xfrm>
        </p:grpSpPr>
        <p:sp>
          <p:nvSpPr>
            <p:cNvPr id="11" name="Google Shape;1240;p59">
              <a:extLst>
                <a:ext uri="{FF2B5EF4-FFF2-40B4-BE49-F238E27FC236}">
                  <a16:creationId xmlns="" xmlns:a16="http://schemas.microsoft.com/office/drawing/2014/main" id="{5881AB0B-7543-46F2-8F40-CFF8AFBAA597}"/>
                </a:ext>
              </a:extLst>
            </p:cNvPr>
            <p:cNvSpPr/>
            <p:nvPr/>
          </p:nvSpPr>
          <p:spPr>
            <a:xfrm rot="-5813354">
              <a:off x="514071" y="1449570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41;p59">
              <a:extLst>
                <a:ext uri="{FF2B5EF4-FFF2-40B4-BE49-F238E27FC236}">
                  <a16:creationId xmlns="" xmlns:a16="http://schemas.microsoft.com/office/drawing/2014/main" id="{0260A642-E0B0-44D0-A1AB-8820B06243D1}"/>
                </a:ext>
              </a:extLst>
            </p:cNvPr>
            <p:cNvSpPr/>
            <p:nvPr/>
          </p:nvSpPr>
          <p:spPr>
            <a:xfrm rot="-7696324">
              <a:off x="505539" y="1297993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42;p59">
              <a:extLst>
                <a:ext uri="{FF2B5EF4-FFF2-40B4-BE49-F238E27FC236}">
                  <a16:creationId xmlns="" xmlns:a16="http://schemas.microsoft.com/office/drawing/2014/main" id="{C06A7CDD-20C6-4487-B362-10975AE99F7B}"/>
                </a:ext>
              </a:extLst>
            </p:cNvPr>
            <p:cNvSpPr/>
            <p:nvPr/>
          </p:nvSpPr>
          <p:spPr>
            <a:xfrm rot="-9583046">
              <a:off x="352520" y="1244609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2F4CC5-84C5-45E4-ADD5-E7EFF9CFE8A2}"/>
              </a:ext>
            </a:extLst>
          </p:cNvPr>
          <p:cNvSpPr txBox="1"/>
          <p:nvPr/>
        </p:nvSpPr>
        <p:spPr>
          <a:xfrm>
            <a:off x="4598865" y="3435675"/>
            <a:ext cx="4346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Boulder" pitchFamily="2" charset="0"/>
              </a:rPr>
              <a:t>Page 128 (J)</a:t>
            </a:r>
          </a:p>
        </p:txBody>
      </p:sp>
    </p:spTree>
    <p:extLst>
      <p:ext uri="{BB962C8B-B14F-4D97-AF65-F5344CB8AC3E}">
        <p14:creationId xmlns:p14="http://schemas.microsoft.com/office/powerpoint/2010/main" val="42526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E1EFC62-2C26-4A3A-81E5-400BB61A6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688"/>
          <a:stretch/>
        </p:blipFill>
        <p:spPr bwMode="auto">
          <a:xfrm>
            <a:off x="1991544" y="1124744"/>
            <a:ext cx="83842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A03A3A-C94E-4A79-97DD-2C4C6C93C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8" t="3366" b="3407"/>
          <a:stretch/>
        </p:blipFill>
        <p:spPr>
          <a:xfrm rot="20992656">
            <a:off x="1107780" y="827274"/>
            <a:ext cx="4411331" cy="547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2">
            <a:extLst>
              <a:ext uri="{FF2B5EF4-FFF2-40B4-BE49-F238E27FC236}">
                <a16:creationId xmlns="" xmlns:a16="http://schemas.microsoft.com/office/drawing/2014/main" id="{619E26E4-E844-4629-B109-247048200A1C}"/>
              </a:ext>
            </a:extLst>
          </p:cNvPr>
          <p:cNvSpPr/>
          <p:nvPr/>
        </p:nvSpPr>
        <p:spPr>
          <a:xfrm>
            <a:off x="5485380" y="3295985"/>
            <a:ext cx="6739141" cy="1706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6987" tIns="33493" rIns="66987" bIns="33493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Do you Know Where It Is?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06C14D-6727-498A-87DD-3560FB064639}"/>
              </a:ext>
            </a:extLst>
          </p:cNvPr>
          <p:cNvSpPr txBox="1"/>
          <p:nvPr/>
        </p:nvSpPr>
        <p:spPr>
          <a:xfrm>
            <a:off x="5538943" y="1533195"/>
            <a:ext cx="615141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4990810" panose="00000400000000000000" pitchFamily="2" charset="0"/>
              </a:rPr>
              <a:t>Unit 6      </a:t>
            </a:r>
            <a:endParaRPr lang="ar-SA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4990810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C7E79F7-574D-4EE1-AFA1-63E56F1BCD4B}"/>
              </a:ext>
            </a:extLst>
          </p:cNvPr>
          <p:cNvSpPr/>
          <p:nvPr/>
        </p:nvSpPr>
        <p:spPr>
          <a:xfrm>
            <a:off x="2283269" y="2587551"/>
            <a:ext cx="35454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Tuesday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4EA22B-DB73-4093-8AD2-F041E69E2418}"/>
              </a:ext>
            </a:extLst>
          </p:cNvPr>
          <p:cNvSpPr/>
          <p:nvPr/>
        </p:nvSpPr>
        <p:spPr>
          <a:xfrm>
            <a:off x="2314175" y="3861049"/>
            <a:ext cx="5445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/  6 / 1444 H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DCF0507-0EA1-4695-AE97-1F85ECDE4F04}"/>
              </a:ext>
            </a:extLst>
          </p:cNvPr>
          <p:cNvSpPr/>
          <p:nvPr/>
        </p:nvSpPr>
        <p:spPr>
          <a:xfrm>
            <a:off x="4138704" y="1484784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5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2584758" y="1517844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46"/>
          <p:cNvSpPr txBox="1"/>
          <p:nvPr/>
        </p:nvSpPr>
        <p:spPr>
          <a:xfrm>
            <a:off x="2255156" y="45337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5" name="Google Shape;765;p46"/>
          <p:cNvSpPr txBox="1"/>
          <p:nvPr/>
        </p:nvSpPr>
        <p:spPr>
          <a:xfrm>
            <a:off x="1559496" y="5055825"/>
            <a:ext cx="3282458" cy="83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discuss the topic based on Ss' information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6" name="Google Shape;766;p46"/>
          <p:cNvSpPr txBox="1"/>
          <p:nvPr/>
        </p:nvSpPr>
        <p:spPr>
          <a:xfrm>
            <a:off x="6096011" y="45337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7" name="Google Shape;767;p46"/>
          <p:cNvSpPr txBox="1"/>
          <p:nvPr/>
        </p:nvSpPr>
        <p:spPr>
          <a:xfrm>
            <a:off x="5663952" y="5042871"/>
            <a:ext cx="3151773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recognize the rules of writing a paragraph.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4181131" y="21680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9" name="Google Shape;769;p46"/>
          <p:cNvSpPr txBox="1"/>
          <p:nvPr/>
        </p:nvSpPr>
        <p:spPr>
          <a:xfrm>
            <a:off x="3405777" y="2579218"/>
            <a:ext cx="3968370" cy="5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write about Saudi Arabia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70" name="Google Shape;770;p46"/>
          <p:cNvSpPr txBox="1"/>
          <p:nvPr/>
        </p:nvSpPr>
        <p:spPr>
          <a:xfrm>
            <a:off x="8010878" y="21680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71" name="Google Shape;771;p46"/>
          <p:cNvSpPr txBox="1"/>
          <p:nvPr/>
        </p:nvSpPr>
        <p:spPr>
          <a:xfrm>
            <a:off x="7700741" y="2547502"/>
            <a:ext cx="3247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ea typeface="Quicksand Light"/>
                <a:cs typeface="Cavolini" panose="03000502040302020204" pitchFamily="66" charset="0"/>
                <a:sym typeface="Quicksand Light"/>
              </a:rPr>
              <a:t>write well-organized paragraphs.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grpSp>
        <p:nvGrpSpPr>
          <p:cNvPr id="772" name="Google Shape;772;p46"/>
          <p:cNvGrpSpPr/>
          <p:nvPr/>
        </p:nvGrpSpPr>
        <p:grpSpPr>
          <a:xfrm>
            <a:off x="2267800" y="3509825"/>
            <a:ext cx="1913400" cy="943100"/>
            <a:chOff x="732675" y="2652575"/>
            <a:chExt cx="1913400" cy="943100"/>
          </a:xfrm>
        </p:grpSpPr>
        <p:sp>
          <p:nvSpPr>
            <p:cNvPr id="773" name="Google Shape;773;p46"/>
            <p:cNvSpPr/>
            <p:nvPr/>
          </p:nvSpPr>
          <p:spPr>
            <a:xfrm>
              <a:off x="732675" y="2652575"/>
              <a:ext cx="1913400" cy="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 rot="10800000">
              <a:off x="1390100" y="3255475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2946410" y="277997"/>
            <a:ext cx="5566800" cy="2361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/>
              <a:t> Learning O</a:t>
            </a:r>
            <a:r>
              <a:rPr lang="en" sz="4400" dirty="0"/>
              <a:t>bjectives </a:t>
            </a:r>
            <a:endParaRPr sz="4400" dirty="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4180200" y="3257927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6102317" y="3509825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8010884" y="3257927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46"/>
          <p:cNvGrpSpPr/>
          <p:nvPr/>
        </p:nvGrpSpPr>
        <p:grpSpPr>
          <a:xfrm>
            <a:off x="3027791" y="3636706"/>
            <a:ext cx="377986" cy="431899"/>
            <a:chOff x="1599368" y="3711105"/>
            <a:chExt cx="654521" cy="747878"/>
          </a:xfrm>
        </p:grpSpPr>
        <p:sp>
          <p:nvSpPr>
            <p:cNvPr id="786" name="Google Shape;786;p46"/>
            <p:cNvSpPr/>
            <p:nvPr/>
          </p:nvSpPr>
          <p:spPr>
            <a:xfrm>
              <a:off x="1950753" y="4038948"/>
              <a:ext cx="303136" cy="420035"/>
            </a:xfrm>
            <a:custGeom>
              <a:avLst/>
              <a:gdLst/>
              <a:ahLst/>
              <a:cxnLst/>
              <a:rect l="l" t="t" r="r" b="b"/>
              <a:pathLst>
                <a:path w="8791" h="12182" extrusionOk="0">
                  <a:moveTo>
                    <a:pt x="8149" y="638"/>
                  </a:moveTo>
                  <a:lnTo>
                    <a:pt x="8152" y="999"/>
                  </a:lnTo>
                  <a:cubicBezTo>
                    <a:pt x="8152" y="1197"/>
                    <a:pt x="7988" y="1359"/>
                    <a:pt x="7790" y="1359"/>
                  </a:cubicBezTo>
                  <a:lnTo>
                    <a:pt x="998" y="1359"/>
                  </a:lnTo>
                  <a:cubicBezTo>
                    <a:pt x="800" y="1359"/>
                    <a:pt x="636" y="1197"/>
                    <a:pt x="636" y="999"/>
                  </a:cubicBezTo>
                  <a:lnTo>
                    <a:pt x="636" y="638"/>
                  </a:lnTo>
                  <a:close/>
                  <a:moveTo>
                    <a:pt x="6589" y="1995"/>
                  </a:moveTo>
                  <a:lnTo>
                    <a:pt x="4955" y="3395"/>
                  </a:lnTo>
                  <a:lnTo>
                    <a:pt x="3833" y="3395"/>
                  </a:lnTo>
                  <a:lnTo>
                    <a:pt x="2199" y="1995"/>
                  </a:lnTo>
                  <a:close/>
                  <a:moveTo>
                    <a:pt x="319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996"/>
                  </a:lnTo>
                  <a:cubicBezTo>
                    <a:pt x="1" y="1547"/>
                    <a:pt x="449" y="1995"/>
                    <a:pt x="999" y="1995"/>
                  </a:cubicBezTo>
                  <a:lnTo>
                    <a:pt x="1220" y="1995"/>
                  </a:lnTo>
                  <a:lnTo>
                    <a:pt x="3397" y="3861"/>
                  </a:lnTo>
                  <a:lnTo>
                    <a:pt x="3397" y="9828"/>
                  </a:lnTo>
                  <a:cubicBezTo>
                    <a:pt x="3397" y="9861"/>
                    <a:pt x="3403" y="9896"/>
                    <a:pt x="3414" y="9928"/>
                  </a:cubicBezTo>
                  <a:lnTo>
                    <a:pt x="4093" y="11964"/>
                  </a:lnTo>
                  <a:cubicBezTo>
                    <a:pt x="4137" y="12093"/>
                    <a:pt x="4259" y="12182"/>
                    <a:pt x="4396" y="12182"/>
                  </a:cubicBezTo>
                  <a:cubicBezTo>
                    <a:pt x="4532" y="12182"/>
                    <a:pt x="4654" y="12093"/>
                    <a:pt x="4698" y="11964"/>
                  </a:cubicBezTo>
                  <a:lnTo>
                    <a:pt x="5377" y="9928"/>
                  </a:lnTo>
                  <a:cubicBezTo>
                    <a:pt x="5388" y="9896"/>
                    <a:pt x="5394" y="9861"/>
                    <a:pt x="5394" y="9828"/>
                  </a:cubicBezTo>
                  <a:lnTo>
                    <a:pt x="5394" y="6984"/>
                  </a:lnTo>
                  <a:cubicBezTo>
                    <a:pt x="5394" y="6807"/>
                    <a:pt x="5252" y="6666"/>
                    <a:pt x="5076" y="6666"/>
                  </a:cubicBezTo>
                  <a:cubicBezTo>
                    <a:pt x="4901" y="6666"/>
                    <a:pt x="4759" y="6807"/>
                    <a:pt x="4759" y="6984"/>
                  </a:cubicBezTo>
                  <a:lnTo>
                    <a:pt x="4759" y="9777"/>
                  </a:lnTo>
                  <a:lnTo>
                    <a:pt x="4397" y="10858"/>
                  </a:lnTo>
                  <a:lnTo>
                    <a:pt x="4037" y="9777"/>
                  </a:lnTo>
                  <a:lnTo>
                    <a:pt x="4037" y="4034"/>
                  </a:lnTo>
                  <a:lnTo>
                    <a:pt x="4759" y="4034"/>
                  </a:lnTo>
                  <a:lnTo>
                    <a:pt x="4759" y="5456"/>
                  </a:lnTo>
                  <a:cubicBezTo>
                    <a:pt x="4759" y="5631"/>
                    <a:pt x="4901" y="5774"/>
                    <a:pt x="5076" y="5774"/>
                  </a:cubicBezTo>
                  <a:cubicBezTo>
                    <a:pt x="5252" y="5774"/>
                    <a:pt x="5394" y="5631"/>
                    <a:pt x="5394" y="5456"/>
                  </a:cubicBezTo>
                  <a:lnTo>
                    <a:pt x="5394" y="3861"/>
                  </a:lnTo>
                  <a:lnTo>
                    <a:pt x="7571" y="1995"/>
                  </a:lnTo>
                  <a:lnTo>
                    <a:pt x="7792" y="1995"/>
                  </a:lnTo>
                  <a:cubicBezTo>
                    <a:pt x="8342" y="1995"/>
                    <a:pt x="8790" y="1547"/>
                    <a:pt x="8790" y="996"/>
                  </a:cubicBezTo>
                  <a:lnTo>
                    <a:pt x="8790" y="317"/>
                  </a:lnTo>
                  <a:cubicBezTo>
                    <a:pt x="8787" y="144"/>
                    <a:pt x="8645" y="1"/>
                    <a:pt x="8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1599368" y="3711105"/>
              <a:ext cx="279757" cy="584677"/>
            </a:xfrm>
            <a:custGeom>
              <a:avLst/>
              <a:gdLst/>
              <a:ahLst/>
              <a:cxnLst/>
              <a:rect l="l" t="t" r="r" b="b"/>
              <a:pathLst>
                <a:path w="8113" h="16957" extrusionOk="0">
                  <a:moveTo>
                    <a:pt x="6094" y="638"/>
                  </a:moveTo>
                  <a:cubicBezTo>
                    <a:pt x="6294" y="638"/>
                    <a:pt x="6456" y="799"/>
                    <a:pt x="6456" y="999"/>
                  </a:cubicBezTo>
                  <a:lnTo>
                    <a:pt x="6456" y="1359"/>
                  </a:lnTo>
                  <a:lnTo>
                    <a:pt x="1659" y="1359"/>
                  </a:lnTo>
                  <a:lnTo>
                    <a:pt x="1659" y="999"/>
                  </a:lnTo>
                  <a:cubicBezTo>
                    <a:pt x="1659" y="799"/>
                    <a:pt x="1820" y="638"/>
                    <a:pt x="2020" y="638"/>
                  </a:cubicBezTo>
                  <a:close/>
                  <a:moveTo>
                    <a:pt x="5480" y="1995"/>
                  </a:moveTo>
                  <a:lnTo>
                    <a:pt x="6062" y="5774"/>
                  </a:lnTo>
                  <a:lnTo>
                    <a:pt x="2050" y="5774"/>
                  </a:lnTo>
                  <a:lnTo>
                    <a:pt x="2631" y="1995"/>
                  </a:lnTo>
                  <a:close/>
                  <a:moveTo>
                    <a:pt x="7474" y="6410"/>
                  </a:moveTo>
                  <a:lnTo>
                    <a:pt x="7474" y="7111"/>
                  </a:lnTo>
                  <a:cubicBezTo>
                    <a:pt x="7474" y="7309"/>
                    <a:pt x="7310" y="7471"/>
                    <a:pt x="7112" y="7471"/>
                  </a:cubicBezTo>
                  <a:lnTo>
                    <a:pt x="1000" y="7471"/>
                  </a:lnTo>
                  <a:cubicBezTo>
                    <a:pt x="802" y="7471"/>
                    <a:pt x="639" y="7309"/>
                    <a:pt x="639" y="7111"/>
                  </a:cubicBezTo>
                  <a:lnTo>
                    <a:pt x="639" y="6410"/>
                  </a:lnTo>
                  <a:close/>
                  <a:moveTo>
                    <a:pt x="2019" y="1"/>
                  </a:moveTo>
                  <a:cubicBezTo>
                    <a:pt x="1468" y="1"/>
                    <a:pt x="1020" y="448"/>
                    <a:pt x="1020" y="999"/>
                  </a:cubicBezTo>
                  <a:lnTo>
                    <a:pt x="1020" y="1677"/>
                  </a:lnTo>
                  <a:cubicBezTo>
                    <a:pt x="1020" y="1854"/>
                    <a:pt x="1161" y="1995"/>
                    <a:pt x="1338" y="1995"/>
                  </a:cubicBezTo>
                  <a:lnTo>
                    <a:pt x="1984" y="1995"/>
                  </a:lnTo>
                  <a:lnTo>
                    <a:pt x="1403" y="5774"/>
                  </a:lnTo>
                  <a:lnTo>
                    <a:pt x="318" y="5774"/>
                  </a:lnTo>
                  <a:cubicBezTo>
                    <a:pt x="143" y="5774"/>
                    <a:pt x="0" y="5916"/>
                    <a:pt x="0" y="6091"/>
                  </a:cubicBezTo>
                  <a:lnTo>
                    <a:pt x="0" y="7111"/>
                  </a:lnTo>
                  <a:cubicBezTo>
                    <a:pt x="0" y="7660"/>
                    <a:pt x="448" y="8109"/>
                    <a:pt x="999" y="8109"/>
                  </a:cubicBezTo>
                  <a:lnTo>
                    <a:pt x="3058" y="8109"/>
                  </a:lnTo>
                  <a:lnTo>
                    <a:pt x="3058" y="14602"/>
                  </a:lnTo>
                  <a:cubicBezTo>
                    <a:pt x="3058" y="14637"/>
                    <a:pt x="3064" y="14670"/>
                    <a:pt x="3075" y="14702"/>
                  </a:cubicBezTo>
                  <a:lnTo>
                    <a:pt x="3754" y="16740"/>
                  </a:lnTo>
                  <a:cubicBezTo>
                    <a:pt x="3798" y="16869"/>
                    <a:pt x="3920" y="16956"/>
                    <a:pt x="4056" y="16956"/>
                  </a:cubicBezTo>
                  <a:cubicBezTo>
                    <a:pt x="4192" y="16956"/>
                    <a:pt x="4315" y="16869"/>
                    <a:pt x="4359" y="16740"/>
                  </a:cubicBezTo>
                  <a:lnTo>
                    <a:pt x="5038" y="14702"/>
                  </a:lnTo>
                  <a:cubicBezTo>
                    <a:pt x="5049" y="14670"/>
                    <a:pt x="5055" y="14637"/>
                    <a:pt x="5055" y="14602"/>
                  </a:cubicBezTo>
                  <a:lnTo>
                    <a:pt x="5055" y="11717"/>
                  </a:lnTo>
                  <a:cubicBezTo>
                    <a:pt x="5055" y="11540"/>
                    <a:pt x="4913" y="11400"/>
                    <a:pt x="4737" y="11400"/>
                  </a:cubicBezTo>
                  <a:cubicBezTo>
                    <a:pt x="4562" y="11400"/>
                    <a:pt x="4419" y="11540"/>
                    <a:pt x="4419" y="11717"/>
                  </a:cubicBezTo>
                  <a:lnTo>
                    <a:pt x="4419" y="14551"/>
                  </a:lnTo>
                  <a:lnTo>
                    <a:pt x="4058" y="15633"/>
                  </a:lnTo>
                  <a:lnTo>
                    <a:pt x="3698" y="14551"/>
                  </a:lnTo>
                  <a:lnTo>
                    <a:pt x="3698" y="8109"/>
                  </a:lnTo>
                  <a:lnTo>
                    <a:pt x="4419" y="8109"/>
                  </a:lnTo>
                  <a:lnTo>
                    <a:pt x="4419" y="10230"/>
                  </a:lnTo>
                  <a:cubicBezTo>
                    <a:pt x="4419" y="10406"/>
                    <a:pt x="4562" y="10548"/>
                    <a:pt x="4737" y="10548"/>
                  </a:cubicBezTo>
                  <a:cubicBezTo>
                    <a:pt x="4913" y="10548"/>
                    <a:pt x="5055" y="10406"/>
                    <a:pt x="5055" y="10230"/>
                  </a:cubicBezTo>
                  <a:lnTo>
                    <a:pt x="5055" y="8109"/>
                  </a:lnTo>
                  <a:lnTo>
                    <a:pt x="7114" y="8109"/>
                  </a:lnTo>
                  <a:cubicBezTo>
                    <a:pt x="7664" y="8109"/>
                    <a:pt x="8112" y="7660"/>
                    <a:pt x="8112" y="7111"/>
                  </a:cubicBezTo>
                  <a:lnTo>
                    <a:pt x="8112" y="6091"/>
                  </a:lnTo>
                  <a:cubicBezTo>
                    <a:pt x="8111" y="5916"/>
                    <a:pt x="7967" y="5774"/>
                    <a:pt x="7791" y="5774"/>
                  </a:cubicBezTo>
                  <a:lnTo>
                    <a:pt x="6705" y="5774"/>
                  </a:lnTo>
                  <a:lnTo>
                    <a:pt x="6126" y="1995"/>
                  </a:lnTo>
                  <a:lnTo>
                    <a:pt x="6773" y="1995"/>
                  </a:lnTo>
                  <a:cubicBezTo>
                    <a:pt x="6950" y="1995"/>
                    <a:pt x="7091" y="1854"/>
                    <a:pt x="7091" y="1677"/>
                  </a:cubicBezTo>
                  <a:lnTo>
                    <a:pt x="7091" y="999"/>
                  </a:lnTo>
                  <a:cubicBezTo>
                    <a:pt x="7091" y="448"/>
                    <a:pt x="6643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6860735" y="3662341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4962620" y="3654830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8797159" y="3654823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EA77F7D9-0D6A-4C74-AAB6-27F72D90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02107" cy="263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7D184C49-5A8C-44C5-A3F3-706CC265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0"/>
            <a:ext cx="5040560" cy="1318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AutoShape 2" descr="مشاهدة صورة المصدر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 descr="مشاهدة صورة المصد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659145"/>
            <a:ext cx="2448272" cy="176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شاهدة صورة المصد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685219"/>
            <a:ext cx="2448272" cy="176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مشاهدة صورة المصد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3" y="2694775"/>
            <a:ext cx="2723057" cy="179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مشاهدة صورة المصدر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7954961" y="2715499"/>
            <a:ext cx="4147146" cy="177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مشاهدة صورة المصد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85" y="4626734"/>
            <a:ext cx="3054943" cy="2101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مشاهدة صورة المصدر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626734"/>
            <a:ext cx="2892237" cy="2121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مشاهدة صورة المصدر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5161" r="5836" b="9437"/>
          <a:stretch/>
        </p:blipFill>
        <p:spPr bwMode="auto">
          <a:xfrm>
            <a:off x="9653835" y="4604545"/>
            <a:ext cx="2448272" cy="2165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4480652"/>
            <a:ext cx="3290409" cy="237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1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63160"/>
          <a:stretch/>
        </p:blipFill>
        <p:spPr bwMode="auto">
          <a:xfrm>
            <a:off x="969397" y="807279"/>
            <a:ext cx="9937104" cy="516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306" y="57369"/>
            <a:ext cx="1529733" cy="99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شكل بيضاوي 16"/>
          <p:cNvSpPr/>
          <p:nvPr/>
        </p:nvSpPr>
        <p:spPr>
          <a:xfrm>
            <a:off x="3359696" y="2132856"/>
            <a:ext cx="1889831" cy="616429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sp>
        <p:nvSpPr>
          <p:cNvPr id="18" name="شكل بيضاوي 17"/>
          <p:cNvSpPr/>
          <p:nvPr/>
        </p:nvSpPr>
        <p:spPr>
          <a:xfrm>
            <a:off x="4439816" y="2749285"/>
            <a:ext cx="3208060" cy="39168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sp>
        <p:nvSpPr>
          <p:cNvPr id="20" name="شكل بيضاوي 19"/>
          <p:cNvSpPr/>
          <p:nvPr/>
        </p:nvSpPr>
        <p:spPr>
          <a:xfrm>
            <a:off x="1301111" y="3645023"/>
            <a:ext cx="6346765" cy="47406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sp>
        <p:nvSpPr>
          <p:cNvPr id="21" name="شكل بيضاوي 20"/>
          <p:cNvSpPr/>
          <p:nvPr/>
        </p:nvSpPr>
        <p:spPr>
          <a:xfrm>
            <a:off x="2567608" y="4578057"/>
            <a:ext cx="1482001" cy="41085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sp>
        <p:nvSpPr>
          <p:cNvPr id="23" name="شكل بيضاوي 22"/>
          <p:cNvSpPr/>
          <p:nvPr/>
        </p:nvSpPr>
        <p:spPr>
          <a:xfrm>
            <a:off x="5249527" y="4988909"/>
            <a:ext cx="2070609" cy="52832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cxnSp>
        <p:nvCxnSpPr>
          <p:cNvPr id="24" name="رابط مستقيم 23"/>
          <p:cNvCxnSpPr>
            <a:cxnSpLocks/>
          </p:cNvCxnSpPr>
          <p:nvPr/>
        </p:nvCxnSpPr>
        <p:spPr>
          <a:xfrm flipV="1">
            <a:off x="1559885" y="3540751"/>
            <a:ext cx="2744726" cy="45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>
            <a:cxnSpLocks/>
          </p:cNvCxnSpPr>
          <p:nvPr/>
        </p:nvCxnSpPr>
        <p:spPr>
          <a:xfrm>
            <a:off x="5015880" y="3545295"/>
            <a:ext cx="37444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>
            <a:cxnSpLocks/>
          </p:cNvCxnSpPr>
          <p:nvPr/>
        </p:nvCxnSpPr>
        <p:spPr>
          <a:xfrm>
            <a:off x="7387528" y="4988909"/>
            <a:ext cx="245457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>
            <a:cxnSpLocks/>
          </p:cNvCxnSpPr>
          <p:nvPr/>
        </p:nvCxnSpPr>
        <p:spPr>
          <a:xfrm>
            <a:off x="2081321" y="5951779"/>
            <a:ext cx="245457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93786"/>
            <a:ext cx="1917486" cy="1109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233755" y="2666858"/>
            <a:ext cx="1279233" cy="29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319" dirty="0">
                <a:latin typeface="AR CENA" panose="02000000000000000000" pitchFamily="2" charset="0"/>
              </a:rPr>
              <a:t> </a:t>
            </a:r>
            <a:endParaRPr lang="ar-SA" sz="1319" dirty="0">
              <a:latin typeface="AR CENA" panose="02000000000000000000" pitchFamily="2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114572" y="554470"/>
            <a:ext cx="321362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dirty="0">
                <a:latin typeface="AR CENA" panose="02000000000000000000" pitchFamily="2" charset="0"/>
              </a:rPr>
              <a:t>Sample answers</a:t>
            </a:r>
            <a:endParaRPr lang="ar-SA" sz="2000" dirty="0">
              <a:latin typeface="AR CENA" panose="02000000000000000000" pitchFamily="2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85586BF3-CFAC-4937-A8F7-BE28794A1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30855"/>
              </p:ext>
            </p:extLst>
          </p:nvPr>
        </p:nvGraphicFramePr>
        <p:xfrm>
          <a:off x="983432" y="1340768"/>
          <a:ext cx="6264696" cy="527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1918506918"/>
                    </a:ext>
                  </a:extLst>
                </a:gridCol>
                <a:gridCol w="4248472">
                  <a:extLst>
                    <a:ext uri="{9D8B030D-6E8A-4147-A177-3AD203B41FA5}">
                      <a16:colId xmlns="" xmlns:a16="http://schemas.microsoft.com/office/drawing/2014/main" val="3513831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advantages and benefits of Saudi Arabia</a:t>
                      </a:r>
                      <a:endParaRPr lang="ar-SA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934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Family and Community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Family has strong relationship and live according to Islamic religion values and laws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700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Education</a:t>
                      </a:r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many modern schools and universities have been built all over the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944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Environment and Natural Resources</a:t>
                      </a:r>
                      <a:endParaRPr lang="ar-SA" sz="1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S.A is the largest oil producer in the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01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Culture and Recreation</a:t>
                      </a:r>
                      <a:endParaRPr lang="ar-SA" sz="1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Local theaters and public libraries and summer camps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71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Transportation</a:t>
                      </a:r>
                      <a:endParaRPr lang="ar-SA" sz="1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a good transportation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system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794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Tourism</a:t>
                      </a:r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S.A has a lot of historical &amp; natural places  across the country 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5475097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1D905C84-7B36-41E1-9840-36F6A6D28437}"/>
              </a:ext>
            </a:extLst>
          </p:cNvPr>
          <p:cNvSpPr txBox="1"/>
          <p:nvPr/>
        </p:nvSpPr>
        <p:spPr>
          <a:xfrm>
            <a:off x="4328198" y="64562"/>
            <a:ext cx="1986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/>
              <a:t>Page:66</a:t>
            </a:r>
            <a:endParaRPr lang="ar-SA" sz="2000" b="1" i="1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="" xmlns:a16="http://schemas.microsoft.com/office/drawing/2014/main" id="{85586BF3-CFAC-4937-A8F7-BE28794A1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07497"/>
              </p:ext>
            </p:extLst>
          </p:nvPr>
        </p:nvGraphicFramePr>
        <p:xfrm>
          <a:off x="7392144" y="1425031"/>
          <a:ext cx="4608512" cy="5236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764889688"/>
                    </a:ext>
                  </a:extLst>
                </a:gridCol>
              </a:tblGrid>
              <a:tr h="534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What can be achieved in the future.</a:t>
                      </a:r>
                      <a:endParaRPr lang="ar-SA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934935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Government will support families to rise their children in many ways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700864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Develop the learning system 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9446141"/>
                  </a:ext>
                </a:extLst>
              </a:tr>
              <a:tr h="564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to benefit from the other natural resources like gold and other minerals 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016335"/>
                  </a:ext>
                </a:extLst>
              </a:tr>
              <a:tr h="8606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There will be large museums , galleries, sport facilities…..etc.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71479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Subways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in the big cities &amp; public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buses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79466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Reform the historical places and make entertainment events in the places to attract tourists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547509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425031"/>
            <a:ext cx="1211260" cy="10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" y="2437011"/>
            <a:ext cx="1125748" cy="87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7" y="3281338"/>
            <a:ext cx="1125749" cy="86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4149080"/>
            <a:ext cx="129684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59465"/>
            <a:ext cx="1200153" cy="8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33" y="5880774"/>
            <a:ext cx="1355686" cy="97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6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="" xmlns:a16="http://schemas.microsoft.com/office/drawing/2014/main" id="{C8960E87-0E80-48B5-AC97-F258D314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332656"/>
            <a:ext cx="7862466" cy="259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734CA7-62C0-434B-8C30-8DE66D320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140968"/>
            <a:ext cx="5916488" cy="343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3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734CA7-62C0-434B-8C30-8DE66D320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1" t="16455" r="10473" b="6158"/>
          <a:stretch/>
        </p:blipFill>
        <p:spPr>
          <a:xfrm>
            <a:off x="2495600" y="-32333"/>
            <a:ext cx="70877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2927648" y="188640"/>
            <a:ext cx="6120680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20th Century Font"/>
              </a:rPr>
              <a:t>Saudi Arabia is</a:t>
            </a:r>
          </a:p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20th Century Font"/>
              </a:rPr>
              <a:t> a wonderful country</a:t>
            </a:r>
          </a:p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20th Century Font"/>
              </a:rPr>
              <a:t> that has many assets  </a:t>
            </a:r>
          </a:p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20th Century Font"/>
              </a:rPr>
              <a:t>and aims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4990810"/>
              </a:rPr>
              <a:t> </a:t>
            </a:r>
            <a:endParaRPr lang="ar-S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499081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3" t="8847" r="9791" b="80040"/>
          <a:stretch/>
        </p:blipFill>
        <p:spPr bwMode="auto">
          <a:xfrm>
            <a:off x="3359696" y="2060848"/>
            <a:ext cx="547260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r="5420"/>
          <a:stretch/>
        </p:blipFill>
        <p:spPr bwMode="auto">
          <a:xfrm>
            <a:off x="3359697" y="3068959"/>
            <a:ext cx="5472608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7" t="36102" r="6936" b="50788"/>
          <a:stretch/>
        </p:blipFill>
        <p:spPr bwMode="auto">
          <a:xfrm>
            <a:off x="3359697" y="4149081"/>
            <a:ext cx="547260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539716" y="5738425"/>
            <a:ext cx="489654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20th Century Font"/>
              </a:rPr>
              <a:t>Saudi Arabia became a global country .We are really proud of being Saudi .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4990810"/>
              </a:rPr>
              <a:t> </a:t>
            </a:r>
            <a:endParaRPr lang="ar-S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499081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C734CA7-62C0-434B-8C30-8DE66D320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16981" r="58767" b="63401"/>
          <a:stretch/>
        </p:blipFill>
        <p:spPr>
          <a:xfrm>
            <a:off x="0" y="278804"/>
            <a:ext cx="2711624" cy="1050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رابط كسهم مستقيم 8"/>
          <p:cNvCxnSpPr/>
          <p:nvPr/>
        </p:nvCxnSpPr>
        <p:spPr>
          <a:xfrm>
            <a:off x="2711624" y="804193"/>
            <a:ext cx="1440160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7C734CA7-62C0-434B-8C30-8DE66D320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34629" r="47873" b="37420"/>
          <a:stretch/>
        </p:blipFill>
        <p:spPr>
          <a:xfrm>
            <a:off x="-19206" y="2572767"/>
            <a:ext cx="2226774" cy="157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قوس كبير أيسر 10"/>
          <p:cNvSpPr/>
          <p:nvPr/>
        </p:nvSpPr>
        <p:spPr>
          <a:xfrm>
            <a:off x="2351584" y="2276872"/>
            <a:ext cx="792088" cy="2304257"/>
          </a:xfrm>
          <a:prstGeom prst="leftBrace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7C734CA7-62C0-434B-8C30-8DE66D320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58428" r="47874" b="12666"/>
          <a:stretch/>
        </p:blipFill>
        <p:spPr>
          <a:xfrm>
            <a:off x="48632" y="5445223"/>
            <a:ext cx="2191166" cy="138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رابط كسهم مستقيم 14"/>
          <p:cNvCxnSpPr/>
          <p:nvPr/>
        </p:nvCxnSpPr>
        <p:spPr>
          <a:xfrm>
            <a:off x="2239798" y="6228675"/>
            <a:ext cx="144016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280</Words>
  <Application>Microsoft Office PowerPoint</Application>
  <PresentationFormat>مخصص</PresentationFormat>
  <Paragraphs>53</Paragraphs>
  <Slides>12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November Daily Slides by Slidesgo</vt:lpstr>
      <vt:lpstr>عرض تقديمي في PowerPoint</vt:lpstr>
      <vt:lpstr>عرض تقديمي في PowerPoint</vt:lpstr>
      <vt:lpstr>عرض تقديمي في PowerPoint</vt:lpstr>
      <vt:lpstr> Learning Objectives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179</cp:revision>
  <dcterms:created xsi:type="dcterms:W3CDTF">2020-08-04T01:19:29Z</dcterms:created>
  <dcterms:modified xsi:type="dcterms:W3CDTF">2023-01-03T10:11:51Z</dcterms:modified>
</cp:coreProperties>
</file>