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media1.mp3" ContentType="audio/unknown"/>
  <Override PartName="/ppt/media/media2.mp3" ContentType="audio/unknown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892968" y="3545085"/>
            <a:ext cx="7358064" cy="79474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892968" y="4473773"/>
            <a:ext cx="7358064" cy="32147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16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892968" y="2998787"/>
            <a:ext cx="7358064" cy="431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919758" y="-35719"/>
            <a:ext cx="10394157" cy="6929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143000" y="263425"/>
            <a:ext cx="6858000" cy="4572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892968" y="4723804"/>
            <a:ext cx="7358064" cy="1000126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892968" y="5732859"/>
            <a:ext cx="7358064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892968" y="2268140"/>
            <a:ext cx="7358064" cy="232172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4482703" y="446484"/>
            <a:ext cx="5777508" cy="577750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69726" y="446484"/>
            <a:ext cx="3750470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69726" y="3321843"/>
            <a:ext cx="3750470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2678906" y="1821656"/>
            <a:ext cx="6630294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669726" y="1821656"/>
            <a:ext cx="3750470" cy="4420196"/>
          </a:xfrm>
          <a:prstGeom prst="rect">
            <a:avLst/>
          </a:prstGeom>
        </p:spPr>
        <p:txBody>
          <a:bodyPr/>
          <a:lstStyle>
            <a:lvl1pPr marL="220435" indent="-220435">
              <a:spcBef>
                <a:spcPts val="2200"/>
              </a:spcBef>
              <a:defRPr sz="1800"/>
            </a:lvl1pPr>
            <a:lvl2pPr marL="563335" indent="-220435">
              <a:spcBef>
                <a:spcPts val="2200"/>
              </a:spcBef>
              <a:defRPr sz="1800"/>
            </a:lvl2pPr>
            <a:lvl3pPr marL="906235" indent="-220435">
              <a:spcBef>
                <a:spcPts val="2200"/>
              </a:spcBef>
              <a:defRPr sz="1800"/>
            </a:lvl3pPr>
            <a:lvl4pPr marL="1249135" indent="-220435">
              <a:spcBef>
                <a:spcPts val="2200"/>
              </a:spcBef>
              <a:defRPr sz="1800"/>
            </a:lvl4pPr>
            <a:lvl5pPr marL="1592035" indent="-220435">
              <a:spcBef>
                <a:spcPts val="2200"/>
              </a:spcBef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669726" y="892968"/>
            <a:ext cx="7804548" cy="5072064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4609951" y="3580804"/>
            <a:ext cx="3978176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4723804" y="526851"/>
            <a:ext cx="3750470" cy="3750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1991321" y="625078"/>
            <a:ext cx="8411767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454163" y="6536531"/>
            <a:ext cx="230912" cy="242992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05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r" defTabSz="410765" rtl="1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Relationship Id="rId4" Type="http://schemas.openxmlformats.org/officeDocument/2006/relationships/audio" Target="../media/media2.mp3"/><Relationship Id="rId5" Type="http://schemas.microsoft.com/office/2007/relationships/media" Target="../media/media2.mp3"/><Relationship Id="rId6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4155.png" descr="IMG_41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عنوان 1"/>
          <p:cNvSpPr txBox="1"/>
          <p:nvPr>
            <p:ph type="ctrTitle"/>
          </p:nvPr>
        </p:nvSpPr>
        <p:spPr>
          <a:xfrm>
            <a:off x="941495" y="1224278"/>
            <a:ext cx="4065551" cy="2753125"/>
          </a:xfrm>
          <a:prstGeom prst="rect">
            <a:avLst/>
          </a:prstGeom>
        </p:spPr>
        <p:txBody>
          <a:bodyPr anchor="ctr"/>
          <a:lstStyle/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224027">
              <a:defRPr sz="4116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1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57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867" y="2242819"/>
            <a:ext cx="8281536" cy="2626362"/>
          </a:xfrm>
          <a:prstGeom prst="rect">
            <a:avLst/>
          </a:prstGeom>
          <a:ln w="3175">
            <a:miter lim="400000"/>
          </a:ln>
        </p:spPr>
      </p:pic>
      <p:pic>
        <p:nvPicPr>
          <p:cNvPr id="158" name="SG Bk 6 F-SA_2020_1-03" descr="SG Bk 6 F-SA_2020_1-03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8685152" y="950630"/>
            <a:ext cx="571501" cy="5715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998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12" fill="hold" display="0">
                  <p:stCondLst>
                    <p:cond delay="indefinite"/>
                  </p:st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build="whole" bldLvl="1" animBg="1" rev="0" advAuto="0" spid="1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sp>
        <p:nvSpPr>
          <p:cNvPr id="161" name="عنصر نائب للمحتوى 2"/>
          <p:cNvSpPr txBox="1"/>
          <p:nvPr>
            <p:ph type="body" sz="quarter" idx="1"/>
          </p:nvPr>
        </p:nvSpPr>
        <p:spPr>
          <a:xfrm>
            <a:off x="5360134" y="2702330"/>
            <a:ext cx="2564524" cy="145334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SzTx/>
              <a:buNone/>
              <a:defRPr sz="40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rtl="0">
              <a:defRPr/>
            </a:pPr>
            <a:r>
              <a:t>Page 89</a:t>
            </a:r>
          </a:p>
        </p:txBody>
      </p:sp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746" y="1319305"/>
            <a:ext cx="4400120" cy="479568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1" grpId="2"/>
      <p:bldP build="whole" bldLvl="1" animBg="1" rev="0" advAuto="0" spid="16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4172.jpeg" descr="IMG_41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46" y="500913"/>
            <a:ext cx="8996708" cy="5856174"/>
          </a:xfrm>
          <a:prstGeom prst="rect">
            <a:avLst/>
          </a:prstGeom>
          <a:ln w="3175">
            <a:miter lim="400000"/>
          </a:ln>
        </p:spPr>
      </p:pic>
      <p:sp>
        <p:nvSpPr>
          <p:cNvPr id="123" name="عنوان 1"/>
          <p:cNvSpPr txBox="1"/>
          <p:nvPr>
            <p:ph type="ctrTitle"/>
          </p:nvPr>
        </p:nvSpPr>
        <p:spPr>
          <a:xfrm>
            <a:off x="2539225" y="1912738"/>
            <a:ext cx="4065550" cy="2753124"/>
          </a:xfrm>
          <a:prstGeom prst="rect">
            <a:avLst/>
          </a:prstGeom>
        </p:spPr>
        <p:txBody>
          <a:bodyPr anchor="ctr"/>
          <a:lstStyle/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Unit 1</a:t>
            </a:r>
          </a:p>
          <a:p>
            <a:pPr defTabSz="201275" rtl="0">
              <a:defRPr sz="4116">
                <a:solidFill>
                  <a:srgbClr val="D6D5D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</a:p>
          <a:p>
            <a:pPr defTabSz="224027">
              <a:defRPr sz="4116">
                <a:solidFill>
                  <a:srgbClr val="D6D5D5"/>
                </a:solidFill>
                <a:uFill>
                  <a:solidFill>
                    <a:srgbClr val="002060"/>
                  </a:solidFill>
                </a:u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It’s a Good Deal, Isn’t It?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797"/>
            <a:ext cx="9144001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26" name="صورة 2" descr="صورة 2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9957" y="945484"/>
            <a:ext cx="8124086" cy="550064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2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580" y="1158640"/>
            <a:ext cx="4299549" cy="532326"/>
          </a:xfrm>
          <a:prstGeom prst="rect">
            <a:avLst/>
          </a:prstGeom>
          <a:ln w="3175">
            <a:miter lim="400000"/>
          </a:ln>
        </p:spPr>
      </p:pic>
      <p:sp>
        <p:nvSpPr>
          <p:cNvPr id="130" name="مربع نص 4"/>
          <p:cNvSpPr txBox="1"/>
          <p:nvPr/>
        </p:nvSpPr>
        <p:spPr>
          <a:xfrm>
            <a:off x="401697" y="2270660"/>
            <a:ext cx="8340606" cy="3325814"/>
          </a:xfrm>
          <a:prstGeom prst="rect">
            <a:avLst/>
          </a:prstGeom>
          <a:ln w="3175">
            <a:solidFill>
              <a:srgbClr val="2F559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sz="28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The objectives of the lesson : </a:t>
            </a:r>
          </a:p>
          <a:p>
            <a:pPr algn="l" rtl="0">
              <a:defRPr sz="2800">
                <a:latin typeface="Aharoni"/>
                <a:ea typeface="Aharoni"/>
                <a:cs typeface="Aharoni"/>
                <a:sym typeface="Aharoni"/>
              </a:defRPr>
            </a:pPr>
          </a:p>
          <a:p>
            <a:pPr algn="l" rtl="0"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At the end of this session, the students will be able to :</a:t>
            </a:r>
          </a:p>
          <a:p>
            <a:pPr algn="l" rtl="0">
              <a:defRPr sz="20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293914" indent="-293914" algn="l" rtl="0">
              <a:lnSpc>
                <a:spcPct val="150000"/>
              </a:lnSpc>
              <a:buSzPct val="100000"/>
              <a:buChar char="-"/>
              <a:defRPr sz="24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List a number of tools </a:t>
            </a:r>
          </a:p>
          <a:p>
            <a:pPr marL="293914" indent="-293914" algn="l" rtl="0">
              <a:lnSpc>
                <a:spcPct val="150000"/>
              </a:lnSpc>
              <a:buSzPct val="100000"/>
              <a:buChar char="-"/>
              <a:defRPr sz="24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Answer Yes/No questions </a:t>
            </a:r>
          </a:p>
          <a:p>
            <a:pPr marL="293914" indent="-293914" algn="l" rtl="0">
              <a:lnSpc>
                <a:spcPct val="150000"/>
              </a:lnSpc>
              <a:buSzPct val="100000"/>
              <a:buChar char="-"/>
              <a:defRPr sz="24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Sort tools according to usage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5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p" bldLvl="5" animBg="1" rev="0" advAuto="0" spid="13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33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336" y="862684"/>
            <a:ext cx="5711459" cy="941632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مربع نص 4"/>
          <p:cNvSpPr txBox="1"/>
          <p:nvPr/>
        </p:nvSpPr>
        <p:spPr>
          <a:xfrm>
            <a:off x="671172" y="3003097"/>
            <a:ext cx="7801656" cy="35162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sz="2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Culture Note </a:t>
            </a:r>
          </a:p>
          <a:p>
            <a:pPr algn="l" rtl="0">
              <a:defRPr i="1" sz="23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rtl="0">
              <a:defRPr i="1" sz="23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Garage sales</a:t>
            </a:r>
            <a:r>
              <a:rPr b="0" i="0">
                <a:solidFill>
                  <a:srgbClr val="000000"/>
                </a:solidFill>
              </a:rPr>
              <a:t>, or </a:t>
            </a:r>
            <a:r>
              <a:t>yard sales</a:t>
            </a:r>
            <a:r>
              <a:rPr b="0" i="0">
                <a:solidFill>
                  <a:srgbClr val="000000"/>
                </a:solidFill>
              </a:rPr>
              <a:t>, are common in the United States. They are usually held on the weekend. People have garage sales for various reasons: they are going to move and do not want to take everything with them; they do not use the items anymore; they need some money; or they simply want fewer things in their home. People usually post signs around the neighborhood saying when and where the garage sale will be.</a:t>
            </a:r>
          </a:p>
        </p:txBody>
      </p:sp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63472" y="1807669"/>
            <a:ext cx="2693123" cy="179635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2"/>
      <p:bldP build="whole" bldLvl="1" animBg="1" rev="0" advAuto="0" spid="133" grpId="1"/>
      <p:bldP build="whole" bldLvl="1" animBg="1" rev="0" advAuto="0" spid="13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38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954" y="970058"/>
            <a:ext cx="4658318" cy="5520860"/>
          </a:xfrm>
          <a:prstGeom prst="rect">
            <a:avLst/>
          </a:prstGeom>
          <a:ln w="3175">
            <a:miter lim="400000"/>
          </a:ln>
        </p:spPr>
      </p:pic>
      <p:pic>
        <p:nvPicPr>
          <p:cNvPr id="139" name="صورة 5" descr="صورة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1169" y="983456"/>
            <a:ext cx="3578283" cy="2484560"/>
          </a:xfrm>
          <a:prstGeom prst="rect">
            <a:avLst/>
          </a:prstGeom>
          <a:ln w="3175">
            <a:miter lim="400000"/>
          </a:ln>
        </p:spPr>
      </p:pic>
      <p:sp>
        <p:nvSpPr>
          <p:cNvPr id="140" name="مربع نص 6"/>
          <p:cNvSpPr txBox="1"/>
          <p:nvPr/>
        </p:nvSpPr>
        <p:spPr>
          <a:xfrm>
            <a:off x="5077947" y="3768416"/>
            <a:ext cx="3684728" cy="23577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i="1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 many people are looking at the things for sale? </a:t>
            </a:r>
          </a:p>
          <a:p>
            <a:pPr algn="l" rtl="0">
              <a:defRPr i="1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kinds of tools do you see? </a:t>
            </a:r>
          </a:p>
          <a:p>
            <a:pPr algn="l" rtl="0">
              <a:defRPr i="1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things do you see for use outside the house? </a:t>
            </a:r>
          </a:p>
          <a:p>
            <a:pPr algn="l" rtl="0">
              <a:defRPr i="1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things do you see for a child? </a:t>
            </a:r>
          </a:p>
          <a:p>
            <a:pPr algn="l" rtl="0">
              <a:defRPr i="1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appliances do you see? </a:t>
            </a:r>
          </a:p>
          <a:p>
            <a:pPr algn="l" rtl="0">
              <a:defRPr i="1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kitchen things do you see?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p" bldLvl="5" animBg="1" rev="0" advAuto="0" spid="140" grpId="3"/>
      <p:bldP build="whole" bldLvl="1" animBg="1" rev="0" advAuto="0" spid="1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3" name="صورة 4" descr="صورة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373" y="903439"/>
            <a:ext cx="4689696" cy="5558049"/>
          </a:xfrm>
          <a:prstGeom prst="rect">
            <a:avLst/>
          </a:prstGeom>
          <a:ln w="3175">
            <a:miter lim="400000"/>
          </a:ln>
        </p:spPr>
      </p:pic>
      <p:pic>
        <p:nvPicPr>
          <p:cNvPr id="144" name="صورة 5" descr="صورة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85796" y="3899762"/>
            <a:ext cx="3599627" cy="2499380"/>
          </a:xfrm>
          <a:prstGeom prst="rect">
            <a:avLst/>
          </a:prstGeom>
          <a:ln w="3175">
            <a:miter lim="400000"/>
          </a:ln>
        </p:spPr>
      </p:pic>
      <p:pic>
        <p:nvPicPr>
          <p:cNvPr id="145" name="SG Bk 6 F-SA_2020_1-02" descr="SG Bk 6 F-SA_2020_1-02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9056671" y="129916"/>
            <a:ext cx="571501" cy="5715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6" name="صورة 2" descr="صورة 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14619" y="954210"/>
            <a:ext cx="2928744" cy="29023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mediacall" nodeType="click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1457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22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audio>
          </p:childTnLst>
        </p:cTn>
      </p:par>
    </p:tnLst>
    <p:bldLst>
      <p:bldP build="whole" bldLvl="1" animBg="1" rev="0" advAuto="0" spid="143" grpId="1"/>
      <p:bldP build="whole" bldLvl="1" animBg="1" rev="0" advAuto="0" spid="146" grpId="3"/>
      <p:bldP build="whole" bldLvl="1" animBg="1" rev="0" advAuto="0" spid="14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4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071" y="1080317"/>
            <a:ext cx="7705858" cy="1703886"/>
          </a:xfrm>
          <a:prstGeom prst="rect">
            <a:avLst/>
          </a:prstGeom>
          <a:ln w="3175">
            <a:miter lim="400000"/>
          </a:ln>
        </p:spPr>
      </p:pic>
      <p:sp>
        <p:nvSpPr>
          <p:cNvPr id="150" name="مربع نص 6"/>
          <p:cNvSpPr txBox="1"/>
          <p:nvPr/>
        </p:nvSpPr>
        <p:spPr>
          <a:xfrm>
            <a:off x="344351" y="3252240"/>
            <a:ext cx="8455298" cy="2804933"/>
          </a:xfrm>
          <a:prstGeom prst="rect">
            <a:avLst/>
          </a:prstGeom>
          <a:ln w="3175">
            <a:solidFill>
              <a:srgbClr val="C55A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rtl="0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Cooking: </a:t>
            </a:r>
            <a:r>
              <a:rPr b="0">
                <a:solidFill>
                  <a:srgbClr val="000099"/>
                </a:solidFill>
              </a:rPr>
              <a:t>pots (and pans), teapot, plates, frying pan, cups, saucers, knives, forks, spoons </a:t>
            </a:r>
            <a:endParaRPr b="0">
              <a:solidFill>
                <a:srgbClr val="000099"/>
              </a:solidFill>
            </a:endParaRPr>
          </a:p>
          <a:p>
            <a:pPr algn="l" rtl="0">
              <a:defRPr sz="31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rtl="0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Cleaning: </a:t>
            </a:r>
            <a:r>
              <a:rPr b="0">
                <a:solidFill>
                  <a:srgbClr val="C00000"/>
                </a:solidFill>
              </a:rPr>
              <a:t>broom, vacuum cleaner, hose </a:t>
            </a:r>
            <a:endParaRPr b="0">
              <a:solidFill>
                <a:srgbClr val="C00000"/>
              </a:solidFill>
            </a:endParaRPr>
          </a:p>
          <a:p>
            <a:pPr algn="l" rtl="0">
              <a:defRPr sz="31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rtl="0"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Repairing: </a:t>
            </a:r>
            <a:r>
              <a:rPr b="0">
                <a:solidFill>
                  <a:srgbClr val="000099"/>
                </a:solidFill>
              </a:rPr>
              <a:t>saw, hammer, pliers, screwdriver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2"/>
      <p:bldP build="whole" bldLvl="1" animBg="1" rev="0" advAuto="0" spid="1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4168.jpeg" descr="IMG_416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97"/>
            <a:ext cx="9144000" cy="6844406"/>
          </a:xfrm>
          <a:prstGeom prst="rect">
            <a:avLst/>
          </a:prstGeom>
          <a:ln w="3175">
            <a:miter lim="400000"/>
          </a:ln>
        </p:spPr>
      </p:pic>
      <p:pic>
        <p:nvPicPr>
          <p:cNvPr id="153" name="صورة 1" descr="صورة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6565" y="904286"/>
            <a:ext cx="5610870" cy="2922514"/>
          </a:xfrm>
          <a:prstGeom prst="rect">
            <a:avLst/>
          </a:prstGeom>
          <a:ln w="3175">
            <a:miter lim="400000"/>
          </a:ln>
        </p:spPr>
      </p:pic>
      <p:sp>
        <p:nvSpPr>
          <p:cNvPr id="154" name="مربع نص 2"/>
          <p:cNvSpPr txBox="1"/>
          <p:nvPr/>
        </p:nvSpPr>
        <p:spPr>
          <a:xfrm>
            <a:off x="588600" y="3954772"/>
            <a:ext cx="7966800" cy="2461420"/>
          </a:xfrm>
          <a:prstGeom prst="rect">
            <a:avLst/>
          </a:prstGeom>
          <a:solidFill>
            <a:srgbClr val="DEEBF7"/>
          </a:solidFill>
          <a:ln w="3175">
            <a:solidFill>
              <a:srgbClr val="0070C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rtl="0">
              <a:defRPr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1. </a:t>
            </a:r>
            <a:r>
              <a:rPr b="0"/>
              <a:t>Yes, he does. </a:t>
            </a:r>
            <a:endParaRPr b="0"/>
          </a:p>
          <a:p>
            <a:pPr rtl="0">
              <a:defRPr sz="3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2. </a:t>
            </a:r>
            <a:r>
              <a:rPr b="0"/>
              <a:t>Yes, he is. </a:t>
            </a:r>
            <a:endParaRPr b="0"/>
          </a:p>
          <a:p>
            <a:pPr rtl="0">
              <a:defRPr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3. </a:t>
            </a:r>
            <a:r>
              <a:rPr b="0"/>
              <a:t>Yes, it does. </a:t>
            </a:r>
            <a:endParaRPr b="0"/>
          </a:p>
          <a:p>
            <a:pPr rtl="0">
              <a:defRPr sz="3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4. </a:t>
            </a:r>
            <a:r>
              <a:rPr b="0"/>
              <a:t>Yes, they do. </a:t>
            </a:r>
            <a:endParaRPr b="0"/>
          </a:p>
          <a:p>
            <a:pPr rtl="0">
              <a:defRPr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5. </a:t>
            </a:r>
            <a:r>
              <a:rPr b="0"/>
              <a:t>No, there aren’t.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2"/>
      <p:bldP build="whole" bldLvl="1" animBg="1" rev="0" advAuto="0" spid="15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