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6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46A7BA2-A02C-46E9-AA9B-B4D86BA4260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BDD7A2-C34F-4DAB-8B54-0F468EE8FA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089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DD7A2-C34F-4DAB-8B54-0F468EE8FAE6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42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29/05/43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6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29/05/43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827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29/05/43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71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29/05/43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7178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29/05/43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020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29/05/43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7315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29/05/43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4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29/05/43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3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29/05/43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29/05/43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29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9032-D139-4C53-A0BC-7A787EB4E622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29/05/43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28A-C77E-4D02-982A-7097646E62E2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23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1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1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298"/>
            <a:ext cx="2286000" cy="381000"/>
          </a:xfrm>
        </p:spPr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870"/>
            <a:ext cx="3657600" cy="384048"/>
          </a:xfrm>
        </p:spPr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مستطيل 18"/>
          <p:cNvSpPr/>
          <p:nvPr/>
        </p:nvSpPr>
        <p:spPr bwMode="auto">
          <a:xfrm>
            <a:off x="1141321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1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729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13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1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1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633"/>
            <a:ext cx="2286000" cy="381000"/>
          </a:xfrm>
        </p:spPr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D2D2D2"/>
                </a:solidFill>
              </a:rPr>
              <a:pPr/>
              <a:t>1/2/2022</a:t>
            </a:fld>
            <a:endParaRPr lang="en-GB" dirty="0">
              <a:solidFill>
                <a:srgbClr val="D2D2D2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9009"/>
            <a:ext cx="3657600" cy="384048"/>
          </a:xfrm>
        </p:spPr>
        <p:txBody>
          <a:bodyPr/>
          <a:lstStyle/>
          <a:p>
            <a:endParaRPr lang="en-GB" dirty="0">
              <a:solidFill>
                <a:srgbClr val="D2D2D2"/>
              </a:solidFill>
            </a:endParaRPr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1141321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1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134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5599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750588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8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54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4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25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4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dirty="0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7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900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5041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50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2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91FC2F-46F7-4016-B1DC-3F153B311C7B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0404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2052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 rtl="0"/>
              <a:t>1/2/2022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BBFC0A15-BC83-404E-8917-73E0CFB586D9}" type="slidenum">
              <a:rPr lang="en-GB" smtClean="0"/>
              <a:pPr rt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80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835696" y="836712"/>
            <a:ext cx="6239673" cy="792088"/>
          </a:xfrm>
        </p:spPr>
        <p:txBody>
          <a:bodyPr>
            <a:noAutofit/>
          </a:bodyPr>
          <a:lstStyle/>
          <a:p>
            <a:pPr algn="ctr"/>
            <a:r>
              <a:rPr lang="en-GB" sz="48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12. Form, meaning &amp; function</a:t>
            </a:r>
          </a:p>
        </p:txBody>
      </p:sp>
      <p:pic>
        <p:nvPicPr>
          <p:cNvPr id="4" name="صورة 3" descr="AB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80" y="4679875"/>
            <a:ext cx="2039904" cy="1845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مربع نص 4"/>
          <p:cNvSpPr txBox="1"/>
          <p:nvPr/>
        </p:nvSpPr>
        <p:spPr>
          <a:xfrm>
            <a:off x="2339752" y="3020500"/>
            <a:ext cx="6128457" cy="1084298"/>
          </a:xfrm>
          <a:prstGeom prst="rect">
            <a:avLst/>
          </a:prstGeom>
          <a:noFill/>
        </p:spPr>
        <p:txBody>
          <a:bodyPr wrap="square" lIns="98457" tIns="49226" rIns="98457" bIns="49226" rtlCol="1">
            <a:spAutoFit/>
          </a:bodyPr>
          <a:lstStyle/>
          <a:p>
            <a:pPr marL="514350" indent="-514350" algn="l" defTabSz="984555" rtl="0">
              <a:buFontTx/>
              <a:buAutoNum type="arabicPeriod"/>
              <a:defRPr/>
            </a:pPr>
            <a:r>
              <a:rPr lang="en-US" sz="3200" i="1" kern="0" dirty="0" smtClean="0">
                <a:ln w="18415" cmpd="sng">
                  <a:solidFill>
                    <a:srgbClr val="E40059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use the article  “the” correctly.</a:t>
            </a:r>
            <a:endParaRPr lang="en-US" sz="3200" i="1" kern="0" dirty="0">
              <a:ln w="18415" cmpd="sng">
                <a:solidFill>
                  <a:srgbClr val="E40059">
                    <a:lumMod val="40000"/>
                    <a:lumOff val="60000"/>
                  </a:srgbClr>
                </a:solidFill>
                <a:prstDash val="solid"/>
              </a:ln>
              <a:solidFill>
                <a:srgbClr val="68007F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58546" y="1833500"/>
            <a:ext cx="2952328" cy="71496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FFD9D9"/>
            </a:outerShdw>
          </a:effectLst>
        </p:spPr>
        <p:txBody>
          <a:bodyPr wrap="square" lIns="98457" tIns="49226" rIns="98457" bIns="49226">
            <a:spAutoFit/>
          </a:bodyPr>
          <a:lstStyle/>
          <a:p>
            <a:pPr algn="ctr" defTabSz="984555" rtl="0">
              <a:spcBef>
                <a:spcPct val="50000"/>
              </a:spcBef>
              <a:defRPr/>
            </a:pPr>
            <a:r>
              <a:rPr lang="en-US" sz="4000" kern="0" dirty="0" smtClean="0">
                <a:solidFill>
                  <a:srgbClr val="9C007F">
                    <a:lumMod val="50000"/>
                  </a:srgbClr>
                </a:solidFill>
                <a:latin typeface="Comic Sans MS" pitchFamily="66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2352119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1" y="3861047"/>
            <a:ext cx="4244528" cy="284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271865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678"/>
            <a:ext cx="2921365" cy="349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"/>
          <a:stretch/>
        </p:blipFill>
        <p:spPr bwMode="auto">
          <a:xfrm>
            <a:off x="4707193" y="3861049"/>
            <a:ext cx="4140367" cy="284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4277"/>
            <a:ext cx="2619375" cy="345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83768" y="1772816"/>
            <a:ext cx="4608512" cy="1143000"/>
          </a:xfrm>
        </p:spPr>
        <p:txBody>
          <a:bodyPr>
            <a:noAutofit/>
          </a:bodyPr>
          <a:lstStyle/>
          <a:p>
            <a:pPr algn="ctr"/>
            <a:r>
              <a:rPr lang="en-US" sz="5400" spc="0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Newspapers</a:t>
            </a:r>
            <a:endParaRPr lang="en-US" sz="5400" spc="0" dirty="0">
              <a:ln w="18415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80693" y="4714122"/>
            <a:ext cx="405300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5400" spc="0" smtClean="0">
                <a:ln w="18415" cmpd="sng">
                  <a:solidFill>
                    <a:srgbClr val="9C85C0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9C85C0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Hotels</a:t>
            </a:r>
            <a:endParaRPr sz="5400" b="1" spc="0">
              <a:ln w="18415" cmpd="sng">
                <a:solidFill>
                  <a:srgbClr val="9C85C0">
                    <a:lumMod val="20000"/>
                    <a:lumOff val="80000"/>
                  </a:srgbClr>
                </a:solidFill>
                <a:prstDash val="solid"/>
              </a:ln>
              <a:solidFill>
                <a:srgbClr val="9C85C0">
                  <a:lumMod val="5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889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35"/>
            <a:ext cx="9144000" cy="684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94" y="411480"/>
            <a:ext cx="6188506" cy="323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55776" y="2366888"/>
            <a:ext cx="4053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spc="0" dirty="0" smtClean="0">
                <a:ln w="24500" cmpd="dbl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Family</a:t>
            </a:r>
            <a:endParaRPr lang="en-US" sz="5400" b="1" spc="0" dirty="0">
              <a:ln w="24500" cmpd="dbl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90549" y="4797152"/>
            <a:ext cx="405300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5400" b="1" spc="0" dirty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sz="54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ations</a:t>
            </a:r>
            <a:endParaRPr sz="54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84576"/>
          </a:xfrm>
        </p:spPr>
        <p:txBody>
          <a:bodyPr>
            <a:noAutofit/>
          </a:bodyPr>
          <a:lstStyle/>
          <a:p>
            <a:pPr marL="514350" indent="-514350" algn="ctr" rtl="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My father bought a house.          </a:t>
            </a:r>
          </a:p>
          <a:p>
            <a:pPr marL="0" indent="0" algn="ctr" rtl="0">
              <a:buNone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The house is near  Aziz mall.</a:t>
            </a: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 earth looks beautiful from the moon.</a:t>
            </a: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Sahara 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desert is in 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Africa.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 pacific is the largest ocean.</a:t>
            </a: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ile is the longest river in the world.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 united Arab emirates is a modern country.</a:t>
            </a: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Jeddah is in the west of Saudi Arabia.</a:t>
            </a: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 Chinese are the biggest population.</a:t>
            </a: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 Simpson came to see us last night.</a:t>
            </a:r>
          </a:p>
          <a:p>
            <a:pPr marL="514350" indent="-514350" algn="ctr" rtl="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 Ritz is a very expensive hotel.</a:t>
            </a:r>
            <a:endParaRPr lang="ar-SA" sz="2800" dirty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03966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ead the following</a:t>
            </a:r>
            <a:endParaRPr lang="ar-SA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2051720" y="1313813"/>
            <a:ext cx="936104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87624" y="1846750"/>
            <a:ext cx="864096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6516216" y="1844858"/>
            <a:ext cx="667308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2098644" y="2492930"/>
            <a:ext cx="792088" cy="503391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897562" y="2918587"/>
            <a:ext cx="936104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1187624" y="3302986"/>
            <a:ext cx="938842" cy="63007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857094" y="3799295"/>
            <a:ext cx="836867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3699024" y="4424649"/>
            <a:ext cx="720080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1452625" y="4800545"/>
            <a:ext cx="720080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6520725" y="3302986"/>
            <a:ext cx="720080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4281907" y="4853363"/>
            <a:ext cx="720080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4419104" y="2916869"/>
            <a:ext cx="720080" cy="512131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1619672" y="5373216"/>
            <a:ext cx="720080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1979712" y="5877272"/>
            <a:ext cx="720080" cy="6480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شكل بيضاوي 17"/>
          <p:cNvSpPr/>
          <p:nvPr/>
        </p:nvSpPr>
        <p:spPr>
          <a:xfrm>
            <a:off x="3203848" y="3393305"/>
            <a:ext cx="720080" cy="557753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r="1939" b="7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3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188640"/>
            <a:ext cx="86409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400" i="1" u="sng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Write the definite article the where necessary.</a:t>
            </a:r>
          </a:p>
          <a:p>
            <a:pPr algn="l" rtl="0"/>
            <a:r>
              <a:rPr lang="en-US" sz="3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When ____ sun goes down at ____ night, you can see ____ moon and ____ stars.</a:t>
            </a:r>
          </a:p>
          <a:p>
            <a:pPr algn="l" rtl="0"/>
            <a:r>
              <a:rPr lang="en-US" sz="3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____ </a:t>
            </a:r>
            <a:r>
              <a:rPr lang="en-US" sz="3400" dirty="0" err="1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Burj</a:t>
            </a:r>
            <a:r>
              <a:rPr lang="en-US" sz="3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400" dirty="0" err="1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Khalifa</a:t>
            </a:r>
            <a:r>
              <a:rPr lang="en-US" sz="3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in ____ Dubai is ____ tallest building in ____ world.</a:t>
            </a:r>
          </a:p>
          <a:p>
            <a:pPr algn="l" rtl="0"/>
            <a:r>
              <a:rPr lang="en-US" sz="3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3. ____ Great Pyramid of ____ Giza is one of ____ Seven Wonders of ____ Ancient World.</a:t>
            </a:r>
          </a:p>
          <a:p>
            <a:pPr algn="l" rtl="0"/>
            <a:r>
              <a:rPr lang="en-US" sz="3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4. ____ Calligraphers used ____ Kufic script to write ____ first copies of ____ Holy Qur’an.</a:t>
            </a:r>
          </a:p>
          <a:p>
            <a:pPr algn="l" rtl="0"/>
            <a:r>
              <a:rPr lang="en-US" sz="3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5. ____ Last year we went on ____ vacation to ____ island of ____ Penang in ____ Malaysia.</a:t>
            </a:r>
            <a:endParaRPr lang="ar-SA" sz="3400" dirty="0">
              <a:ln w="10160">
                <a:solidFill>
                  <a:schemeClr val="accent3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90548" y="620688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05581" y="1132147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36096" y="1128564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64288" y="1625509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09926" y="2132856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7791" y="2636912"/>
            <a:ext cx="1137905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7544" y="3144788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99523" y="3144788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43220" y="4149080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36095" y="4142567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41476" y="5157192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rgbClr val="9C85C0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9C85C0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rgbClr val="9C85C0">
                    <a:lumMod val="50000"/>
                  </a:srgbClr>
                </a:solidFill>
                <a:prstDash val="solid"/>
                <a:miter lim="800000"/>
              </a:ln>
              <a:solidFill>
                <a:srgbClr val="9C85C0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239021" y="630514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0" dirty="0" smtClean="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spc="0" dirty="0">
              <a:ln w="381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58425" y="2639233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0" dirty="0" smtClean="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spc="0" dirty="0">
              <a:ln w="381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68214" y="5338572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0" dirty="0" smtClean="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spc="0" dirty="0">
              <a:ln w="381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04109" y="1679768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0" dirty="0" smtClean="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spc="0" dirty="0">
              <a:ln w="381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635193" y="1650739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0" dirty="0" smtClean="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spc="0" dirty="0">
              <a:ln w="381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66163" y="3787091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0" dirty="0" smtClean="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spc="0" dirty="0">
              <a:ln w="381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04108" y="4860032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0" dirty="0" smtClean="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spc="0" dirty="0">
              <a:ln w="381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624790" y="4843129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0" dirty="0" smtClean="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spc="0" dirty="0">
              <a:ln w="381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313754" y="3798225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0" dirty="0" smtClean="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spc="0" dirty="0">
              <a:ln w="381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983692" y="5338572"/>
            <a:ext cx="925267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0" dirty="0" smtClean="0">
                <a:ln w="381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spc="0" dirty="0">
              <a:ln w="381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94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1520" y="116632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400" b="1" i="1" u="sng" dirty="0">
                <a:latin typeface="Comic Sans MS" pitchFamily="66" charset="0"/>
              </a:rPr>
              <a:t>Write the article a, an, or the where necessary.</a:t>
            </a:r>
          </a:p>
          <a:p>
            <a:pPr algn="l" rtl="0"/>
            <a:r>
              <a:rPr lang="en-US" sz="3400" b="1" dirty="0">
                <a:latin typeface="Comic Sans MS" pitchFamily="66" charset="0"/>
              </a:rPr>
              <a:t>1. </a:t>
            </a:r>
            <a:r>
              <a:rPr lang="en-US" sz="3400" dirty="0">
                <a:latin typeface="Comic Sans MS" pitchFamily="66" charset="0"/>
              </a:rPr>
              <a:t>___ bullet train can travel at ____ speed of 300 km </a:t>
            </a:r>
            <a:r>
              <a:rPr lang="en-US" sz="3400" dirty="0" smtClean="0">
                <a:latin typeface="Comic Sans MS" pitchFamily="66" charset="0"/>
              </a:rPr>
              <a:t>____ </a:t>
            </a:r>
            <a:r>
              <a:rPr lang="en-US" sz="3400" dirty="0">
                <a:latin typeface="Comic Sans MS" pitchFamily="66" charset="0"/>
              </a:rPr>
              <a:t>hour. It isn’t as fast as </a:t>
            </a:r>
            <a:r>
              <a:rPr lang="en-US" sz="3400" dirty="0" smtClean="0">
                <a:latin typeface="Comic Sans MS" pitchFamily="66" charset="0"/>
              </a:rPr>
              <a:t>___airplane, but </a:t>
            </a:r>
            <a:r>
              <a:rPr lang="en-US" sz="3400" dirty="0">
                <a:latin typeface="Comic Sans MS" pitchFamily="66" charset="0"/>
              </a:rPr>
              <a:t>____ trip on ____ express train can take </a:t>
            </a:r>
            <a:r>
              <a:rPr lang="en-US" sz="3400" dirty="0" smtClean="0">
                <a:latin typeface="Comic Sans MS" pitchFamily="66" charset="0"/>
              </a:rPr>
              <a:t>__ </a:t>
            </a:r>
            <a:r>
              <a:rPr lang="en-US" sz="3400" dirty="0">
                <a:latin typeface="Comic Sans MS" pitchFamily="66" charset="0"/>
              </a:rPr>
              <a:t>shorter time.</a:t>
            </a:r>
          </a:p>
          <a:p>
            <a:pPr algn="l" rtl="0"/>
            <a:r>
              <a:rPr lang="en-US" sz="3400" b="1" dirty="0">
                <a:latin typeface="Comic Sans MS" pitchFamily="66" charset="0"/>
              </a:rPr>
              <a:t>2. </a:t>
            </a:r>
            <a:r>
              <a:rPr lang="en-US" sz="3400" dirty="0">
                <a:latin typeface="Comic Sans MS" pitchFamily="66" charset="0"/>
              </a:rPr>
              <a:t>We usually play </a:t>
            </a:r>
            <a:r>
              <a:rPr lang="en-US" sz="3400" dirty="0" smtClean="0">
                <a:latin typeface="Comic Sans MS" pitchFamily="66" charset="0"/>
              </a:rPr>
              <a:t>___ </a:t>
            </a:r>
            <a:r>
              <a:rPr lang="en-US" sz="3400" dirty="0">
                <a:latin typeface="Comic Sans MS" pitchFamily="66" charset="0"/>
              </a:rPr>
              <a:t>football in ____ park on ____ Saturday morning. In ____ </a:t>
            </a:r>
            <a:r>
              <a:rPr lang="en-US" sz="3400" dirty="0" smtClean="0">
                <a:latin typeface="Comic Sans MS" pitchFamily="66" charset="0"/>
              </a:rPr>
              <a:t>afternoon, we </a:t>
            </a:r>
            <a:r>
              <a:rPr lang="en-US" sz="3400" dirty="0">
                <a:latin typeface="Comic Sans MS" pitchFamily="66" charset="0"/>
              </a:rPr>
              <a:t>go for ____ lunch at ____ our favorite restaurant by ____ beach.</a:t>
            </a:r>
          </a:p>
          <a:p>
            <a:pPr algn="l" rtl="0"/>
            <a:endParaRPr lang="ar-SA" sz="3400" dirty="0"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946335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48264" y="946335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sz="3200" b="1" spc="0" dirty="0">
              <a:ln w="24500" cmpd="dbl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35896" y="1484784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an</a:t>
            </a:r>
            <a:endParaRPr sz="3200" b="1" spc="0" dirty="0">
              <a:ln w="24500" cmpd="dbl">
                <a:solidFill>
                  <a:schemeClr val="accent2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19672" y="2060848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1520" y="2636912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53057" y="2060848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sz="3200" b="1" spc="0" dirty="0">
              <a:ln w="24500" cmpd="dbl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76528" y="2636912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sz="3200" b="1" spc="0" dirty="0">
              <a:ln w="24500" cmpd="dbl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530740" y="3575426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28217" y="4149080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76528" y="5090120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59098" y="3575426"/>
            <a:ext cx="733590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>
                <a:ln w="245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b="1" spc="0" dirty="0">
              <a:ln w="24500" cmpd="dbl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153535" y="4286378"/>
            <a:ext cx="733590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>
                <a:ln w="245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b="1" spc="0" dirty="0">
              <a:ln w="24500" cmpd="dbl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78293" y="4734644"/>
            <a:ext cx="733590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>
                <a:ln w="245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b="1" spc="0" dirty="0">
              <a:ln w="24500" cmpd="dbl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02760" y="4734644"/>
            <a:ext cx="733590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>
                <a:ln w="245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b="1" spc="0" dirty="0">
              <a:ln w="24500" cmpd="dbl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1520" y="116632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400" b="1" dirty="0" smtClean="0">
                <a:latin typeface="Comic Sans MS" pitchFamily="66" charset="0"/>
              </a:rPr>
              <a:t>3</a:t>
            </a:r>
            <a:r>
              <a:rPr lang="en-US" sz="3400" b="1" dirty="0">
                <a:latin typeface="Comic Sans MS" pitchFamily="66" charset="0"/>
              </a:rPr>
              <a:t>. </a:t>
            </a:r>
            <a:r>
              <a:rPr lang="en-US" sz="3400" dirty="0">
                <a:latin typeface="Comic Sans MS" pitchFamily="66" charset="0"/>
              </a:rPr>
              <a:t>What makes ____ Jeddah ____ global city and one of ____ best places to live in </a:t>
            </a:r>
            <a:r>
              <a:rPr lang="en-US" sz="3400" dirty="0" smtClean="0">
                <a:latin typeface="Comic Sans MS" pitchFamily="66" charset="0"/>
              </a:rPr>
              <a:t>__</a:t>
            </a:r>
            <a:r>
              <a:rPr lang="en-US" sz="3400" dirty="0">
                <a:latin typeface="Comic Sans MS" pitchFamily="66" charset="0"/>
              </a:rPr>
              <a:t> </a:t>
            </a:r>
            <a:r>
              <a:rPr lang="en-US" sz="3400" dirty="0" smtClean="0">
                <a:latin typeface="Comic Sans MS" pitchFamily="66" charset="0"/>
              </a:rPr>
              <a:t> Middle </a:t>
            </a:r>
            <a:r>
              <a:rPr lang="en-US" sz="3400" dirty="0">
                <a:latin typeface="Comic Sans MS" pitchFamily="66" charset="0"/>
              </a:rPr>
              <a:t>East? Is it </a:t>
            </a:r>
            <a:r>
              <a:rPr lang="en-US" sz="3400" dirty="0" smtClean="0">
                <a:latin typeface="Comic Sans MS" pitchFamily="66" charset="0"/>
              </a:rPr>
              <a:t>__ quality </a:t>
            </a:r>
            <a:r>
              <a:rPr lang="en-US" sz="3400" dirty="0">
                <a:latin typeface="Comic Sans MS" pitchFamily="66" charset="0"/>
              </a:rPr>
              <a:t>of ____ life?</a:t>
            </a:r>
          </a:p>
          <a:p>
            <a:pPr algn="l" rtl="0"/>
            <a:r>
              <a:rPr lang="en-US" sz="3400" b="1" dirty="0">
                <a:latin typeface="Comic Sans MS" pitchFamily="66" charset="0"/>
              </a:rPr>
              <a:t>4. </a:t>
            </a:r>
            <a:r>
              <a:rPr lang="en-US" sz="3400" dirty="0">
                <a:latin typeface="Comic Sans MS" pitchFamily="66" charset="0"/>
              </a:rPr>
              <a:t>____ Cambridge is surrounded by ____ green areas; ____ quarter of ____ </a:t>
            </a:r>
            <a:r>
              <a:rPr lang="en-US" sz="3400" dirty="0" smtClean="0">
                <a:latin typeface="Comic Sans MS" pitchFamily="66" charset="0"/>
              </a:rPr>
              <a:t>population cycles </a:t>
            </a:r>
            <a:r>
              <a:rPr lang="en-US" sz="3400" dirty="0">
                <a:latin typeface="Comic Sans MS" pitchFamily="66" charset="0"/>
              </a:rPr>
              <a:t>around ____ town, through ____ parks, and along ____ narrow streets.</a:t>
            </a:r>
          </a:p>
          <a:p>
            <a:pPr algn="l" rtl="0"/>
            <a:r>
              <a:rPr lang="en-US" sz="3400" b="1" dirty="0">
                <a:latin typeface="Comic Sans MS" pitchFamily="66" charset="0"/>
              </a:rPr>
              <a:t>5. </a:t>
            </a:r>
            <a:r>
              <a:rPr lang="en-US" sz="3400" dirty="0">
                <a:latin typeface="Comic Sans MS" pitchFamily="66" charset="0"/>
              </a:rPr>
              <a:t>____ coral reefs in ____ Red Sea are ____ popular destination for ____ scuba divers</a:t>
            </a:r>
            <a:endParaRPr lang="ar-SA" sz="3400" dirty="0">
              <a:latin typeface="Comic Sans MS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79712" y="3645024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450" y="1117239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99969" y="1117239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12037" y="3140968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32040" y="4653136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83868" y="548680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31070" y="0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sz="3200" b="1" spc="0" dirty="0">
              <a:ln w="24500" cmpd="dbl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39952" y="2612690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sz="3200" b="1" spc="0" dirty="0">
              <a:ln w="24500" cmpd="dbl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2486" y="4653136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69899" y="2621761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45763" y="3645024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</a:t>
            </a:r>
            <a:endParaRPr sz="3200" b="1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1520" y="5157192"/>
            <a:ext cx="1224136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sz="3200" b="1" spc="0" dirty="0">
              <a:ln w="24500" cmpd="dbl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866379" y="4270"/>
            <a:ext cx="733590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>
                <a:ln w="245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b="1" spc="0" dirty="0">
              <a:ln w="24500" cmpd="dbl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691732" y="1015752"/>
            <a:ext cx="733590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>
                <a:ln w="245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b="1" spc="0" dirty="0">
              <a:ln w="24500" cmpd="dbl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08861" y="2060848"/>
            <a:ext cx="733590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>
                <a:ln w="245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b="1" spc="0" dirty="0">
              <a:ln w="24500" cmpd="dbl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6793" y="2621761"/>
            <a:ext cx="733590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>
                <a:ln w="245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b="1" spc="0" dirty="0">
              <a:ln w="24500" cmpd="dbl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435824" y="5185973"/>
            <a:ext cx="733590" cy="7109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0" dirty="0">
                <a:ln w="245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sz="3200" b="1" spc="0" dirty="0">
              <a:ln w="24500" cmpd="dbl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03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188640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i="1" u="sng" dirty="0">
                <a:solidFill>
                  <a:prstClr val="black"/>
                </a:solidFill>
                <a:latin typeface="Comic Sans MS" pitchFamily="66" charset="0"/>
              </a:rPr>
              <a:t>Complete the sentences with a / an / the or - :</a:t>
            </a:r>
          </a:p>
          <a:p>
            <a:pPr algn="l" rtl="0"/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1. I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swam in ……… river.</a:t>
            </a:r>
          </a:p>
          <a:p>
            <a:pPr algn="l" rtl="0"/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2. Have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……… good summer.</a:t>
            </a:r>
          </a:p>
          <a:p>
            <a:pPr algn="l" rtl="0"/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. ………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sun is so bright today.</a:t>
            </a:r>
          </a:p>
          <a:p>
            <a:pPr algn="l" rtl="0"/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4. I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ate ……… apple in ……… morning.</a:t>
            </a:r>
          </a:p>
          <a:p>
            <a:pPr algn="l" rtl="0"/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5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. ………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United kingdom is in ……… Europe.</a:t>
            </a:r>
          </a:p>
          <a:p>
            <a:pPr algn="l" rtl="0"/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6. Were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you in ……… forest ……… week ago.</a:t>
            </a:r>
          </a:p>
          <a:p>
            <a:pPr algn="l" rtl="0"/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7. Who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helps ……… Jane's mother around the house.</a:t>
            </a:r>
          </a:p>
          <a:p>
            <a:pPr algn="l" rtl="0"/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8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. ………</a:t>
            </a:r>
            <a:r>
              <a:rPr lang="en-US" sz="2800" dirty="0" err="1" smtClean="0">
                <a:solidFill>
                  <a:prstClr val="black"/>
                </a:solidFill>
                <a:latin typeface="Comic Sans MS" pitchFamily="66" charset="0"/>
              </a:rPr>
              <a:t>Tabuk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 is ……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small city in ……… north of S.A.</a:t>
            </a:r>
          </a:p>
          <a:p>
            <a:pPr algn="l" rtl="0"/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9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. ………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Sam's parents were in ……… mountains ……… 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last summer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algn="l" rtl="0"/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10.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I don't understand why ……… you like watching </a:t>
            </a:r>
          </a:p>
          <a:p>
            <a:pPr algn="l" rtl="0"/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              keeping up with ………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kardashians</a:t>
            </a:r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algn="l" rtl="0"/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11. There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is ……… new mall next to my house. ……… mall 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was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opened last 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week. It is ……… biggest one.</a:t>
            </a:r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051720" y="273235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26434" y="1074287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</a:t>
            </a: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607119" y="1524337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12753" y="1974387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</a:t>
            </a: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2640654" y="2381063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5453590" y="3254620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5022935" y="3704670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7452320" y="5417988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4310854" y="5021133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1403648" y="822333"/>
            <a:ext cx="1008112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EFAC9">
                      <a:lumMod val="75000"/>
                    </a:srgbClr>
                  </a:solidFill>
                  <a:prstDash val="solid"/>
                </a:ln>
                <a:solidFill>
                  <a:srgbClr val="FEFAC9">
                    <a:lumMod val="75000"/>
                  </a:srgbClr>
                </a:solidFill>
                <a:effectLst/>
                <a:latin typeface="Comic Sans MS" pitchFamily="66" charset="0"/>
              </a:rPr>
              <a:t>a</a:t>
            </a:r>
            <a:endParaRPr sz="4000" spc="0">
              <a:ln w="10541" cmpd="sng">
                <a:solidFill>
                  <a:srgbClr val="FEFAC9">
                    <a:lumMod val="75000"/>
                  </a:srgbClr>
                </a:solidFill>
                <a:prstDash val="solid"/>
              </a:ln>
              <a:solidFill>
                <a:srgbClr val="FEFAC9">
                  <a:lumMod val="75000"/>
                </a:srgbClr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4603757" y="2567467"/>
            <a:ext cx="1008112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EFAC9">
                      <a:lumMod val="75000"/>
                    </a:srgbClr>
                  </a:solidFill>
                  <a:prstDash val="solid"/>
                </a:ln>
                <a:solidFill>
                  <a:srgbClr val="FEFAC9">
                    <a:lumMod val="75000"/>
                  </a:srgbClr>
                </a:solidFill>
                <a:effectLst/>
                <a:latin typeface="Comic Sans MS" pitchFamily="66" charset="0"/>
              </a:rPr>
              <a:t>a</a:t>
            </a:r>
            <a:endParaRPr sz="4000" spc="0">
              <a:ln w="10541" cmpd="sng">
                <a:solidFill>
                  <a:srgbClr val="FEFAC9">
                    <a:lumMod val="75000"/>
                  </a:srgbClr>
                </a:solidFill>
                <a:prstDash val="solid"/>
              </a:ln>
              <a:solidFill>
                <a:srgbClr val="FEFAC9">
                  <a:lumMod val="75000"/>
                </a:srgbClr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2608965" y="3353668"/>
            <a:ext cx="1008112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EFAC9">
                      <a:lumMod val="75000"/>
                    </a:srgbClr>
                  </a:solidFill>
                  <a:prstDash val="solid"/>
                </a:ln>
                <a:solidFill>
                  <a:srgbClr val="FEFAC9">
                    <a:lumMod val="75000"/>
                  </a:srgbClr>
                </a:solidFill>
                <a:effectLst/>
                <a:latin typeface="Comic Sans MS" pitchFamily="66" charset="0"/>
              </a:rPr>
              <a:t>a</a:t>
            </a:r>
            <a:endParaRPr sz="4000" spc="0">
              <a:ln w="10541" cmpd="sng">
                <a:solidFill>
                  <a:srgbClr val="FEFAC9">
                    <a:lumMod val="75000"/>
                  </a:srgbClr>
                </a:solidFill>
                <a:prstDash val="solid"/>
              </a:ln>
              <a:solidFill>
                <a:srgbClr val="FEFAC9">
                  <a:lumMod val="75000"/>
                </a:srgbClr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2051720" y="5604121"/>
            <a:ext cx="1008112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EFAC9">
                      <a:lumMod val="75000"/>
                    </a:srgbClr>
                  </a:solidFill>
                  <a:prstDash val="solid"/>
                </a:ln>
                <a:solidFill>
                  <a:srgbClr val="FEFAC9">
                    <a:lumMod val="75000"/>
                  </a:srgbClr>
                </a:solidFill>
                <a:effectLst/>
                <a:latin typeface="Comic Sans MS" pitchFamily="66" charset="0"/>
              </a:rPr>
              <a:t>a</a:t>
            </a:r>
            <a:endParaRPr sz="4000" spc="0">
              <a:ln w="10541" cmpd="sng">
                <a:solidFill>
                  <a:srgbClr val="FEFAC9">
                    <a:lumMod val="75000"/>
                  </a:srgbClr>
                </a:solidFill>
                <a:prstDash val="solid"/>
              </a:ln>
              <a:solidFill>
                <a:srgbClr val="FEFAC9">
                  <a:lumMod val="75000"/>
                </a:srgbClr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1595512" y="1722433"/>
            <a:ext cx="1008112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an</a:t>
            </a:r>
            <a:endParaRPr sz="4000" b="1" spc="0">
              <a:ln w="11430"/>
              <a:gradFill>
                <a:gsLst>
                  <a:gs pos="0">
                    <a:srgbClr val="F3A447">
                      <a:tint val="70000"/>
                      <a:satMod val="245000"/>
                    </a:srgbClr>
                  </a:gs>
                  <a:gs pos="75000">
                    <a:srgbClr val="F3A447">
                      <a:tint val="90000"/>
                      <a:shade val="60000"/>
                      <a:satMod val="240000"/>
                    </a:srgbClr>
                  </a:gs>
                  <a:gs pos="100000">
                    <a:srgbClr val="F3A44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4899788" y="2216465"/>
            <a:ext cx="864096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-</a:t>
            </a:r>
            <a:endParaRPr sz="4000" spc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2411760" y="3009349"/>
            <a:ext cx="864096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-</a:t>
            </a:r>
            <a:endParaRPr sz="4000" spc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512753" y="3475676"/>
            <a:ext cx="864096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-</a:t>
            </a:r>
            <a:endParaRPr sz="4000" spc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عنوان 1"/>
          <p:cNvSpPr txBox="1">
            <a:spLocks/>
          </p:cNvSpPr>
          <p:nvPr/>
        </p:nvSpPr>
        <p:spPr>
          <a:xfrm>
            <a:off x="610115" y="3906507"/>
            <a:ext cx="864096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-</a:t>
            </a:r>
            <a:endParaRPr sz="4000" spc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عنوان 1"/>
          <p:cNvSpPr txBox="1">
            <a:spLocks/>
          </p:cNvSpPr>
          <p:nvPr/>
        </p:nvSpPr>
        <p:spPr>
          <a:xfrm>
            <a:off x="7766092" y="3966543"/>
            <a:ext cx="864096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-</a:t>
            </a:r>
            <a:endParaRPr sz="4000" spc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4826206" y="4779224"/>
            <a:ext cx="864096" cy="7020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-</a:t>
            </a:r>
            <a:endParaRPr sz="4000" spc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5407610" y="5809386"/>
            <a:ext cx="1177868" cy="9001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sz="4000" b="1" spc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993366"/>
                </a:solidFill>
                <a:effectLst/>
                <a:latin typeface="Comic Sans MS" pitchFamily="66" charset="0"/>
              </a:rPr>
              <a:t>the</a:t>
            </a:r>
            <a:endParaRPr sz="4000" spc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1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908720"/>
            <a:ext cx="4736592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spc="0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Grammar</a:t>
            </a:r>
            <a:r>
              <a:rPr lang="en-US" sz="7200" dirty="0" smtClean="0">
                <a:ln w="28575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7200" dirty="0">
              <a:ln w="28575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7200800" cy="100811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600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The article </a:t>
            </a:r>
          </a:p>
          <a:p>
            <a:pPr>
              <a:buNone/>
            </a:pPr>
            <a:r>
              <a:rPr lang="en-US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US" b="1" dirty="0">
              <a:ln w="17780" cmpd="sng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64069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7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62" y="4153328"/>
            <a:ext cx="4248472" cy="256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1" y="211854"/>
            <a:ext cx="80648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90434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" y="0"/>
            <a:ext cx="449647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0"/>
            <a:ext cx="464400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499992" cy="340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4400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17508" y="3068960"/>
            <a:ext cx="4053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spc="0" dirty="0" smtClean="0">
                <a:ln w="24500" cmpd="dbl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unique</a:t>
            </a:r>
            <a:endParaRPr lang="en-US" sz="5400" b="1" spc="0" dirty="0">
              <a:ln w="24500" cmpd="dbl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174"/>
            <a:ext cx="8784976" cy="648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41" y="0"/>
            <a:ext cx="4813622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1205" y="1791770"/>
            <a:ext cx="4053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spc="0" dirty="0" smtClean="0">
                <a:ln w="24500" cmpd="dbl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Oceans</a:t>
            </a:r>
            <a:endParaRPr lang="en-US" sz="5400" b="1" spc="0" dirty="0">
              <a:ln w="24500" cmpd="dbl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06957" y="3212976"/>
            <a:ext cx="405300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5400" b="1" spc="0" smtClean="0">
                <a:ln w="24500" cmpd="dbl">
                  <a:solidFill>
                    <a:srgbClr val="D092A7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Seas</a:t>
            </a:r>
            <a:endParaRPr sz="5400" b="1" spc="0">
              <a:ln w="24500" cmpd="dbl">
                <a:solidFill>
                  <a:srgbClr val="D092A7">
                    <a:lumMod val="40000"/>
                    <a:lumOff val="6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92481" y="4572113"/>
            <a:ext cx="405300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5400" b="1" spc="0" smtClean="0">
                <a:ln w="24500" cmpd="dbl">
                  <a:solidFill>
                    <a:srgbClr val="D092A7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Rivers</a:t>
            </a:r>
            <a:endParaRPr sz="5400" b="1" spc="0">
              <a:ln w="24500" cmpd="dbl">
                <a:solidFill>
                  <a:srgbClr val="D092A7">
                    <a:lumMod val="40000"/>
                    <a:lumOff val="6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5332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32" y="3509888"/>
            <a:ext cx="4716015" cy="33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" y="3573016"/>
            <a:ext cx="4395306" cy="33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46"/>
            <a:ext cx="4427984" cy="356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-18819"/>
            <a:ext cx="4713762" cy="359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55776" y="2366888"/>
            <a:ext cx="4053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spc="0" dirty="0" smtClean="0">
                <a:ln w="24500" cmpd="dbl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Deserts</a:t>
            </a:r>
            <a:endParaRPr lang="en-US" sz="5400" b="1" spc="0" dirty="0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16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6" y="34290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1964" y="2996952"/>
            <a:ext cx="4053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spc="0" dirty="0" smtClean="0">
                <a:ln w="24500" cmpd="dbl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Mountains ranges</a:t>
            </a:r>
            <a:endParaRPr lang="en-US" sz="5400" b="1" spc="0" dirty="0">
              <a:ln w="24500" cmpd="dbl">
                <a:solidFill>
                  <a:schemeClr val="tx1">
                    <a:lumMod val="9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97"/>
            <a:ext cx="4860032" cy="33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"/>
          <a:stretch/>
        </p:blipFill>
        <p:spPr bwMode="auto">
          <a:xfrm>
            <a:off x="17197" y="3356993"/>
            <a:ext cx="4842835" cy="348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47008" y="1484784"/>
            <a:ext cx="4053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Group of islands</a:t>
            </a:r>
            <a:endParaRPr lang="en-US" sz="5400" b="1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84329" y="4941168"/>
            <a:ext cx="432048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5400" b="1" spc="0" smtClean="0">
                <a:ln w="24500" cmpd="dbl">
                  <a:solidFill>
                    <a:srgbClr val="F3A447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3A447">
                        <a:tint val="10000"/>
                        <a:satMod val="155000"/>
                      </a:srgbClr>
                    </a:gs>
                    <a:gs pos="60000">
                      <a:srgbClr val="F3A447">
                        <a:tint val="30000"/>
                        <a:satMod val="155000"/>
                      </a:srgbClr>
                    </a:gs>
                    <a:gs pos="100000">
                      <a:srgbClr val="F3A447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 cardinal points</a:t>
            </a:r>
            <a:endParaRPr sz="5400" b="1" spc="0">
              <a:ln w="24500" cmpd="dbl">
                <a:solidFill>
                  <a:srgbClr val="F3A447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3A447">
                      <a:tint val="10000"/>
                      <a:satMod val="155000"/>
                    </a:srgbClr>
                  </a:gs>
                  <a:gs pos="60000">
                    <a:srgbClr val="F3A447">
                      <a:tint val="30000"/>
                      <a:satMod val="155000"/>
                    </a:srgbClr>
                  </a:gs>
                  <a:gs pos="100000">
                    <a:srgbClr val="F3A447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مشرب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606</Words>
  <Application>Microsoft Office PowerPoint</Application>
  <PresentationFormat>عرض على الشاشة (3:4)‏</PresentationFormat>
  <Paragraphs>129</Paragraphs>
  <Slides>16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16</vt:i4>
      </vt:variant>
    </vt:vector>
  </HeadingPairs>
  <TitlesOfParts>
    <vt:vector size="19" baseType="lpstr">
      <vt:lpstr>سمة Office</vt:lpstr>
      <vt:lpstr>ورق</vt:lpstr>
      <vt:lpstr>مشربية</vt:lpstr>
      <vt:lpstr>12. Form, meaning &amp; function</vt:lpstr>
      <vt:lpstr>عرض تقديمي في PowerPoint</vt:lpstr>
      <vt:lpstr>Grammar </vt:lpstr>
      <vt:lpstr>عرض تقديمي في PowerPoint</vt:lpstr>
      <vt:lpstr>unique</vt:lpstr>
      <vt:lpstr>Oceans</vt:lpstr>
      <vt:lpstr>Deserts</vt:lpstr>
      <vt:lpstr>Mountains ranges</vt:lpstr>
      <vt:lpstr>Group of islands</vt:lpstr>
      <vt:lpstr>Newspapers</vt:lpstr>
      <vt:lpstr>Family</vt:lpstr>
      <vt:lpstr> Read the following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where it is?</dc:title>
  <dc:creator>Duna</dc:creator>
  <cp:lastModifiedBy>-vip-</cp:lastModifiedBy>
  <cp:revision>11</cp:revision>
  <dcterms:created xsi:type="dcterms:W3CDTF">2020-11-30T08:32:53Z</dcterms:created>
  <dcterms:modified xsi:type="dcterms:W3CDTF">2022-01-02T08:27:47Z</dcterms:modified>
</cp:coreProperties>
</file>