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63" r:id="rId2"/>
    <p:sldId id="264" r:id="rId3"/>
    <p:sldId id="269" r:id="rId4"/>
    <p:sldId id="270" r:id="rId5"/>
    <p:sldId id="272" r:id="rId6"/>
    <p:sldId id="268" r:id="rId7"/>
    <p:sldId id="271" r:id="rId8"/>
    <p:sldId id="267" r:id="rId9"/>
    <p:sldId id="276" r:id="rId10"/>
    <p:sldId id="275" r:id="rId11"/>
    <p:sldId id="273" r:id="rId12"/>
    <p:sldId id="277" r:id="rId13"/>
    <p:sldId id="27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47C07B0-F3B1-4020-80DC-B45133829990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AA3A98-8D3F-4DA5-92DE-E659E16816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624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775268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463809" cy="1584176"/>
          </a:xfrm>
        </p:spPr>
        <p:txBody>
          <a:bodyPr>
            <a:noAutofit/>
          </a:bodyPr>
          <a:lstStyle/>
          <a:p>
            <a:pPr algn="ctr"/>
            <a:r>
              <a:rPr lang="en-GB" sz="4800" cap="none" dirty="0" smtClean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Do you know where it is?</a:t>
            </a:r>
          </a:p>
        </p:txBody>
      </p:sp>
      <p:pic>
        <p:nvPicPr>
          <p:cNvPr id="4" name="صورة 3" descr="ABC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5229200"/>
            <a:ext cx="1273405" cy="11521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عنوان 1"/>
          <p:cNvSpPr txBox="1">
            <a:spLocks/>
          </p:cNvSpPr>
          <p:nvPr/>
        </p:nvSpPr>
        <p:spPr>
          <a:xfrm>
            <a:off x="3835715" y="980728"/>
            <a:ext cx="1738536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Unit 6</a:t>
            </a:r>
            <a:endParaRPr lang="ar-SA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150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432" y="0"/>
            <a:ext cx="1503568" cy="1409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عنوان 1"/>
          <p:cNvSpPr txBox="1">
            <a:spLocks/>
          </p:cNvSpPr>
          <p:nvPr/>
        </p:nvSpPr>
        <p:spPr>
          <a:xfrm>
            <a:off x="2555776" y="1431844"/>
            <a:ext cx="3942184" cy="93610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dirty="0" smtClean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DON’T FORGET</a:t>
            </a:r>
            <a:endParaRPr lang="en-US" sz="3200" dirty="0">
              <a:ln w="1905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1557456" y="2924944"/>
            <a:ext cx="5938823" cy="93610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dirty="0" smtClean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How do we write an essay?</a:t>
            </a:r>
            <a:endParaRPr lang="en-US" sz="3200" dirty="0">
              <a:ln w="1905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379865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80058" y="0"/>
            <a:ext cx="23294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Introduction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827584" y="523220"/>
            <a:ext cx="6332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What city are you going to talk about?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80058" y="1404493"/>
            <a:ext cx="32207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Body paragraphs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.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549936" y="1920994"/>
            <a:ext cx="43255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What makes it special?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1168145" y="2387681"/>
            <a:ext cx="151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location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34987" y="4951466"/>
            <a:ext cx="19046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Conclusion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792939" y="5517232"/>
            <a:ext cx="60597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Your general opinion of the city.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412699" y="3533553"/>
            <a:ext cx="816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What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can the citizens of Jeddah do to improve it?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6095242" y="2382659"/>
            <a:ext cx="151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people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4458874" y="2965936"/>
            <a:ext cx="31585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ultural diversity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3701405" y="2382659"/>
            <a:ext cx="151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history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1885874" y="3036991"/>
            <a:ext cx="151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weather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412699" y="4224031"/>
            <a:ext cx="4303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How will it change?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392" y="0"/>
            <a:ext cx="1043608" cy="9779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719532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80058" y="0"/>
            <a:ext cx="23294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Introduction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234987" y="523220"/>
            <a:ext cx="85134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I live in a great city in a wonderful country. </a:t>
            </a:r>
          </a:p>
          <a:p>
            <a:pPr algn="l" rt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Jeddah is a city with a lot of assets and also a lot of things we can aim towards.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62281" y="1882858"/>
            <a:ext cx="32207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Body paragraphs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.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326638" y="2406078"/>
            <a:ext cx="8336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Everything about Jeddah makes it unique. ……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57806" y="5010330"/>
            <a:ext cx="19046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Conclusion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774616" y="5517231"/>
            <a:ext cx="6605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In general, ……………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357454" y="4365104"/>
            <a:ext cx="83055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The change will be enormous. ………… 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8" y="1"/>
            <a:ext cx="899592" cy="8430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7" name="مستطيل 16">
            <a:extLst>
              <a:ext uri="{FF2B5EF4-FFF2-40B4-BE49-F238E27FC236}">
                <a16:creationId xmlns="" xmlns:a16="http://schemas.microsoft.com/office/drawing/2014/main" id="{DE85F37C-F412-40EF-9DAC-69E0B62E1DC8}"/>
              </a:ext>
            </a:extLst>
          </p:cNvPr>
          <p:cNvSpPr/>
          <p:nvPr/>
        </p:nvSpPr>
        <p:spPr>
          <a:xfrm>
            <a:off x="270890" y="3313028"/>
            <a:ext cx="86215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There are so many things that we can do to improve our city. For example ………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146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5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32"/>
          <a:stretch/>
        </p:blipFill>
        <p:spPr>
          <a:xfrm>
            <a:off x="2051720" y="764704"/>
            <a:ext cx="4761559" cy="491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749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95499" y="476672"/>
            <a:ext cx="4392507" cy="792088"/>
          </a:xfrm>
        </p:spPr>
        <p:txBody>
          <a:bodyPr>
            <a:noAutofit/>
          </a:bodyPr>
          <a:lstStyle/>
          <a:p>
            <a:pPr algn="ctr"/>
            <a:r>
              <a:rPr lang="en-GB" sz="4400" cap="none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Writing</a:t>
            </a:r>
            <a:endParaRPr lang="en-GB" sz="4400" cap="none" dirty="0" smtClean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pic>
        <p:nvPicPr>
          <p:cNvPr id="4" name="صورة 3" descr="ABC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5582510"/>
            <a:ext cx="1403027" cy="12694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مربع نص 4"/>
          <p:cNvSpPr txBox="1"/>
          <p:nvPr/>
        </p:nvSpPr>
        <p:spPr>
          <a:xfrm>
            <a:off x="431393" y="2996952"/>
            <a:ext cx="8424936" cy="2176905"/>
          </a:xfrm>
          <a:prstGeom prst="rect">
            <a:avLst/>
          </a:prstGeom>
          <a:noFill/>
        </p:spPr>
        <p:txBody>
          <a:bodyPr wrap="square" lIns="98457" tIns="49226" rIns="98457" bIns="49226" rtlCol="1">
            <a:spAutoFit/>
          </a:bodyPr>
          <a:lstStyle/>
          <a:p>
            <a:pPr marL="514350" indent="-514350" algn="ctr" defTabSz="984555" rtl="0">
              <a:lnSpc>
                <a:spcPct val="150000"/>
              </a:lnSpc>
              <a:buFontTx/>
              <a:buAutoNum type="arabicPeriod"/>
              <a:defRPr/>
            </a:pPr>
            <a:r>
              <a:rPr lang="en-US" sz="3000" i="1" kern="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discuss the topic based on Ss' information</a:t>
            </a:r>
          </a:p>
          <a:p>
            <a:pPr marL="514350" indent="-514350" algn="ctr" defTabSz="984555" rtl="0">
              <a:lnSpc>
                <a:spcPct val="150000"/>
              </a:lnSpc>
              <a:buFontTx/>
              <a:buAutoNum type="arabicPeriod"/>
              <a:defRPr/>
            </a:pPr>
            <a:r>
              <a:rPr lang="en-US" sz="3000" i="1" kern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Talk about Saudi Arabia’s vision 2030</a:t>
            </a:r>
            <a:endParaRPr lang="en-US" sz="3000" i="1" kern="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  <a:p>
            <a:pPr marL="514350" indent="-514350" algn="ctr" defTabSz="984555" rtl="0">
              <a:lnSpc>
                <a:spcPct val="150000"/>
              </a:lnSpc>
              <a:buFontTx/>
              <a:buAutoNum type="arabicPeriod"/>
              <a:defRPr/>
            </a:pPr>
            <a:r>
              <a:rPr lang="en-US" sz="3000" i="1" kern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Follow the steps to write an easy</a:t>
            </a:r>
            <a:endParaRPr lang="en-US" sz="3000" i="1" kern="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339752" y="1628800"/>
            <a:ext cx="3907291" cy="79208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Objectives</a:t>
            </a:r>
            <a:endParaRPr lang="en-GB" dirty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6065" y="75771"/>
            <a:ext cx="1503568" cy="1409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5857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58237" y="519684"/>
            <a:ext cx="8856983" cy="129614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Think of the changes that happened in Saudi Arabia in the last 5 years.</a:t>
            </a:r>
            <a:endParaRPr lang="en-GB" sz="3600" dirty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2358076" y="3839457"/>
            <a:ext cx="4392488" cy="72008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What’s new?</a:t>
            </a:r>
            <a:endParaRPr lang="en-GB" sz="3600" dirty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899592" y="5157192"/>
            <a:ext cx="7704856" cy="7687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How people’s lives have changed?</a:t>
            </a:r>
            <a:endParaRPr lang="en-GB" sz="3600" dirty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696821" y="2564904"/>
            <a:ext cx="7704856" cy="74339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What makes Saudi Arabia strong?</a:t>
            </a:r>
            <a:endParaRPr lang="en-GB" sz="3600" dirty="0">
              <a:ln w="1905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1787" y="3449905"/>
            <a:ext cx="1512168" cy="14170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7661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1"/>
          <p:cNvSpPr txBox="1">
            <a:spLocks/>
          </p:cNvSpPr>
          <p:nvPr/>
        </p:nvSpPr>
        <p:spPr>
          <a:xfrm>
            <a:off x="2798828" y="260646"/>
            <a:ext cx="3852428" cy="7687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GB" sz="3600" dirty="0" smtClean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Work in groups </a:t>
            </a: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2973" y="963058"/>
            <a:ext cx="4608512" cy="7687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GB" sz="3200" dirty="0" smtClean="0">
                <a:ln w="1905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Make a chart on :</a:t>
            </a: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789057" y="2180516"/>
            <a:ext cx="7704856" cy="7687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GB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1. </a:t>
            </a:r>
            <a:r>
              <a:rPr lang="en-GB" sz="36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</a:t>
            </a:r>
            <a:r>
              <a:rPr lang="en-GB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he </a:t>
            </a:r>
            <a:r>
              <a:rPr lang="en-US" sz="36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the advantages and benefits </a:t>
            </a:r>
            <a:r>
              <a:rPr lang="en-US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 of S.A.( assets) 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786803" y="3547134"/>
            <a:ext cx="7704856" cy="7687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2. What </a:t>
            </a:r>
            <a:r>
              <a:rPr lang="en-US" sz="36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you think it can achieve </a:t>
            </a:r>
            <a:r>
              <a:rPr lang="en-US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in </a:t>
            </a:r>
            <a:r>
              <a:rPr lang="en-US" sz="36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the future</a:t>
            </a:r>
            <a:r>
              <a:rPr lang="en-US" sz="36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.</a:t>
            </a:r>
            <a:r>
              <a:rPr lang="en-US" sz="36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 (aims) </a:t>
            </a:r>
            <a:endParaRPr lang="en-GB" sz="3600" dirty="0">
              <a:ln w="1905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432" y="0"/>
            <a:ext cx="1503568" cy="1409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9616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xmlns="" id="{85586BF3-CFAC-4937-A8F7-BE28794A1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01060"/>
              </p:ext>
            </p:extLst>
          </p:nvPr>
        </p:nvGraphicFramePr>
        <p:xfrm>
          <a:off x="107505" y="116633"/>
          <a:ext cx="8928990" cy="66247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36192">
                  <a:extLst>
                    <a:ext uri="{9D8B030D-6E8A-4147-A177-3AD203B41FA5}">
                      <a16:colId xmlns:a16="http://schemas.microsoft.com/office/drawing/2014/main" xmlns="" val="1918506918"/>
                    </a:ext>
                  </a:extLst>
                </a:gridCol>
                <a:gridCol w="3658406">
                  <a:extLst>
                    <a:ext uri="{9D8B030D-6E8A-4147-A177-3AD203B41FA5}">
                      <a16:colId xmlns:a16="http://schemas.microsoft.com/office/drawing/2014/main" xmlns="" val="3513831093"/>
                    </a:ext>
                  </a:extLst>
                </a:gridCol>
                <a:gridCol w="3534392">
                  <a:extLst>
                    <a:ext uri="{9D8B030D-6E8A-4147-A177-3AD203B41FA5}">
                      <a16:colId xmlns:a16="http://schemas.microsoft.com/office/drawing/2014/main" xmlns="" val="764889688"/>
                    </a:ext>
                  </a:extLst>
                </a:gridCol>
              </a:tblGrid>
              <a:tr h="6711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Topics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the advantages and benefits of Saudi Arabia</a:t>
                      </a:r>
                      <a:endParaRPr lang="ar-SA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What can be achieved in the future.</a:t>
                      </a:r>
                      <a:endParaRPr lang="ar-SA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619349355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Family and Community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7008643"/>
                  </a:ext>
                </a:extLst>
              </a:tr>
              <a:tr h="91067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Education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739446141"/>
                  </a:ext>
                </a:extLst>
              </a:tr>
              <a:tr h="12278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Environment and Natural </a:t>
                      </a:r>
                      <a:r>
                        <a:rPr lang="en-US" sz="1600" dirty="0" smtClean="0">
                          <a:latin typeface="Comic Sans MS" pitchFamily="66" charset="0"/>
                        </a:rPr>
                        <a:t>Resources</a:t>
                      </a:r>
                      <a:endParaRPr lang="ar-SA" sz="1600" b="1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893016335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Culture and Recreation</a:t>
                      </a:r>
                      <a:endParaRPr lang="ar-SA" sz="1600" dirty="0">
                        <a:latin typeface="Comic Sans MS" pitchFamily="66" charset="0"/>
                      </a:endParaRP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8714799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Transportation</a:t>
                      </a:r>
                      <a:endParaRPr lang="ar-SA" sz="1600" dirty="0">
                        <a:latin typeface="Comic Sans MS" pitchFamily="66" charset="0"/>
                      </a:endParaRP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527946636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Tourism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165475097"/>
                  </a:ext>
                </a:extLst>
              </a:tr>
            </a:tbl>
          </a:graphicData>
        </a:graphic>
      </p:graphicFrame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733256"/>
            <a:ext cx="122413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2498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xmlns="" id="{85586BF3-CFAC-4937-A8F7-BE28794A1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67085"/>
              </p:ext>
            </p:extLst>
          </p:nvPr>
        </p:nvGraphicFramePr>
        <p:xfrm>
          <a:off x="107505" y="116633"/>
          <a:ext cx="8928990" cy="66247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36192">
                  <a:extLst>
                    <a:ext uri="{9D8B030D-6E8A-4147-A177-3AD203B41FA5}">
                      <a16:colId xmlns:a16="http://schemas.microsoft.com/office/drawing/2014/main" xmlns="" val="1918506918"/>
                    </a:ext>
                  </a:extLst>
                </a:gridCol>
                <a:gridCol w="3658406">
                  <a:extLst>
                    <a:ext uri="{9D8B030D-6E8A-4147-A177-3AD203B41FA5}">
                      <a16:colId xmlns:a16="http://schemas.microsoft.com/office/drawing/2014/main" xmlns="" val="3513831093"/>
                    </a:ext>
                  </a:extLst>
                </a:gridCol>
                <a:gridCol w="3534392">
                  <a:extLst>
                    <a:ext uri="{9D8B030D-6E8A-4147-A177-3AD203B41FA5}">
                      <a16:colId xmlns:a16="http://schemas.microsoft.com/office/drawing/2014/main" xmlns="" val="764889688"/>
                    </a:ext>
                  </a:extLst>
                </a:gridCol>
              </a:tblGrid>
              <a:tr h="6711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Topics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the advantages and benefits of Saudi Arabia</a:t>
                      </a:r>
                      <a:endParaRPr lang="ar-SA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What can be achieved in the future.</a:t>
                      </a:r>
                      <a:endParaRPr lang="ar-SA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619349355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Family and Community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Family has strong relationship and live according to Islamic religion values and laws 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Government will support families to rise their children in many ways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7008643"/>
                  </a:ext>
                </a:extLst>
              </a:tr>
              <a:tr h="91067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Education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many modern schools and universities have been built all over the country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Develop the learning system 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739446141"/>
                  </a:ext>
                </a:extLst>
              </a:tr>
              <a:tr h="12278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Environment and Natural </a:t>
                      </a:r>
                      <a:r>
                        <a:rPr lang="en-US" sz="1600" dirty="0" smtClean="0">
                          <a:latin typeface="Comic Sans MS" pitchFamily="66" charset="0"/>
                        </a:rPr>
                        <a:t>Resources</a:t>
                      </a:r>
                      <a:endParaRPr lang="ar-SA" sz="1600" b="1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S.A is the largest oil producer in the world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to benefit from the other natural resources like gold and other minerals </a:t>
                      </a: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893016335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Culture and Recreation</a:t>
                      </a:r>
                      <a:endParaRPr lang="ar-SA" sz="1600" dirty="0">
                        <a:latin typeface="Comic Sans MS" pitchFamily="66" charset="0"/>
                      </a:endParaRP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Local theaters and public libraries and summer camps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There will be large museums , galleries, sport facilities…..etc.</a:t>
                      </a: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8714799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Transportation</a:t>
                      </a:r>
                      <a:endParaRPr lang="ar-SA" sz="1600" dirty="0">
                        <a:latin typeface="Comic Sans MS" pitchFamily="66" charset="0"/>
                      </a:endParaRPr>
                    </a:p>
                    <a:p>
                      <a:pPr algn="ctr"/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There is a good transportation system many international airports modern roads ,trains…..etc. 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Subways in the big cities &amp; public buses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527946636"/>
                  </a:ext>
                </a:extLst>
              </a:tr>
              <a:tr h="9537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itchFamily="66" charset="0"/>
                        </a:rPr>
                        <a:t>Tourism</a:t>
                      </a:r>
                      <a:endParaRPr lang="en-US" sz="16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S.A has a lot of historical &amp; natural places  across the country </a:t>
                      </a:r>
                      <a:endParaRPr lang="en-US" sz="16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omic Sans MS" pitchFamily="66" charset="0"/>
                        </a:rPr>
                        <a:t>Reform the historical places and make entertainment events in the places to attract tourists  </a:t>
                      </a:r>
                      <a:endParaRPr lang="en-US" sz="1600" dirty="0">
                        <a:solidFill>
                          <a:srgbClr val="00206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165475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5704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/>
          <p:cNvSpPr txBox="1">
            <a:spLocks/>
          </p:cNvSpPr>
          <p:nvPr/>
        </p:nvSpPr>
        <p:spPr>
          <a:xfrm>
            <a:off x="1259632" y="2276872"/>
            <a:ext cx="6624736" cy="158417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GB" sz="3600" dirty="0" smtClean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Now read the text and</a:t>
            </a:r>
          </a:p>
          <a:p>
            <a:pPr>
              <a:lnSpc>
                <a:spcPct val="150000"/>
              </a:lnSpc>
            </a:pPr>
            <a:r>
              <a:rPr lang="en-GB" sz="3600" dirty="0" smtClean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 </a:t>
            </a:r>
            <a:r>
              <a:rPr lang="en-US" sz="3600" dirty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Circle each asset </a:t>
            </a:r>
            <a:endParaRPr lang="en-US" sz="3600" dirty="0" smtClean="0">
              <a:ln w="1905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sz="3600" dirty="0" smtClean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 </a:t>
            </a:r>
            <a:r>
              <a:rPr lang="en-US" sz="3600" dirty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Underline each </a:t>
            </a:r>
            <a:r>
              <a:rPr lang="en-US" sz="3600" dirty="0" smtClean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aim</a:t>
            </a:r>
            <a:r>
              <a:rPr lang="en-GB" sz="3600" dirty="0">
                <a:ln w="1905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.</a:t>
            </a:r>
            <a:endParaRPr lang="en-US" sz="3600" dirty="0">
              <a:ln w="1905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432" y="0"/>
            <a:ext cx="1503568" cy="1409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841" y="6057900"/>
            <a:ext cx="142875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6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81" t="9227" r="4193" b="20098"/>
          <a:stretch/>
        </p:blipFill>
        <p:spPr bwMode="auto">
          <a:xfrm>
            <a:off x="0" y="-21074"/>
            <a:ext cx="9144000" cy="687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2123728" y="97767"/>
            <a:ext cx="1584175" cy="25638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5" name="مستطيل 4"/>
          <p:cNvSpPr/>
          <p:nvPr/>
        </p:nvSpPr>
        <p:spPr>
          <a:xfrm>
            <a:off x="3539795" y="391431"/>
            <a:ext cx="3096344" cy="25638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6" name="مستطيل 5"/>
          <p:cNvSpPr/>
          <p:nvPr/>
        </p:nvSpPr>
        <p:spPr>
          <a:xfrm>
            <a:off x="43046" y="1052736"/>
            <a:ext cx="3817257" cy="25638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7" name="مستطيل 6"/>
          <p:cNvSpPr/>
          <p:nvPr/>
        </p:nvSpPr>
        <p:spPr>
          <a:xfrm>
            <a:off x="1331641" y="1732451"/>
            <a:ext cx="1368152" cy="25638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8" name="مستطيل 7"/>
          <p:cNvSpPr/>
          <p:nvPr/>
        </p:nvSpPr>
        <p:spPr>
          <a:xfrm>
            <a:off x="4063006" y="1988840"/>
            <a:ext cx="1877146" cy="28803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cxnSp>
        <p:nvCxnSpPr>
          <p:cNvPr id="9" name="رابط مستقيم 8"/>
          <p:cNvCxnSpPr>
            <a:cxnSpLocks/>
          </p:cNvCxnSpPr>
          <p:nvPr/>
        </p:nvCxnSpPr>
        <p:spPr>
          <a:xfrm>
            <a:off x="1086395" y="980728"/>
            <a:ext cx="2453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9"/>
          <p:cNvSpPr/>
          <p:nvPr/>
        </p:nvSpPr>
        <p:spPr>
          <a:xfrm>
            <a:off x="2997092" y="4581129"/>
            <a:ext cx="1430892" cy="28803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11" name="مستطيل 10"/>
          <p:cNvSpPr/>
          <p:nvPr/>
        </p:nvSpPr>
        <p:spPr>
          <a:xfrm>
            <a:off x="1528902" y="4917322"/>
            <a:ext cx="2880320" cy="24317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sp>
        <p:nvSpPr>
          <p:cNvPr id="12" name="مستطيل 11"/>
          <p:cNvSpPr/>
          <p:nvPr/>
        </p:nvSpPr>
        <p:spPr>
          <a:xfrm>
            <a:off x="4770059" y="4869160"/>
            <a:ext cx="1474893" cy="28803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982" tIns="33491" rIns="66982" bIns="33491" rtlCol="1" anchor="ctr"/>
          <a:lstStyle/>
          <a:p>
            <a:pPr algn="ctr"/>
            <a:endParaRPr lang="ar-SA" sz="1319"/>
          </a:p>
        </p:txBody>
      </p:sp>
      <p:cxnSp>
        <p:nvCxnSpPr>
          <p:cNvPr id="13" name="رابط مستقيم 12"/>
          <p:cNvCxnSpPr>
            <a:cxnSpLocks/>
          </p:cNvCxnSpPr>
          <p:nvPr/>
        </p:nvCxnSpPr>
        <p:spPr>
          <a:xfrm>
            <a:off x="3774879" y="980728"/>
            <a:ext cx="389346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>
            <a:cxnSpLocks/>
          </p:cNvCxnSpPr>
          <p:nvPr/>
        </p:nvCxnSpPr>
        <p:spPr>
          <a:xfrm>
            <a:off x="6441644" y="1309125"/>
            <a:ext cx="2453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>
            <a:cxnSpLocks/>
          </p:cNvCxnSpPr>
          <p:nvPr/>
        </p:nvCxnSpPr>
        <p:spPr>
          <a:xfrm>
            <a:off x="3201284" y="1988840"/>
            <a:ext cx="39630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>
            <a:cxnSpLocks/>
          </p:cNvCxnSpPr>
          <p:nvPr/>
        </p:nvCxnSpPr>
        <p:spPr>
          <a:xfrm>
            <a:off x="110213" y="1628800"/>
            <a:ext cx="52611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>
            <a:cxnSpLocks/>
          </p:cNvCxnSpPr>
          <p:nvPr/>
        </p:nvCxnSpPr>
        <p:spPr>
          <a:xfrm>
            <a:off x="789017" y="2636912"/>
            <a:ext cx="327398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>
            <a:cxnSpLocks/>
          </p:cNvCxnSpPr>
          <p:nvPr/>
        </p:nvCxnSpPr>
        <p:spPr>
          <a:xfrm>
            <a:off x="194960" y="2924944"/>
            <a:ext cx="35799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>
            <a:cxnSpLocks/>
          </p:cNvCxnSpPr>
          <p:nvPr/>
        </p:nvCxnSpPr>
        <p:spPr>
          <a:xfrm>
            <a:off x="242749" y="3573016"/>
            <a:ext cx="35799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>
            <a:cxnSpLocks/>
          </p:cNvCxnSpPr>
          <p:nvPr/>
        </p:nvCxnSpPr>
        <p:spPr>
          <a:xfrm>
            <a:off x="6261931" y="3251831"/>
            <a:ext cx="26331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>
            <a:cxnSpLocks/>
          </p:cNvCxnSpPr>
          <p:nvPr/>
        </p:nvCxnSpPr>
        <p:spPr>
          <a:xfrm>
            <a:off x="4150192" y="3573016"/>
            <a:ext cx="4238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>
            <a:cxnSpLocks/>
          </p:cNvCxnSpPr>
          <p:nvPr/>
        </p:nvCxnSpPr>
        <p:spPr>
          <a:xfrm>
            <a:off x="108191" y="4221088"/>
            <a:ext cx="63090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>
            <a:cxnSpLocks/>
          </p:cNvCxnSpPr>
          <p:nvPr/>
        </p:nvCxnSpPr>
        <p:spPr>
          <a:xfrm>
            <a:off x="108190" y="5805264"/>
            <a:ext cx="747029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>
            <a:cxnSpLocks/>
          </p:cNvCxnSpPr>
          <p:nvPr/>
        </p:nvCxnSpPr>
        <p:spPr>
          <a:xfrm>
            <a:off x="46771" y="6453336"/>
            <a:ext cx="63090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00821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/>
          <p:cNvSpPr txBox="1">
            <a:spLocks/>
          </p:cNvSpPr>
          <p:nvPr/>
        </p:nvSpPr>
        <p:spPr>
          <a:xfrm>
            <a:off x="755576" y="692696"/>
            <a:ext cx="7884368" cy="29523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Make another chart to write lists of the assets in your city or neighborhood and what you </a:t>
            </a:r>
            <a:r>
              <a:rPr lang="en-US" sz="3200" dirty="0" smtClean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think the </a:t>
            </a:r>
            <a:r>
              <a:rPr lang="en-US" sz="3200" dirty="0">
                <a:ln w="1905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aims should be for your city or neighborhood’s future. </a:t>
            </a:r>
            <a:endParaRPr lang="en-US" sz="3200" dirty="0" smtClean="0">
              <a:ln w="1905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Batang" pitchFamily="18" charset="-127"/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99592" y="4293096"/>
            <a:ext cx="7884368" cy="158417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200" dirty="0" smtClean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Will </a:t>
            </a:r>
            <a:r>
              <a:rPr lang="en-US" sz="3200" dirty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you use the same style of chart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n w="1905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ea typeface="Batang" pitchFamily="18" charset="-127"/>
              </a:rPr>
              <a:t>that you made in A? Why? Why not?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7D184C49-5A8C-44C5-A3F3-706CC2653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621" y="5727280"/>
            <a:ext cx="1187624" cy="11129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309335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478</Words>
  <Application>Microsoft Office PowerPoint</Application>
  <PresentationFormat>عرض على الشاشة (3:4)‏</PresentationFormat>
  <Paragraphs>75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Do you know where it is?</vt:lpstr>
      <vt:lpstr>Writing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Duna</dc:creator>
  <cp:lastModifiedBy>-vip-</cp:lastModifiedBy>
  <cp:revision>17</cp:revision>
  <dcterms:created xsi:type="dcterms:W3CDTF">2021-12-28T16:00:01Z</dcterms:created>
  <dcterms:modified xsi:type="dcterms:W3CDTF">2021-12-28T19:05:08Z</dcterms:modified>
</cp:coreProperties>
</file>