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25"/>
  </p:notesMasterIdLst>
  <p:sldIdLst>
    <p:sldId id="363" r:id="rId2"/>
    <p:sldId id="339" r:id="rId3"/>
    <p:sldId id="273" r:id="rId4"/>
    <p:sldId id="345" r:id="rId5"/>
    <p:sldId id="348" r:id="rId6"/>
    <p:sldId id="347" r:id="rId7"/>
    <p:sldId id="352" r:id="rId8"/>
    <p:sldId id="343" r:id="rId9"/>
    <p:sldId id="357" r:id="rId10"/>
    <p:sldId id="358" r:id="rId11"/>
    <p:sldId id="359" r:id="rId12"/>
    <p:sldId id="313" r:id="rId13"/>
    <p:sldId id="349" r:id="rId14"/>
    <p:sldId id="364" r:id="rId15"/>
    <p:sldId id="314" r:id="rId16"/>
    <p:sldId id="346" r:id="rId17"/>
    <p:sldId id="350" r:id="rId18"/>
    <p:sldId id="365" r:id="rId19"/>
    <p:sldId id="344" r:id="rId20"/>
    <p:sldId id="366" r:id="rId21"/>
    <p:sldId id="315" r:id="rId22"/>
    <p:sldId id="341" r:id="rId23"/>
    <p:sldId id="342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06" autoAdjust="0"/>
    <p:restoredTop sz="94264" autoAdjust="0"/>
  </p:normalViewPr>
  <p:slideViewPr>
    <p:cSldViewPr>
      <p:cViewPr varScale="1">
        <p:scale>
          <a:sx n="65" d="100"/>
          <a:sy n="65" d="100"/>
        </p:scale>
        <p:origin x="5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594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08810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41frjot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f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802974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2">
            <a:extLst>
              <a:ext uri="{FF2B5EF4-FFF2-40B4-BE49-F238E27FC236}">
                <a16:creationId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Grammar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82130-8CCA-05D7-BDD6-43B36686A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400CBD-367B-49AA-8710-6936606BE332}"/>
              </a:ext>
            </a:extLst>
          </p:cNvPr>
          <p:cNvGrpSpPr>
            <a:grpSpLocks/>
          </p:cNvGrpSpPr>
          <p:nvPr/>
        </p:nvGrpSpPr>
        <p:grpSpPr bwMode="auto">
          <a:xfrm>
            <a:off x="2207568" y="980729"/>
            <a:ext cx="7992888" cy="3600401"/>
            <a:chOff x="510" y="1725"/>
            <a:chExt cx="5415" cy="336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9155C5E-0D0A-4DF0-9C7D-D636C5DD8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725"/>
              <a:ext cx="4530" cy="1380"/>
            </a:xfrm>
            <a:prstGeom prst="roundRect">
              <a:avLst>
                <a:gd name="adj" fmla="val 16667"/>
              </a:avLst>
            </a:prstGeom>
            <a:solidFill>
              <a:srgbClr val="B6DDE8"/>
            </a:solidFill>
            <a:ln w="76200">
              <a:solidFill>
                <a:srgbClr val="20586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3600" b="1" dirty="0">
                  <a:latin typeface="Calibri" panose="020F0502020204030204" pitchFamily="34" charset="0"/>
                  <a:ea typeface="Arial" panose="020B0604020202020204" pitchFamily="34" charset="0"/>
                </a:rPr>
                <a:t>Old</a:t>
              </a:r>
              <a:endParaRPr lang="en-US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161745CA-2167-45B1-8430-C611EF7E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550"/>
              <a:ext cx="5415" cy="25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936AEE-A215-454B-9BB2-DADDE0F6C9BC}"/>
              </a:ext>
            </a:extLst>
          </p:cNvPr>
          <p:cNvSpPr txBox="1"/>
          <p:nvPr/>
        </p:nvSpPr>
        <p:spPr>
          <a:xfrm>
            <a:off x="1127448" y="5152443"/>
            <a:ext cx="10369152" cy="625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 is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than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Lora, but Anna is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oldest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them all.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72613EB6-448B-4D9F-94CA-63FC382A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780928"/>
            <a:ext cx="1080120" cy="1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">
            <a:extLst>
              <a:ext uri="{FF2B5EF4-FFF2-40B4-BE49-F238E27FC236}">
                <a16:creationId xmlns:a16="http://schemas.microsoft.com/office/drawing/2014/main" id="{68083D7A-DFAD-4FAC-BA85-2D48EA9040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7881" y="2154547"/>
            <a:ext cx="947567" cy="5468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90204" pitchFamily="34" charset="0"/>
              </a:rPr>
              <a:t>TIM</a:t>
            </a: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05FFF56A-70AC-4B39-869D-F6DA512C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05" y="2217331"/>
            <a:ext cx="1163990" cy="22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">
            <a:extLst>
              <a:ext uri="{FF2B5EF4-FFF2-40B4-BE49-F238E27FC236}">
                <a16:creationId xmlns:a16="http://schemas.microsoft.com/office/drawing/2014/main" id="{68AC4C20-AD01-40F2-8BCB-73CAA37B6D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3091" y="2154374"/>
            <a:ext cx="1011432" cy="5468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90204" pitchFamily="34" charset="0"/>
              </a:rPr>
              <a:t>ANNA</a:t>
            </a: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20916FF7-B916-441A-AF65-D5B45F27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2968006"/>
            <a:ext cx="933238" cy="14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">
            <a:extLst>
              <a:ext uri="{FF2B5EF4-FFF2-40B4-BE49-F238E27FC236}">
                <a16:creationId xmlns:a16="http://schemas.microsoft.com/office/drawing/2014/main" id="{47798CB3-B756-47DF-84AE-618C8D857D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40216" y="2057330"/>
            <a:ext cx="1225294" cy="64390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 panose="020B0A04020102090204" pitchFamily="34" charset="0"/>
              </a:rPr>
              <a:t>LORA</a:t>
            </a:r>
          </a:p>
        </p:txBody>
      </p:sp>
    </p:spTree>
    <p:extLst>
      <p:ext uri="{BB962C8B-B14F-4D97-AF65-F5344CB8AC3E}">
        <p14:creationId xmlns:p14="http://schemas.microsoft.com/office/powerpoint/2010/main" val="33083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400CBD-367B-49AA-8710-6936606BE332}"/>
              </a:ext>
            </a:extLst>
          </p:cNvPr>
          <p:cNvGrpSpPr>
            <a:grpSpLocks/>
          </p:cNvGrpSpPr>
          <p:nvPr/>
        </p:nvGrpSpPr>
        <p:grpSpPr bwMode="auto">
          <a:xfrm>
            <a:off x="2207568" y="980729"/>
            <a:ext cx="7992888" cy="3600401"/>
            <a:chOff x="510" y="1725"/>
            <a:chExt cx="5415" cy="336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9155C5E-0D0A-4DF0-9C7D-D636C5DD8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725"/>
              <a:ext cx="4530" cy="1380"/>
            </a:xfrm>
            <a:prstGeom prst="roundRect">
              <a:avLst>
                <a:gd name="adj" fmla="val 16667"/>
              </a:avLst>
            </a:prstGeom>
            <a:solidFill>
              <a:srgbClr val="B6DDE8"/>
            </a:solidFill>
            <a:ln w="76200">
              <a:solidFill>
                <a:srgbClr val="20586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3600" b="1" dirty="0">
                  <a:latin typeface="Calibri" panose="020F0502020204030204" pitchFamily="34" charset="0"/>
                  <a:ea typeface="Arial" panose="020B0604020202020204" pitchFamily="34" charset="0"/>
                </a:rPr>
                <a:t>Expensive</a:t>
              </a:r>
              <a:endParaRPr lang="en-US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161745CA-2167-45B1-8430-C611EF7E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550"/>
              <a:ext cx="5415" cy="25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936AEE-A215-454B-9BB2-DADDE0F6C9BC}"/>
              </a:ext>
            </a:extLst>
          </p:cNvPr>
          <p:cNvSpPr txBox="1"/>
          <p:nvPr/>
        </p:nvSpPr>
        <p:spPr>
          <a:xfrm>
            <a:off x="407368" y="5013176"/>
            <a:ext cx="11449272" cy="1191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shoes are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expensive than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socks, but the skirt is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expensive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them all.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F582B9-3D4E-4720-99D6-96BC2B2AE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7" t="48168" r="50772" b="27495"/>
          <a:stretch/>
        </p:blipFill>
        <p:spPr>
          <a:xfrm>
            <a:off x="2351585" y="2070814"/>
            <a:ext cx="763284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A6152A-1D23-451A-9381-B1D051AF3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t="22700" r="34522" b="54200"/>
          <a:stretch/>
        </p:blipFill>
        <p:spPr>
          <a:xfrm>
            <a:off x="1055440" y="1916832"/>
            <a:ext cx="100811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43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BB3373-373A-424D-BD29-5D84289FD9A8}"/>
              </a:ext>
            </a:extLst>
          </p:cNvPr>
          <p:cNvSpPr txBox="1"/>
          <p:nvPr/>
        </p:nvSpPr>
        <p:spPr>
          <a:xfrm>
            <a:off x="1343472" y="907378"/>
            <a:ext cx="639045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as …… as” = the same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is used with </a:t>
            </a:r>
            <a:r>
              <a:rPr lang="en-US" sz="2400" i="1" u="sng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2400" i="1" u="sng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short  adjectives</a:t>
            </a:r>
            <a:r>
              <a:rPr lang="en-US" sz="24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as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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add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it is not the same.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as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05A73E-D5C4-42FC-83C6-EBBCAB15D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165127"/>
              </p:ext>
            </p:extLst>
          </p:nvPr>
        </p:nvGraphicFramePr>
        <p:xfrm>
          <a:off x="2351584" y="3429000"/>
          <a:ext cx="7488832" cy="1841500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3941491">
                  <a:extLst>
                    <a:ext uri="{9D8B030D-6E8A-4147-A177-3AD203B41FA5}">
                      <a16:colId xmlns:a16="http://schemas.microsoft.com/office/drawing/2014/main" val="3979931760"/>
                    </a:ext>
                  </a:extLst>
                </a:gridCol>
                <a:gridCol w="3547341">
                  <a:extLst>
                    <a:ext uri="{9D8B030D-6E8A-4147-A177-3AD203B41FA5}">
                      <a16:colId xmlns:a16="http://schemas.microsoft.com/office/drawing/2014/main" val="1465448940"/>
                    </a:ext>
                  </a:extLst>
                </a:gridCol>
              </a:tblGrid>
              <a:tr h="305928"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 Adjectives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Short Adjectives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019825"/>
                  </a:ext>
                </a:extLst>
              </a:tr>
              <a:tr h="1494272">
                <a:tc>
                  <a:txBody>
                    <a:bodyPr/>
                    <a:lstStyle/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beautiful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She is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beautiful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 sister.               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She is </a:t>
                      </a:r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beautiful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 sister.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happy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1-I am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happy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you.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1-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 am</a:t>
                      </a:r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not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happy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you.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84774"/>
                  </a:ext>
                </a:extLst>
              </a:tr>
            </a:tbl>
          </a:graphicData>
        </a:graphic>
      </p:graphicFrame>
      <p:pic>
        <p:nvPicPr>
          <p:cNvPr id="10245" name="Picture 5">
            <a:extLst>
              <a:ext uri="{FF2B5EF4-FFF2-40B4-BE49-F238E27FC236}">
                <a16:creationId xmlns:a16="http://schemas.microsoft.com/office/drawing/2014/main" id="{9456F553-6033-49B6-BEB1-4A5D4673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879884"/>
            <a:ext cx="2448272" cy="19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05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3411E9-4EEC-40B1-BC37-C54AC8AF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11834"/>
            <a:ext cx="6192688" cy="1785265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5BC3E4A-4D43-4F9F-99A6-E2748CF00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780928"/>
            <a:ext cx="4211892" cy="31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902" b="38808"/>
          <a:stretch/>
        </p:blipFill>
        <p:spPr bwMode="auto">
          <a:xfrm>
            <a:off x="830631" y="908719"/>
            <a:ext cx="10521953" cy="521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415480" y="2852936"/>
            <a:ext cx="842493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The XYZ model is as fast as the Flash computer.</a:t>
            </a:r>
          </a:p>
          <a:p>
            <a:pPr algn="l" rtl="0"/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Majid is as smart as his brother Nasr.</a:t>
            </a:r>
          </a:p>
          <a:p>
            <a:pPr algn="l" rtl="0"/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The blue car isn’t as expensive as the red car.</a:t>
            </a:r>
          </a:p>
          <a:p>
            <a:pPr algn="l" rtl="0"/>
            <a:endParaRPr lang="en-US" sz="7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Paris is as amazing as Rome.</a:t>
            </a:r>
            <a:endParaRPr lang="ar-SA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764D9-E5EC-4789-A6CC-21076B22C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33201" r="18107" b="26900"/>
          <a:stretch/>
        </p:blipFill>
        <p:spPr>
          <a:xfrm>
            <a:off x="909529" y="1412776"/>
            <a:ext cx="1037294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55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56141B-B6C9-4216-B6CB-A81281F855D8}"/>
              </a:ext>
            </a:extLst>
          </p:cNvPr>
          <p:cNvSpPr txBox="1"/>
          <p:nvPr/>
        </p:nvSpPr>
        <p:spPr>
          <a:xfrm>
            <a:off x="983432" y="406115"/>
            <a:ext cx="102251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222F3A"/>
                </a:solidFill>
                <a:latin typeface="Skolar-Light-Latin"/>
              </a:rPr>
              <a:t>What's an indirect question?</a:t>
            </a:r>
            <a:endParaRPr lang="en-US" sz="2400" dirty="0">
              <a:solidFill>
                <a:srgbClr val="222F3A"/>
              </a:solidFill>
              <a:latin typeface="Skolar-Light-Latin"/>
            </a:endParaRPr>
          </a:p>
          <a:p>
            <a:pPr algn="l"/>
            <a:r>
              <a:rPr lang="en-US" sz="2400" dirty="0">
                <a:solidFill>
                  <a:srgbClr val="222F3A"/>
                </a:solidFill>
                <a:latin typeface="Skolar-Light-Latin"/>
              </a:rPr>
              <a:t>Indirect questions are a more polite way to ask for information or make requests.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F00B1-D44A-4AA6-9937-FC0DABFD227A}"/>
              </a:ext>
            </a:extLst>
          </p:cNvPr>
          <p:cNvSpPr txBox="1"/>
          <p:nvPr/>
        </p:nvSpPr>
        <p:spPr>
          <a:xfrm>
            <a:off x="1271464" y="1772816"/>
            <a:ext cx="95050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solidFill>
                  <a:srgbClr val="FF0000"/>
                </a:solidFill>
                <a:latin typeface="Skolar-Light-Latin"/>
              </a:rPr>
              <a:t>Here are a few common question </a:t>
            </a:r>
            <a:r>
              <a:rPr lang="en-US" sz="2000" b="1" i="1" dirty="0">
                <a:solidFill>
                  <a:srgbClr val="FF0000"/>
                </a:solidFill>
                <a:latin typeface="Skolar-Light-Latin"/>
              </a:rPr>
              <a:t>phrases</a:t>
            </a:r>
            <a:r>
              <a:rPr lang="en-US" sz="2000" i="1" dirty="0">
                <a:solidFill>
                  <a:srgbClr val="FF0000"/>
                </a:solidFill>
                <a:latin typeface="Skolar-Light-Latin"/>
              </a:rPr>
              <a:t> for indirect questions:</a:t>
            </a:r>
          </a:p>
          <a:p>
            <a:pPr algn="l"/>
            <a:r>
              <a:rPr lang="en-US" sz="2000" i="1" dirty="0">
                <a:solidFill>
                  <a:srgbClr val="222F3A"/>
                </a:solidFill>
                <a:latin typeface="Skolar-Light-Latin"/>
              </a:rPr>
              <a:t>Can/Could you tell me…?</a:t>
            </a:r>
            <a:br>
              <a:rPr lang="en-US" sz="2000" i="1" dirty="0">
                <a:solidFill>
                  <a:srgbClr val="222F3A"/>
                </a:solidFill>
                <a:latin typeface="Skolar-Light-Latin"/>
              </a:rPr>
            </a:br>
            <a:r>
              <a:rPr lang="en-US" sz="2000" i="1" dirty="0">
                <a:solidFill>
                  <a:srgbClr val="222F3A"/>
                </a:solidFill>
                <a:latin typeface="Skolar-Light-Latin"/>
              </a:rPr>
              <a:t>Do you know…?</a:t>
            </a:r>
            <a:br>
              <a:rPr lang="en-US" sz="2000" dirty="0">
                <a:solidFill>
                  <a:srgbClr val="222F3A"/>
                </a:solidFill>
                <a:latin typeface="Skolar-Light-Latin"/>
              </a:rPr>
            </a:br>
            <a:r>
              <a:rPr lang="en-US" sz="2000" i="1" dirty="0">
                <a:solidFill>
                  <a:srgbClr val="222F3A"/>
                </a:solidFill>
                <a:latin typeface="Skolar-Light-Latin"/>
              </a:rPr>
              <a:t>Would you mind…?  …..etc.</a:t>
            </a:r>
            <a:endParaRPr lang="en-US" sz="2000" dirty="0">
              <a:solidFill>
                <a:srgbClr val="222F3A"/>
              </a:solidFill>
              <a:latin typeface="Skolar-Light-Lati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9B4F1-9976-413F-AABE-036705505EFE}"/>
              </a:ext>
            </a:extLst>
          </p:cNvPr>
          <p:cNvSpPr txBox="1"/>
          <p:nvPr/>
        </p:nvSpPr>
        <p:spPr>
          <a:xfrm>
            <a:off x="1271464" y="3096255"/>
            <a:ext cx="4572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i="1" u="sng" dirty="0">
                <a:solidFill>
                  <a:srgbClr val="222F3A"/>
                </a:solidFill>
                <a:latin typeface="Skolar-Light-Latin"/>
              </a:rPr>
              <a:t>Forming indirect questions</a:t>
            </a:r>
            <a:endParaRPr lang="en-US" sz="2000" i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182D7-BE80-44B0-AE0D-FFAF736D55B9}"/>
              </a:ext>
            </a:extLst>
          </p:cNvPr>
          <p:cNvSpPr txBox="1"/>
          <p:nvPr/>
        </p:nvSpPr>
        <p:spPr>
          <a:xfrm>
            <a:off x="947650" y="3761746"/>
            <a:ext cx="964907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i="1" u="sng" dirty="0">
                <a:solidFill>
                  <a:srgbClr val="FF0000"/>
                </a:solidFill>
                <a:latin typeface="Skolar-Light-Latin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latin typeface="Skolar-Light-Latin"/>
              </a:rPr>
              <a:t>Direct question</a:t>
            </a:r>
            <a:r>
              <a:rPr lang="en-US" sz="2400" i="1" u="sng" dirty="0">
                <a:solidFill>
                  <a:srgbClr val="FF0000"/>
                </a:solidFill>
                <a:latin typeface="Skolar-Light-Latin"/>
              </a:rPr>
              <a:t>: Where is the supermarket?    </a:t>
            </a:r>
          </a:p>
          <a:p>
            <a:pPr algn="l"/>
            <a:r>
              <a:rPr lang="en-US" sz="2400" i="1" dirty="0">
                <a:latin typeface="Skolar-Light-Latin"/>
              </a:rPr>
              <a:t>1. Start with the question phrase </a:t>
            </a:r>
            <a:r>
              <a:rPr lang="en-US" sz="2400" i="1" dirty="0">
                <a:latin typeface="Skolar-Light-Latin"/>
                <a:sym typeface="Wingdings" panose="05000000000000000000" pitchFamily="2" charset="2"/>
              </a:rPr>
              <a:t>  </a:t>
            </a:r>
            <a:r>
              <a:rPr lang="en-US" sz="2400" i="1" dirty="0">
                <a:solidFill>
                  <a:srgbClr val="00B050"/>
                </a:solidFill>
                <a:latin typeface="Skolar-Light-Latin"/>
                <a:sym typeface="Wingdings" panose="05000000000000000000" pitchFamily="2" charset="2"/>
              </a:rPr>
              <a:t>Do you know….</a:t>
            </a:r>
          </a:p>
          <a:p>
            <a:pPr algn="l"/>
            <a:endParaRPr lang="en-US" sz="2400" i="1" dirty="0">
              <a:solidFill>
                <a:srgbClr val="00B050"/>
              </a:solidFill>
              <a:latin typeface="Skolar-Light-Latin"/>
              <a:sym typeface="Wingdings" panose="05000000000000000000" pitchFamily="2" charset="2"/>
            </a:endParaRPr>
          </a:p>
          <a:p>
            <a:pPr algn="l" rtl="0"/>
            <a:r>
              <a:rPr lang="en-US" sz="2400" i="1" dirty="0">
                <a:solidFill>
                  <a:srgbClr val="0070C0"/>
                </a:solidFill>
                <a:latin typeface="Skolar-Light-Latin"/>
                <a:sym typeface="Wingdings" panose="05000000000000000000" pitchFamily="2" charset="2"/>
              </a:rPr>
              <a:t>2- Change the order of the question  Where the supermarket is</a:t>
            </a:r>
          </a:p>
          <a:p>
            <a:pPr algn="l" rtl="0"/>
            <a:endParaRPr lang="en-US" sz="2400" i="1" dirty="0">
              <a:solidFill>
                <a:srgbClr val="0070C0"/>
              </a:solidFill>
              <a:latin typeface="Skolar-Light-Latin"/>
              <a:sym typeface="Wingdings" panose="05000000000000000000" pitchFamily="2" charset="2"/>
            </a:endParaRPr>
          </a:p>
          <a:p>
            <a:pPr algn="l" rtl="0"/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  <a:latin typeface="Skolar-Light-Latin"/>
                <a:sym typeface="Wingdings" panose="05000000000000000000" pitchFamily="2" charset="2"/>
              </a:rPr>
              <a:t>Indirect Question: </a:t>
            </a:r>
            <a:r>
              <a:rPr lang="en-US" sz="2400" i="1" dirty="0">
                <a:solidFill>
                  <a:srgbClr val="00B050"/>
                </a:solidFill>
                <a:latin typeface="Skolar-Light-Latin"/>
                <a:sym typeface="Wingdings" panose="05000000000000000000" pitchFamily="2" charset="2"/>
              </a:rPr>
              <a:t>Do you know </a:t>
            </a:r>
            <a:r>
              <a:rPr lang="en-US" sz="2400" i="1" dirty="0">
                <a:solidFill>
                  <a:srgbClr val="0070C0"/>
                </a:solidFill>
                <a:latin typeface="Skolar-Light-Latin"/>
                <a:sym typeface="Wingdings" panose="05000000000000000000" pitchFamily="2" charset="2"/>
              </a:rPr>
              <a:t>Where the supermarket is ?</a:t>
            </a:r>
          </a:p>
          <a:p>
            <a:pPr algn="l" rtl="0"/>
            <a:endParaRPr lang="en-US" sz="2400" i="1" dirty="0">
              <a:solidFill>
                <a:srgbClr val="0070C0"/>
              </a:solidFill>
              <a:latin typeface="Skolar-Light-Latin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673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3411E9-4EEC-40B1-BC37-C54AC8AF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11834"/>
            <a:ext cx="6192688" cy="1785265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0D8625C6-B573-4EBB-957C-362AAA5A7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852936"/>
            <a:ext cx="3305522" cy="33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009" b="21393"/>
          <a:stretch/>
        </p:blipFill>
        <p:spPr bwMode="auto">
          <a:xfrm>
            <a:off x="907995" y="547576"/>
            <a:ext cx="10225136" cy="12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36595" y="3755879"/>
            <a:ext cx="10343981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1. Do you know where the main post office is?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where the main post office is?</a:t>
            </a:r>
          </a:p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2. Do you know how often the buses come?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how often the buses come?</a:t>
            </a:r>
          </a:p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3. Do you know what time the bank opens?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what time the bank opens?</a:t>
            </a:r>
          </a:p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4. Do you know where the nearest pharmacy is?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where the nearest pharmacy is?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8E2626-75A2-435B-AAD2-7D5E99ACA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606" r="53390" b="1"/>
          <a:stretch/>
        </p:blipFill>
        <p:spPr bwMode="auto">
          <a:xfrm>
            <a:off x="839416" y="1772816"/>
            <a:ext cx="6624736" cy="189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716371" y="2548115"/>
            <a:ext cx="1253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630609" y="3861049"/>
            <a:ext cx="1425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83432" y="3140968"/>
            <a:ext cx="9937104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5. Do you know who can give us directions?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who can give us directions?</a:t>
            </a:r>
          </a:p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6. Do you know which way the center of town is?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which way the center of town is?</a:t>
            </a:r>
          </a:p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7. Do you know when the gas station closes?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when the gas station closes?</a:t>
            </a:r>
          </a:p>
          <a:p>
            <a:pPr algn="l" rtl="0"/>
            <a:r>
              <a:rPr lang="en-US" sz="2000" dirty="0">
                <a:solidFill>
                  <a:srgbClr val="FF3300"/>
                </a:solidFill>
                <a:latin typeface="AR CENA" panose="02000000000000000000" pitchFamily="2" charset="0"/>
              </a:rPr>
              <a:t>8. Do you know what the name of the highway to town is? </a:t>
            </a:r>
            <a:r>
              <a:rPr lang="en-US" sz="2000" dirty="0">
                <a:ln w="19050">
                  <a:solidFill>
                    <a:srgbClr val="0033CC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/</a:t>
            </a:r>
            <a:r>
              <a:rPr lang="en-US" sz="2000" dirty="0">
                <a:ln w="19050">
                  <a:solidFill>
                    <a:schemeClr val="tx1"/>
                  </a:solidFill>
                </a:ln>
                <a:solidFill>
                  <a:srgbClr val="0033CC"/>
                </a:solidFill>
                <a:latin typeface="AR CENA" panose="02000000000000000000" pitchFamily="2" charset="0"/>
              </a:rPr>
              <a:t> </a:t>
            </a:r>
            <a:r>
              <a:rPr lang="en-US" sz="2000" dirty="0">
                <a:solidFill>
                  <a:srgbClr val="009900"/>
                </a:solidFill>
                <a:latin typeface="AR CENA" panose="02000000000000000000" pitchFamily="2" charset="0"/>
              </a:rPr>
              <a:t>Could you tell me what the name of the highway to town is?</a:t>
            </a:r>
            <a:endParaRPr lang="ar-SA" sz="2000" dirty="0">
              <a:solidFill>
                <a:srgbClr val="009900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919E34-DC59-443C-991B-FFD5FC287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63" t="78606" r="5085" b="1"/>
          <a:stretch/>
        </p:blipFill>
        <p:spPr bwMode="auto">
          <a:xfrm>
            <a:off x="1127449" y="908720"/>
            <a:ext cx="7056784" cy="177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88640"/>
            <a:ext cx="1008111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439816" y="69269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best</a:t>
            </a: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A9D42280-75A0-445B-8DC1-4267C85E7B13}"/>
              </a:ext>
            </a:extLst>
          </p:cNvPr>
          <p:cNvSpPr/>
          <p:nvPr/>
        </p:nvSpPr>
        <p:spPr>
          <a:xfrm>
            <a:off x="4511824" y="1268760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good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E2A49-DE4D-46C7-928F-E403CFF05623}"/>
              </a:ext>
            </a:extLst>
          </p:cNvPr>
          <p:cNvSpPr txBox="1"/>
          <p:nvPr/>
        </p:nvSpPr>
        <p:spPr>
          <a:xfrm>
            <a:off x="2757950" y="1583508"/>
            <a:ext cx="1033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A0456-D27A-4CEA-9198-4CBD70570718}"/>
              </a:ext>
            </a:extLst>
          </p:cNvPr>
          <p:cNvSpPr txBox="1"/>
          <p:nvPr/>
        </p:nvSpPr>
        <p:spPr>
          <a:xfrm>
            <a:off x="3274846" y="2179897"/>
            <a:ext cx="1754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dirty="0">
                <a:solidFill>
                  <a:srgbClr val="CC0066"/>
                </a:solidFill>
                <a:latin typeface="Comic Sans MS" panose="030F0702030302020204" pitchFamily="66" charset="0"/>
              </a:rPr>
              <a:t>most </a:t>
            </a:r>
            <a:r>
              <a:rPr lang="en-US" sz="1800" b="1" dirty="0">
                <a:solidFill>
                  <a:srgbClr val="CC00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popular</a:t>
            </a:r>
            <a:endParaRPr lang="en-US" dirty="0"/>
          </a:p>
        </p:txBody>
      </p:sp>
      <p:sp>
        <p:nvSpPr>
          <p:cNvPr id="10" name="مستطيل 1">
            <a:extLst>
              <a:ext uri="{FF2B5EF4-FFF2-40B4-BE49-F238E27FC236}">
                <a16:creationId xmlns:a16="http://schemas.microsoft.com/office/drawing/2014/main" id="{AF86823B-BF3C-45DF-99D3-BF74CD766479}"/>
              </a:ext>
            </a:extLst>
          </p:cNvPr>
          <p:cNvSpPr/>
          <p:nvPr/>
        </p:nvSpPr>
        <p:spPr>
          <a:xfrm>
            <a:off x="3544755" y="2498106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best</a:t>
            </a:r>
          </a:p>
        </p:txBody>
      </p:sp>
      <p:sp>
        <p:nvSpPr>
          <p:cNvPr id="11" name="مستطيل 1">
            <a:extLst>
              <a:ext uri="{FF2B5EF4-FFF2-40B4-BE49-F238E27FC236}">
                <a16:creationId xmlns:a16="http://schemas.microsoft.com/office/drawing/2014/main" id="{A8D0BDAB-3FB6-44FE-8DE3-0FFEA45090EB}"/>
              </a:ext>
            </a:extLst>
          </p:cNvPr>
          <p:cNvSpPr/>
          <p:nvPr/>
        </p:nvSpPr>
        <p:spPr>
          <a:xfrm>
            <a:off x="2135560" y="3068960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16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7" grpId="0"/>
      <p:bldP spid="9" grpId="0"/>
      <p:bldP spid="10" grpId="0" build="p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598865" y="3435675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204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650"/>
          <a:stretch/>
        </p:blipFill>
        <p:spPr bwMode="auto">
          <a:xfrm>
            <a:off x="2772668" y="102524"/>
            <a:ext cx="6646667" cy="427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935471" y="2687503"/>
            <a:ext cx="1529788" cy="17153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FF0000"/>
                </a:solidFill>
                <a:latin typeface="Comic Sans MS" panose="030F0702030302020204" pitchFamily="66" charset="0"/>
              </a:rPr>
              <a:t>longer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7030A0"/>
                </a:solidFill>
                <a:latin typeface="Comic Sans MS" panose="030F0702030302020204" pitchFamily="66" charset="0"/>
              </a:rPr>
              <a:t>shortest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shorter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002060"/>
                </a:solidFill>
                <a:latin typeface="Comic Sans MS" panose="030F0702030302020204" pitchFamily="66" charset="0"/>
              </a:rPr>
              <a:t>longest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003300"/>
                </a:solidFill>
                <a:latin typeface="Comic Sans MS" panose="030F0702030302020204" pitchFamily="66" charset="0"/>
              </a:rPr>
              <a:t>cleaner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FF3300"/>
                </a:solidFill>
                <a:latin typeface="Comic Sans MS" panose="030F0702030302020204" pitchFamily="66" charset="0"/>
              </a:rPr>
              <a:t>dirtiest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dirtier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663300"/>
                </a:solidFill>
                <a:latin typeface="Comic Sans MS" panose="030F0702030302020204" pitchFamily="66" charset="0"/>
              </a:rPr>
              <a:t>cleanest </a:t>
            </a:r>
            <a:endParaRPr lang="ar-SA" sz="1465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253"/>
          <a:stretch/>
        </p:blipFill>
        <p:spPr bwMode="auto">
          <a:xfrm>
            <a:off x="2772668" y="4325773"/>
            <a:ext cx="6646667" cy="23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556972" y="6023174"/>
            <a:ext cx="2286789" cy="700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663300"/>
                </a:solidFill>
                <a:latin typeface="Comic Sans MS" panose="030F0702030302020204" pitchFamily="66" charset="0"/>
              </a:rPr>
              <a:t>more expensive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C00000"/>
                </a:solidFill>
                <a:latin typeface="Comic Sans MS" panose="030F0702030302020204" pitchFamily="66" charset="0"/>
              </a:rPr>
              <a:t>less expensive </a:t>
            </a:r>
          </a:p>
          <a:p>
            <a:pPr algn="ctr" rtl="0">
              <a:lnSpc>
                <a:spcPct val="90000"/>
              </a:lnSpc>
            </a:pPr>
            <a:r>
              <a:rPr lang="en-US" sz="1465" b="1" dirty="0">
                <a:solidFill>
                  <a:srgbClr val="FF3300"/>
                </a:solidFill>
                <a:latin typeface="Comic Sans MS" panose="030F0702030302020204" pitchFamily="66" charset="0"/>
              </a:rPr>
              <a:t>the most expensive </a:t>
            </a:r>
            <a:endParaRPr lang="ar-SA" sz="1465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2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1150323" y="4491701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5" name="Google Shape;765;p46"/>
          <p:cNvSpPr txBox="1"/>
          <p:nvPr/>
        </p:nvSpPr>
        <p:spPr>
          <a:xfrm>
            <a:off x="732555" y="4933646"/>
            <a:ext cx="3093124" cy="83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identify the comparative and superlative e forms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5067732" y="4535858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8896004" y="5025176"/>
            <a:ext cx="2093516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Ask indirect questions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3045881" y="212557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4801021" y="5057129"/>
            <a:ext cx="2459422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Compare using as…as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7979389" y="2061814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1" name="Google Shape;771;p46"/>
          <p:cNvSpPr txBox="1"/>
          <p:nvPr/>
        </p:nvSpPr>
        <p:spPr>
          <a:xfrm>
            <a:off x="7345643" y="2651465"/>
            <a:ext cx="2859325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ea typeface="Quicksand Light"/>
                <a:cs typeface="Cavolini" panose="03000502040302020204" pitchFamily="66" charset="0"/>
                <a:sym typeface="Quicksand Light"/>
              </a:rPr>
              <a:t>Make comparisons correctly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1241250" y="3519301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3146523" y="-358046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3148245" y="3264776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5083157" y="3509937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7000510" y="3257466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1898674" y="3628354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5882907" y="3632838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3941476" y="3644024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7777614" y="3635821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8" name="Google Shape;779;p46">
            <a:extLst>
              <a:ext uri="{FF2B5EF4-FFF2-40B4-BE49-F238E27FC236}">
                <a16:creationId xmlns:a16="http://schemas.microsoft.com/office/drawing/2014/main" id="{8064231A-0FAE-49EA-B981-99BECF4AECAF}"/>
              </a:ext>
            </a:extLst>
          </p:cNvPr>
          <p:cNvGrpSpPr/>
          <p:nvPr/>
        </p:nvGrpSpPr>
        <p:grpSpPr>
          <a:xfrm>
            <a:off x="8924444" y="3514057"/>
            <a:ext cx="1913400" cy="943100"/>
            <a:chOff x="4578325" y="1552450"/>
            <a:chExt cx="1913400" cy="943100"/>
          </a:xfrm>
          <a:solidFill>
            <a:schemeClr val="bg1">
              <a:lumMod val="65000"/>
            </a:schemeClr>
          </a:solidFill>
        </p:grpSpPr>
        <p:sp>
          <p:nvSpPr>
            <p:cNvPr id="79" name="Google Shape;780;p46">
              <a:extLst>
                <a:ext uri="{FF2B5EF4-FFF2-40B4-BE49-F238E27FC236}">
                  <a16:creationId xmlns:a16="http://schemas.microsoft.com/office/drawing/2014/main" id="{13392C29-675B-4423-BB16-9DB08D4C7BE3}"/>
                </a:ext>
              </a:extLst>
            </p:cNvPr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781;p46">
              <a:extLst>
                <a:ext uri="{FF2B5EF4-FFF2-40B4-BE49-F238E27FC236}">
                  <a16:creationId xmlns:a16="http://schemas.microsoft.com/office/drawing/2014/main" id="{0B540645-D80B-40A2-BFFC-51A7823E9D78}"/>
                </a:ext>
              </a:extLst>
            </p:cNvPr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767;p46">
            <a:extLst>
              <a:ext uri="{FF2B5EF4-FFF2-40B4-BE49-F238E27FC236}">
                <a16:creationId xmlns:a16="http://schemas.microsoft.com/office/drawing/2014/main" id="{475584EF-5306-4066-9B81-4FEDAA289150}"/>
              </a:ext>
            </a:extLst>
          </p:cNvPr>
          <p:cNvSpPr txBox="1"/>
          <p:nvPr/>
        </p:nvSpPr>
        <p:spPr>
          <a:xfrm>
            <a:off x="2709108" y="2552698"/>
            <a:ext cx="2859325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distinguish between long &amp; short adj. </a:t>
            </a:r>
          </a:p>
        </p:txBody>
      </p:sp>
      <p:sp>
        <p:nvSpPr>
          <p:cNvPr id="82" name="Google Shape;770;p46">
            <a:extLst>
              <a:ext uri="{FF2B5EF4-FFF2-40B4-BE49-F238E27FC236}">
                <a16:creationId xmlns:a16="http://schemas.microsoft.com/office/drawing/2014/main" id="{78CE25D5-A00C-46FB-84C2-60431F549C38}"/>
              </a:ext>
            </a:extLst>
          </p:cNvPr>
          <p:cNvSpPr txBox="1"/>
          <p:nvPr/>
        </p:nvSpPr>
        <p:spPr>
          <a:xfrm>
            <a:off x="8924444" y="4462401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 dirty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05</a:t>
            </a:r>
            <a:endParaRPr sz="2400" b="1" kern="0" dirty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76" b="95486"/>
          <a:stretch/>
        </p:blipFill>
        <p:spPr bwMode="auto">
          <a:xfrm>
            <a:off x="911424" y="476672"/>
            <a:ext cx="2808312" cy="61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E914F-FCBF-4BF9-A912-84B9F05D9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69" t="36351" r="42912" b="33200"/>
          <a:stretch/>
        </p:blipFill>
        <p:spPr>
          <a:xfrm>
            <a:off x="1199456" y="1412776"/>
            <a:ext cx="9865096" cy="461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6">
            <a:extLst>
              <a:ext uri="{FF2B5EF4-FFF2-40B4-BE49-F238E27FC236}">
                <a16:creationId xmlns:a16="http://schemas.microsoft.com/office/drawing/2014/main" id="{91983535-5E79-ECC8-5705-759990245220}"/>
              </a:ext>
            </a:extLst>
          </p:cNvPr>
          <p:cNvSpPr txBox="1"/>
          <p:nvPr/>
        </p:nvSpPr>
        <p:spPr>
          <a:xfrm>
            <a:off x="8112224" y="6291548"/>
            <a:ext cx="3099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Pages:60 &amp; 61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141708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0D5844-E3FA-4D09-A5F7-F9882542B143}"/>
              </a:ext>
            </a:extLst>
          </p:cNvPr>
          <p:cNvSpPr txBox="1"/>
          <p:nvPr/>
        </p:nvSpPr>
        <p:spPr>
          <a:xfrm>
            <a:off x="983432" y="520693"/>
            <a:ext cx="77048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compare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Two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people or things, we have to notice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adjective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Is it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or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short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?)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31F81C-9BD0-4185-A51A-ABA42EC78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286770"/>
              </p:ext>
            </p:extLst>
          </p:nvPr>
        </p:nvGraphicFramePr>
        <p:xfrm>
          <a:off x="2297577" y="1772816"/>
          <a:ext cx="8064896" cy="1234308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4200255">
                  <a:extLst>
                    <a:ext uri="{9D8B030D-6E8A-4147-A177-3AD203B41FA5}">
                      <a16:colId xmlns:a16="http://schemas.microsoft.com/office/drawing/2014/main" val="856612402"/>
                    </a:ext>
                  </a:extLst>
                </a:gridCol>
                <a:gridCol w="3864641">
                  <a:extLst>
                    <a:ext uri="{9D8B030D-6E8A-4147-A177-3AD203B41FA5}">
                      <a16:colId xmlns:a16="http://schemas.microsoft.com/office/drawing/2014/main" val="3556786167"/>
                    </a:ext>
                  </a:extLst>
                </a:gridCol>
              </a:tblGrid>
              <a:tr h="228970"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>
                          <a:solidFill>
                            <a:srgbClr val="6666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 Adjectives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6666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Short Adjectives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126582"/>
                  </a:ext>
                </a:extLst>
              </a:tr>
              <a:tr h="923158">
                <a:tc>
                  <a:txBody>
                    <a:bodyPr/>
                    <a:lstStyle/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+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dangerous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dangerous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cars.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than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 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fast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fast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cars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b="0" i="1" u="sng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637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5F4E84-3ABC-43D7-BAB1-B4EDB2837A55}"/>
              </a:ext>
            </a:extLst>
          </p:cNvPr>
          <p:cNvSpPr txBox="1"/>
          <p:nvPr/>
        </p:nvSpPr>
        <p:spPr>
          <a:xfrm>
            <a:off x="983432" y="3717032"/>
            <a:ext cx="75968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compare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Three or more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people or things, we have to notice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adjective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Is it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or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short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25B1EB-B3B7-4413-B7B0-B59E984EF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54685"/>
              </p:ext>
            </p:extLst>
          </p:nvPr>
        </p:nvGraphicFramePr>
        <p:xfrm>
          <a:off x="2366466" y="4797152"/>
          <a:ext cx="7927118" cy="1231900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4128499">
                  <a:extLst>
                    <a:ext uri="{9D8B030D-6E8A-4147-A177-3AD203B41FA5}">
                      <a16:colId xmlns:a16="http://schemas.microsoft.com/office/drawing/2014/main" val="1768084930"/>
                    </a:ext>
                  </a:extLst>
                </a:gridCol>
                <a:gridCol w="3798619">
                  <a:extLst>
                    <a:ext uri="{9D8B030D-6E8A-4147-A177-3AD203B41FA5}">
                      <a16:colId xmlns:a16="http://schemas.microsoft.com/office/drawing/2014/main" val="1348931500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 Adjectives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Short Adjectives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1428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         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most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dangerous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most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dangerous.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          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 </a:t>
                      </a:r>
                      <a:r>
                        <a:rPr lang="en-US" sz="2000" b="0" i="1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 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fast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fast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</a:t>
                      </a:r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760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89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40A095-C549-48CF-9BC1-EB6ABA76B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678">
            <a:off x="4558259" y="3524547"/>
            <a:ext cx="6872762" cy="288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68B6C-9C98-45A1-8DD7-C56A2FE311B1}"/>
              </a:ext>
            </a:extLst>
          </p:cNvPr>
          <p:cNvSpPr txBox="1"/>
          <p:nvPr/>
        </p:nvSpPr>
        <p:spPr>
          <a:xfrm rot="21275094">
            <a:off x="5930933" y="4439571"/>
            <a:ext cx="5148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have </a:t>
            </a:r>
            <a:r>
              <a:rPr lang="en-US" sz="2000" i="1" u="sng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irregular adjectives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which are 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tabLst>
                <a:tab pos="3081020" algn="l"/>
              </a:tabLs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081020" algn="l"/>
              </a:tabLst>
            </a:pPr>
            <a:r>
              <a:rPr lang="en-US" sz="2000" i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good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better than  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best 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3081020" algn="l"/>
              </a:tabLst>
            </a:pPr>
            <a:r>
              <a:rPr lang="en-US" sz="2000" i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bad  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worse than    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worst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106F9-FF62-471A-8D24-BB4894765E70}"/>
              </a:ext>
            </a:extLst>
          </p:cNvPr>
          <p:cNvSpPr txBox="1"/>
          <p:nvPr/>
        </p:nvSpPr>
        <p:spPr>
          <a:xfrm>
            <a:off x="947016" y="548680"/>
            <a:ext cx="770485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Less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least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the opposite of </a:t>
            </a:r>
            <a:r>
              <a:rPr lang="en-US" i="1" u="sng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u="sng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most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is used with 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long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short  adjectives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D1E09C-1BC1-4173-B719-FE73AB097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50626"/>
              </p:ext>
            </p:extLst>
          </p:nvPr>
        </p:nvGraphicFramePr>
        <p:xfrm>
          <a:off x="1916392" y="1719317"/>
          <a:ext cx="8359216" cy="1841500"/>
        </p:xfrm>
        <a:graphic>
          <a:graphicData uri="http://schemas.openxmlformats.org/drawingml/2006/table">
            <a:tbl>
              <a:tblPr rtl="1" firstRow="1" firstCol="1" bandRow="1" bandCol="1"/>
              <a:tblGrid>
                <a:gridCol w="4353539">
                  <a:extLst>
                    <a:ext uri="{9D8B030D-6E8A-4147-A177-3AD203B41FA5}">
                      <a16:colId xmlns:a16="http://schemas.microsoft.com/office/drawing/2014/main" val="239960580"/>
                    </a:ext>
                  </a:extLst>
                </a:gridCol>
                <a:gridCol w="4005677">
                  <a:extLst>
                    <a:ext uri="{9D8B030D-6E8A-4147-A177-3AD203B41FA5}">
                      <a16:colId xmlns:a16="http://schemas.microsoft.com/office/drawing/2014/main" val="3695062255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least …….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solidFill>
                            <a:srgbClr val="9900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less  …. than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1708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least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dangerous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least</a:t>
                      </a:r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dangerous.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safe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least</a:t>
                      </a:r>
                      <a:r>
                        <a:rPr lang="en-US" sz="2000" b="0" i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safe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less 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+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dangerous</a:t>
                      </a:r>
                      <a:r>
                        <a:rPr lang="en-US" sz="20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</a:t>
                      </a:r>
                      <a:r>
                        <a:rPr lang="en-US" sz="20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less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dangerous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cars.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e.g. </a:t>
                      </a:r>
                      <a:r>
                        <a:rPr lang="en-US" sz="2000" b="0" i="1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safe</a:t>
                      </a:r>
                      <a:r>
                        <a:rPr lang="en-US" sz="20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</a:t>
                      </a:r>
                      <a:r>
                        <a:rPr lang="en-US" sz="2000" b="0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rtl="1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Planes are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less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safe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</a:t>
                      </a:r>
                      <a:r>
                        <a:rPr lang="en-US" sz="2000" b="0" i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cars.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>
                    <a:lnL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75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93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3411E9-4EEC-40B1-BC37-C54AC8AF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11834"/>
            <a:ext cx="6192688" cy="1785265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5BC3E4A-4D43-4F9F-99A6-E2748CF00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780928"/>
            <a:ext cx="4211892" cy="31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3">
            <a:extLst>
              <a:ext uri="{FF2B5EF4-FFF2-40B4-BE49-F238E27FC236}">
                <a16:creationId xmlns:a16="http://schemas.microsoft.com/office/drawing/2014/main" id="{21ABBC88-1951-4CBF-92AA-60007C8D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213077"/>
            <a:ext cx="9934575" cy="481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5303911" y="1988840"/>
            <a:ext cx="1584176" cy="44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noisier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10231-4407-42FF-ACB9-50CE358A4F81}"/>
              </a:ext>
            </a:extLst>
          </p:cNvPr>
          <p:cNvSpPr txBox="1"/>
          <p:nvPr/>
        </p:nvSpPr>
        <p:spPr>
          <a:xfrm>
            <a:off x="5568279" y="2492896"/>
            <a:ext cx="1319808" cy="56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better</a:t>
            </a:r>
          </a:p>
          <a:p>
            <a:pPr algn="l" rtl="0"/>
            <a:endParaRPr lang="en-US" sz="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E18F7-415B-4650-A83F-F9AFE6716FEB}"/>
              </a:ext>
            </a:extLst>
          </p:cNvPr>
          <p:cNvSpPr txBox="1"/>
          <p:nvPr/>
        </p:nvSpPr>
        <p:spPr>
          <a:xfrm>
            <a:off x="4079775" y="3009959"/>
            <a:ext cx="2448272" cy="391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less frequent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7AC8C-BD65-4FA9-84CA-016F78B96F46}"/>
              </a:ext>
            </a:extLst>
          </p:cNvPr>
          <p:cNvSpPr txBox="1"/>
          <p:nvPr/>
        </p:nvSpPr>
        <p:spPr>
          <a:xfrm>
            <a:off x="4223792" y="3412735"/>
            <a:ext cx="1607841" cy="44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cleanest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9A7C4-B10F-407C-922E-9B30DEE7BCE0}"/>
              </a:ext>
            </a:extLst>
          </p:cNvPr>
          <p:cNvSpPr txBox="1"/>
          <p:nvPr/>
        </p:nvSpPr>
        <p:spPr>
          <a:xfrm>
            <a:off x="6384032" y="3918219"/>
            <a:ext cx="1991542" cy="44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worst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7F898-2D3D-4ECF-A2BF-567B5B2B03BF}"/>
              </a:ext>
            </a:extLst>
          </p:cNvPr>
          <p:cNvSpPr txBox="1"/>
          <p:nvPr/>
        </p:nvSpPr>
        <p:spPr>
          <a:xfrm>
            <a:off x="3215680" y="4391045"/>
            <a:ext cx="2448272" cy="391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more crowded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BB288-BB2E-4011-9A2D-38DE5E0BB52F}"/>
              </a:ext>
            </a:extLst>
          </p:cNvPr>
          <p:cNvSpPr txBox="1"/>
          <p:nvPr/>
        </p:nvSpPr>
        <p:spPr>
          <a:xfrm>
            <a:off x="3503712" y="4929875"/>
            <a:ext cx="2448272" cy="389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less expensive                      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E47CE-7E68-48D2-A98A-7A4A156A4C15}"/>
              </a:ext>
            </a:extLst>
          </p:cNvPr>
          <p:cNvSpPr txBox="1"/>
          <p:nvPr/>
        </p:nvSpPr>
        <p:spPr>
          <a:xfrm>
            <a:off x="6244911" y="5330372"/>
            <a:ext cx="1795305" cy="43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cheaper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400CBD-367B-49AA-8710-6936606BE332}"/>
              </a:ext>
            </a:extLst>
          </p:cNvPr>
          <p:cNvGrpSpPr>
            <a:grpSpLocks/>
          </p:cNvGrpSpPr>
          <p:nvPr/>
        </p:nvGrpSpPr>
        <p:grpSpPr bwMode="auto">
          <a:xfrm>
            <a:off x="2218638" y="960943"/>
            <a:ext cx="7992888" cy="3600401"/>
            <a:chOff x="510" y="1725"/>
            <a:chExt cx="5415" cy="336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9155C5E-0D0A-4DF0-9C7D-D636C5DD8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725"/>
              <a:ext cx="4530" cy="1380"/>
            </a:xfrm>
            <a:prstGeom prst="roundRect">
              <a:avLst>
                <a:gd name="adj" fmla="val 16667"/>
              </a:avLst>
            </a:prstGeom>
            <a:solidFill>
              <a:srgbClr val="B6DDE8"/>
            </a:solidFill>
            <a:ln w="76200">
              <a:solidFill>
                <a:srgbClr val="20586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800"/>
                </a:spcAft>
              </a:pPr>
              <a:r>
                <a:rPr lang="en-US" altLang="en-US" sz="3600" b="1" dirty="0">
                  <a:latin typeface="Calibri" panose="020F0502020204030204" pitchFamily="34" charset="0"/>
                  <a:ea typeface="Arial" panose="020B0604020202020204" pitchFamily="34" charset="0"/>
                </a:rPr>
                <a:t>BIG</a:t>
              </a:r>
              <a:endParaRPr lang="en-US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161745CA-2167-45B1-8430-C611EF7E7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2550"/>
              <a:ext cx="5415" cy="25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9" name="Picture 5">
            <a:extLst>
              <a:ext uri="{FF2B5EF4-FFF2-40B4-BE49-F238E27FC236}">
                <a16:creationId xmlns:a16="http://schemas.microsoft.com/office/drawing/2014/main" id="{6F5E4FB5-D0D0-4ABE-932F-051C0E8B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418733"/>
            <a:ext cx="2094216" cy="18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AAE6CE39-7331-4DBB-BE66-EB9436AB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57" y="2962350"/>
            <a:ext cx="7810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CAB32DD9-96F6-40A7-8F31-6819738F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98" y="2055472"/>
            <a:ext cx="2223287" cy="23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936AEE-A215-454B-9BB2-DADDE0F6C9BC}"/>
              </a:ext>
            </a:extLst>
          </p:cNvPr>
          <p:cNvSpPr txBox="1"/>
          <p:nvPr/>
        </p:nvSpPr>
        <p:spPr>
          <a:xfrm>
            <a:off x="911424" y="5084014"/>
            <a:ext cx="10513168" cy="1191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cow is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bigger than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cat, but the elephant is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biggest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them all.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813</Words>
  <Application>Microsoft Office PowerPoint</Application>
  <PresentationFormat>Widescreen</PresentationFormat>
  <Paragraphs>133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20th Century Font</vt:lpstr>
      <vt:lpstr>4990810</vt:lpstr>
      <vt:lpstr>AR CENA</vt:lpstr>
      <vt:lpstr>Arial</vt:lpstr>
      <vt:lpstr>Arial Black</vt:lpstr>
      <vt:lpstr>Bebas Neue</vt:lpstr>
      <vt:lpstr>Boulder</vt:lpstr>
      <vt:lpstr>Calibri</vt:lpstr>
      <vt:lpstr>Cavolini</vt:lpstr>
      <vt:lpstr>Comic Sans MS</vt:lpstr>
      <vt:lpstr>Quicksand Light</vt:lpstr>
      <vt:lpstr>Skolar-Light-Latin</vt:lpstr>
      <vt:lpstr>Sue Ellen Francisco</vt:lpstr>
      <vt:lpstr>Times New Roman</vt:lpstr>
      <vt:lpstr>November Daily Slides by Slidesgo</vt:lpstr>
      <vt:lpstr>PowerPoint Presentation</vt:lpstr>
      <vt:lpstr>PowerPoint Presentation</vt:lpstr>
      <vt:lpstr>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نادية بنت الغامدي</cp:lastModifiedBy>
  <cp:revision>161</cp:revision>
  <dcterms:created xsi:type="dcterms:W3CDTF">2020-08-04T01:19:29Z</dcterms:created>
  <dcterms:modified xsi:type="dcterms:W3CDTF">2022-12-18T12:59:42Z</dcterms:modified>
</cp:coreProperties>
</file>