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259" r:id="rId3"/>
    <p:sldId id="271" r:id="rId4"/>
    <p:sldId id="401" r:id="rId5"/>
    <p:sldId id="426" r:id="rId6"/>
    <p:sldId id="427" r:id="rId7"/>
    <p:sldId id="413" r:id="rId8"/>
    <p:sldId id="414" r:id="rId9"/>
    <p:sldId id="415" r:id="rId10"/>
    <p:sldId id="428" r:id="rId11"/>
    <p:sldId id="422" r:id="rId12"/>
    <p:sldId id="423" r:id="rId13"/>
    <p:sldId id="424" r:id="rId14"/>
    <p:sldId id="425" r:id="rId15"/>
    <p:sldId id="263" r:id="rId16"/>
    <p:sldId id="417" r:id="rId17"/>
    <p:sldId id="407" r:id="rId18"/>
    <p:sldId id="261" r:id="rId19"/>
    <p:sldId id="430" r:id="rId20"/>
    <p:sldId id="429" r:id="rId21"/>
    <p:sldId id="431" r:id="rId22"/>
    <p:sldId id="419" r:id="rId23"/>
    <p:sldId id="432" r:id="rId24"/>
    <p:sldId id="410" r:id="rId25"/>
    <p:sldId id="433" r:id="rId26"/>
    <p:sldId id="434" r:id="rId27"/>
    <p:sldId id="435" r:id="rId28"/>
  </p:sldIdLst>
  <p:sldSz cx="18288000" cy="10287000"/>
  <p:notesSz cx="6858000" cy="9144000"/>
  <p:embeddedFontLst>
    <p:embeddedFont>
      <p:font typeface="Montserrat Ultra-Bold" charset="0"/>
      <p:regular r:id="rId29"/>
    </p:embeddedFont>
    <p:embeddedFont>
      <p:font typeface="Open Sans Bold Italics" charset="0"/>
      <p:regular r:id="rId30"/>
    </p:embeddedFont>
    <p:embeddedFont>
      <p:font typeface="Calibri" pitchFamily="34" charset="0"/>
      <p:regular r:id="rId31"/>
      <p:bold r:id="rId32"/>
    </p:embeddedFont>
    <p:embeddedFont>
      <p:font typeface="Open Sans" charset="0"/>
      <p:regular r:id="rId33"/>
      <p:bold r:id="rId34"/>
      <p:italic r:id="rId35"/>
      <p:boldItalic r:id="rId36"/>
    </p:embeddedFont>
    <p:embeddedFont>
      <p:font typeface="PT Bold Heading" pitchFamily="2" charset="-78"/>
      <p:regular r:id="rId37"/>
    </p:embeddedFont>
    <p:embeddedFont>
      <p:font typeface="Calibri Light" pitchFamily="3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B32"/>
    <a:srgbClr val="A4B300"/>
    <a:srgbClr val="5C5D4C"/>
    <a:srgbClr val="B77E3B"/>
    <a:srgbClr val="984807"/>
    <a:srgbClr val="F19F46"/>
    <a:srgbClr val="5A3F2B"/>
    <a:srgbClr val="542F27"/>
    <a:srgbClr val="BF9662"/>
    <a:srgbClr val="996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288" autoAdjust="0"/>
    <p:restoredTop sz="94622" autoAdjust="0"/>
  </p:normalViewPr>
  <p:slideViewPr>
    <p:cSldViewPr>
      <p:cViewPr>
        <p:scale>
          <a:sx n="51" d="100"/>
          <a:sy n="51" d="100"/>
        </p:scale>
        <p:origin x="-45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3DD8A11-7A53-FD4F-782E-A65A85DDB434}"/>
              </a:ext>
            </a:extLst>
          </p:cNvPr>
          <p:cNvSpPr>
            <a:spLocks noGrp="1"/>
          </p:cNvSpPr>
          <p:nvPr>
            <p:ph type="ctrTitle"/>
          </p:nvPr>
        </p:nvSpPr>
        <p:spPr>
          <a:xfrm>
            <a:off x="2286000" y="1683545"/>
            <a:ext cx="13716000" cy="3581400"/>
          </a:xfrm>
        </p:spPr>
        <p:txBody>
          <a:bodyPr anchor="b"/>
          <a:lstStyle>
            <a:lvl1pPr algn="ctr">
              <a:defRPr sz="9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xmlns="" id="{58DEE035-6645-CF99-C5AD-62DF6FFEA17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xmlns=""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16/05/1445</a:t>
            </a:fld>
            <a:endParaRPr lang="ar-EG" dirty="0">
              <a:solidFill>
                <a:prstClr val="black">
                  <a:tint val="75000"/>
                </a:prstClr>
              </a:solidFill>
            </a:endParaRPr>
          </a:p>
        </p:txBody>
      </p:sp>
      <p:sp>
        <p:nvSpPr>
          <p:cNvPr id="5" name="عنصر نائب للتذييل 4">
            <a:extLst>
              <a:ext uri="{FF2B5EF4-FFF2-40B4-BE49-F238E27FC236}">
                <a16:creationId xmlns:a16="http://schemas.microsoft.com/office/drawing/2014/main" xmlns="" id="{11B4ECF3-D026-82DF-5C65-34A3C5CD1817}"/>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xmlns=""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11181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xmlns=""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xmlns=""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16/05/1445</a:t>
            </a:fld>
            <a:endParaRPr lang="ar-EG" dirty="0">
              <a:solidFill>
                <a:prstClr val="black">
                  <a:tint val="75000"/>
                </a:prstClr>
              </a:solidFill>
            </a:endParaRPr>
          </a:p>
        </p:txBody>
      </p:sp>
      <p:sp>
        <p:nvSpPr>
          <p:cNvPr id="5" name="عنصر نائب للتذييل 4">
            <a:extLst>
              <a:ext uri="{FF2B5EF4-FFF2-40B4-BE49-F238E27FC236}">
                <a16:creationId xmlns:a16="http://schemas.microsoft.com/office/drawing/2014/main" xmlns="" id="{207CFDE8-E086-6916-91C8-95C0FF8188E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xmlns=""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848925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AA53936-E66A-F5B5-40C7-8691776988D4}"/>
              </a:ext>
            </a:extLst>
          </p:cNvPr>
          <p:cNvSpPr>
            <a:spLocks noGrp="1"/>
          </p:cNvSpPr>
          <p:nvPr>
            <p:ph type="title"/>
          </p:nvPr>
        </p:nvSpPr>
        <p:spPr>
          <a:xfrm>
            <a:off x="1247776" y="2564609"/>
            <a:ext cx="15773400" cy="4279106"/>
          </a:xfrm>
        </p:spPr>
        <p:txBody>
          <a:bodyPr anchor="b"/>
          <a:lstStyle>
            <a:lvl1pPr>
              <a:defRPr sz="9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xmlns="" id="{09B79FCF-2269-BAA8-26F6-768C76FEE52A}"/>
              </a:ext>
            </a:extLst>
          </p:cNvPr>
          <p:cNvSpPr>
            <a:spLocks noGrp="1"/>
          </p:cNvSpPr>
          <p:nvPr>
            <p:ph type="body" idx="1"/>
          </p:nvPr>
        </p:nvSpPr>
        <p:spPr>
          <a:xfrm>
            <a:off x="1247776" y="6884197"/>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xmlns=""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16/05/1445</a:t>
            </a:fld>
            <a:endParaRPr lang="ar-EG" dirty="0">
              <a:solidFill>
                <a:prstClr val="black">
                  <a:tint val="75000"/>
                </a:prstClr>
              </a:solidFill>
            </a:endParaRPr>
          </a:p>
        </p:txBody>
      </p:sp>
      <p:sp>
        <p:nvSpPr>
          <p:cNvPr id="5" name="عنصر نائب للتذييل 4">
            <a:extLst>
              <a:ext uri="{FF2B5EF4-FFF2-40B4-BE49-F238E27FC236}">
                <a16:creationId xmlns:a16="http://schemas.microsoft.com/office/drawing/2014/main" xmlns="" id="{5A3A15ED-B294-D2B3-3A82-433AFD87A454}"/>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xmlns=""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228880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xmlns="" id="{C1EFC717-27F3-5855-6937-D705DF960CEA}"/>
              </a:ext>
            </a:extLst>
          </p:cNvPr>
          <p:cNvSpPr>
            <a:spLocks noGrp="1"/>
          </p:cNvSpPr>
          <p:nvPr>
            <p:ph sz="half" idx="1"/>
          </p:nvPr>
        </p:nvSpPr>
        <p:spPr>
          <a:xfrm>
            <a:off x="1257300" y="2738438"/>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xmlns="" id="{98E215F5-AA01-1A2D-26AF-559BE02220A9}"/>
              </a:ext>
            </a:extLst>
          </p:cNvPr>
          <p:cNvSpPr>
            <a:spLocks noGrp="1"/>
          </p:cNvSpPr>
          <p:nvPr>
            <p:ph sz="half" idx="2"/>
          </p:nvPr>
        </p:nvSpPr>
        <p:spPr>
          <a:xfrm>
            <a:off x="9258300" y="2738438"/>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xmlns=""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16/05/1445</a:t>
            </a:fld>
            <a:endParaRPr lang="ar-EG" dirty="0">
              <a:solidFill>
                <a:prstClr val="black">
                  <a:tint val="75000"/>
                </a:prstClr>
              </a:solidFill>
            </a:endParaRPr>
          </a:p>
        </p:txBody>
      </p:sp>
      <p:sp>
        <p:nvSpPr>
          <p:cNvPr id="6" name="عنصر نائب للتذييل 5">
            <a:extLst>
              <a:ext uri="{FF2B5EF4-FFF2-40B4-BE49-F238E27FC236}">
                <a16:creationId xmlns:a16="http://schemas.microsoft.com/office/drawing/2014/main" xmlns="" id="{07FB53BC-2BA9-6D05-2F3D-1C89DFEE6032}"/>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a16="http://schemas.microsoft.com/office/drawing/2014/main" xmlns=""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414848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80BEDB3-688F-1A2A-8406-C421038EDCCF}"/>
              </a:ext>
            </a:extLst>
          </p:cNvPr>
          <p:cNvSpPr>
            <a:spLocks noGrp="1"/>
          </p:cNvSpPr>
          <p:nvPr>
            <p:ph type="title"/>
          </p:nvPr>
        </p:nvSpPr>
        <p:spPr>
          <a:xfrm>
            <a:off x="1259682" y="547690"/>
            <a:ext cx="15773400" cy="1988345"/>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xmlns="" id="{ECDA98DE-65A4-0D6C-8BE6-FA4BC1829A83}"/>
              </a:ext>
            </a:extLst>
          </p:cNvPr>
          <p:cNvSpPr>
            <a:spLocks noGrp="1"/>
          </p:cNvSpPr>
          <p:nvPr>
            <p:ph type="body" idx="1"/>
          </p:nvPr>
        </p:nvSpPr>
        <p:spPr>
          <a:xfrm>
            <a:off x="1259684" y="2521745"/>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xmlns="" id="{AE8107A8-B22F-111B-AA00-2B12D22F1F72}"/>
              </a:ext>
            </a:extLst>
          </p:cNvPr>
          <p:cNvSpPr>
            <a:spLocks noGrp="1"/>
          </p:cNvSpPr>
          <p:nvPr>
            <p:ph sz="half" idx="2"/>
          </p:nvPr>
        </p:nvSpPr>
        <p:spPr>
          <a:xfrm>
            <a:off x="1259684" y="3757613"/>
            <a:ext cx="7736680"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xmlns="" id="{BA4F2A1F-D083-7FAC-6F56-135B9128AE61}"/>
              </a:ext>
            </a:extLst>
          </p:cNvPr>
          <p:cNvSpPr>
            <a:spLocks noGrp="1"/>
          </p:cNvSpPr>
          <p:nvPr>
            <p:ph type="body" sz="quarter" idx="3"/>
          </p:nvPr>
        </p:nvSpPr>
        <p:spPr>
          <a:xfrm>
            <a:off x="9258301"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xmlns="" id="{8B4523FE-02AB-ABFE-3B27-93FB65641218}"/>
              </a:ext>
            </a:extLst>
          </p:cNvPr>
          <p:cNvSpPr>
            <a:spLocks noGrp="1"/>
          </p:cNvSpPr>
          <p:nvPr>
            <p:ph sz="quarter" idx="4"/>
          </p:nvPr>
        </p:nvSpPr>
        <p:spPr>
          <a:xfrm>
            <a:off x="9258301" y="3757613"/>
            <a:ext cx="7774782"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xmlns=""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16/05/1445</a:t>
            </a:fld>
            <a:endParaRPr lang="ar-EG" dirty="0">
              <a:solidFill>
                <a:prstClr val="black">
                  <a:tint val="75000"/>
                </a:prstClr>
              </a:solidFill>
            </a:endParaRPr>
          </a:p>
        </p:txBody>
      </p:sp>
      <p:sp>
        <p:nvSpPr>
          <p:cNvPr id="8" name="عنصر نائب للتذييل 7">
            <a:extLst>
              <a:ext uri="{FF2B5EF4-FFF2-40B4-BE49-F238E27FC236}">
                <a16:creationId xmlns:a16="http://schemas.microsoft.com/office/drawing/2014/main" xmlns="" id="{B93BB63D-32CE-13B5-8548-2480D011F05E}"/>
              </a:ext>
            </a:extLst>
          </p:cNvPr>
          <p:cNvSpPr>
            <a:spLocks noGrp="1"/>
          </p:cNvSpPr>
          <p:nvPr>
            <p:ph type="ftr" sz="quarter" idx="11"/>
          </p:nvPr>
        </p:nvSpPr>
        <p:spPr/>
        <p:txBody>
          <a:bodyPr/>
          <a:lstStyle/>
          <a:p>
            <a:endParaRPr lang="ar-EG" dirty="0">
              <a:solidFill>
                <a:prstClr val="black">
                  <a:tint val="75000"/>
                </a:prstClr>
              </a:solidFill>
            </a:endParaRPr>
          </a:p>
        </p:txBody>
      </p:sp>
      <p:sp>
        <p:nvSpPr>
          <p:cNvPr id="9" name="عنصر نائب لرقم الشريحة 8">
            <a:extLst>
              <a:ext uri="{FF2B5EF4-FFF2-40B4-BE49-F238E27FC236}">
                <a16:creationId xmlns:a16="http://schemas.microsoft.com/office/drawing/2014/main" xmlns=""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532764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xmlns=""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16/05/1445</a:t>
            </a:fld>
            <a:endParaRPr lang="ar-EG" dirty="0">
              <a:solidFill>
                <a:prstClr val="black">
                  <a:tint val="75000"/>
                </a:prstClr>
              </a:solidFill>
            </a:endParaRPr>
          </a:p>
        </p:txBody>
      </p:sp>
      <p:sp>
        <p:nvSpPr>
          <p:cNvPr id="4" name="عنصر نائب للتذييل 3">
            <a:extLst>
              <a:ext uri="{FF2B5EF4-FFF2-40B4-BE49-F238E27FC236}">
                <a16:creationId xmlns:a16="http://schemas.microsoft.com/office/drawing/2014/main" xmlns="" id="{BC4A4E9A-2AF5-6086-C27E-A06AC8FD0304}"/>
              </a:ext>
            </a:extLst>
          </p:cNvPr>
          <p:cNvSpPr>
            <a:spLocks noGrp="1"/>
          </p:cNvSpPr>
          <p:nvPr>
            <p:ph type="ftr" sz="quarter" idx="11"/>
          </p:nvPr>
        </p:nvSpPr>
        <p:spPr/>
        <p:txBody>
          <a:bodyPr/>
          <a:lstStyle/>
          <a:p>
            <a:endParaRPr lang="ar-EG" dirty="0">
              <a:solidFill>
                <a:prstClr val="black">
                  <a:tint val="75000"/>
                </a:prstClr>
              </a:solidFill>
            </a:endParaRPr>
          </a:p>
        </p:txBody>
      </p:sp>
      <p:sp>
        <p:nvSpPr>
          <p:cNvPr id="5" name="عنصر نائب لرقم الشريحة 4">
            <a:extLst>
              <a:ext uri="{FF2B5EF4-FFF2-40B4-BE49-F238E27FC236}">
                <a16:creationId xmlns:a16="http://schemas.microsoft.com/office/drawing/2014/main" xmlns=""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979725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16/05/1445</a:t>
            </a:fld>
            <a:endParaRPr lang="ar-EG" dirty="0">
              <a:solidFill>
                <a:prstClr val="black">
                  <a:tint val="75000"/>
                </a:prstClr>
              </a:solidFill>
            </a:endParaRPr>
          </a:p>
        </p:txBody>
      </p:sp>
      <p:sp>
        <p:nvSpPr>
          <p:cNvPr id="3" name="عنصر نائب للتذييل 2">
            <a:extLst>
              <a:ext uri="{FF2B5EF4-FFF2-40B4-BE49-F238E27FC236}">
                <a16:creationId xmlns:a16="http://schemas.microsoft.com/office/drawing/2014/main" xmlns="" id="{675747E2-D65D-CB0A-0152-8B4D58E58A29}"/>
              </a:ext>
            </a:extLst>
          </p:cNvPr>
          <p:cNvSpPr>
            <a:spLocks noGrp="1"/>
          </p:cNvSpPr>
          <p:nvPr>
            <p:ph type="ftr" sz="quarter" idx="11"/>
          </p:nvPr>
        </p:nvSpPr>
        <p:spPr/>
        <p:txBody>
          <a:bodyPr/>
          <a:lstStyle/>
          <a:p>
            <a:endParaRPr lang="ar-EG" dirty="0">
              <a:solidFill>
                <a:prstClr val="black">
                  <a:tint val="75000"/>
                </a:prstClr>
              </a:solidFill>
            </a:endParaRPr>
          </a:p>
        </p:txBody>
      </p:sp>
      <p:sp>
        <p:nvSpPr>
          <p:cNvPr id="4" name="عنصر نائب لرقم الشريحة 3">
            <a:extLst>
              <a:ext uri="{FF2B5EF4-FFF2-40B4-BE49-F238E27FC236}">
                <a16:creationId xmlns:a16="http://schemas.microsoft.com/office/drawing/2014/main" xmlns=""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037748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38BBF49C-7B30-A509-682A-AD084DB71924}"/>
              </a:ext>
            </a:extLst>
          </p:cNvPr>
          <p:cNvSpPr>
            <a:spLocks noGrp="1"/>
          </p:cNvSpPr>
          <p:nvPr>
            <p:ph type="title"/>
          </p:nvPr>
        </p:nvSpPr>
        <p:spPr>
          <a:xfrm>
            <a:off x="1259682"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xmlns="" id="{DD1A44A1-F2F8-C2F5-252B-742861C505B8}"/>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xmlns="" id="{CD25A246-8ADC-9AEF-EBAC-1384F7E5D1B1}"/>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16/05/1445</a:t>
            </a:fld>
            <a:endParaRPr lang="ar-EG" dirty="0">
              <a:solidFill>
                <a:prstClr val="black">
                  <a:tint val="75000"/>
                </a:prstClr>
              </a:solidFill>
            </a:endParaRPr>
          </a:p>
        </p:txBody>
      </p:sp>
      <p:sp>
        <p:nvSpPr>
          <p:cNvPr id="6" name="عنصر نائب للتذييل 5">
            <a:extLst>
              <a:ext uri="{FF2B5EF4-FFF2-40B4-BE49-F238E27FC236}">
                <a16:creationId xmlns:a16="http://schemas.microsoft.com/office/drawing/2014/main" xmlns="" id="{598B9A3D-DE03-B05A-29E8-F422D1DD8E3E}"/>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a16="http://schemas.microsoft.com/office/drawing/2014/main" xmlns=""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60432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7A8DD78-06AF-8C0A-B513-C364D20D3F8D}"/>
              </a:ext>
            </a:extLst>
          </p:cNvPr>
          <p:cNvSpPr>
            <a:spLocks noGrp="1"/>
          </p:cNvSpPr>
          <p:nvPr>
            <p:ph type="title"/>
          </p:nvPr>
        </p:nvSpPr>
        <p:spPr>
          <a:xfrm>
            <a:off x="1259682"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xmlns="" id="{27BF9B71-B6F2-CE63-CB4B-4ABE7358F1F5}"/>
              </a:ext>
            </a:extLst>
          </p:cNvPr>
          <p:cNvSpPr>
            <a:spLocks noGrp="1"/>
          </p:cNvSpPr>
          <p:nvPr>
            <p:ph type="pic" idx="1"/>
          </p:nvPr>
        </p:nvSpPr>
        <p:spPr>
          <a:xfrm>
            <a:off x="7774782" y="148114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ar-EG" dirty="0"/>
          </a:p>
        </p:txBody>
      </p:sp>
      <p:sp>
        <p:nvSpPr>
          <p:cNvPr id="4" name="عنصر نائب للنص 3">
            <a:extLst>
              <a:ext uri="{FF2B5EF4-FFF2-40B4-BE49-F238E27FC236}">
                <a16:creationId xmlns:a16="http://schemas.microsoft.com/office/drawing/2014/main" xmlns="" id="{D13B6A00-87EB-BF5D-5FB8-96301938C979}"/>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16/05/1445</a:t>
            </a:fld>
            <a:endParaRPr lang="ar-EG" dirty="0">
              <a:solidFill>
                <a:prstClr val="black">
                  <a:tint val="75000"/>
                </a:prstClr>
              </a:solidFill>
            </a:endParaRPr>
          </a:p>
        </p:txBody>
      </p:sp>
      <p:sp>
        <p:nvSpPr>
          <p:cNvPr id="6" name="عنصر نائب للتذييل 5">
            <a:extLst>
              <a:ext uri="{FF2B5EF4-FFF2-40B4-BE49-F238E27FC236}">
                <a16:creationId xmlns:a16="http://schemas.microsoft.com/office/drawing/2014/main" xmlns="" id="{05B82486-B94C-75F1-FB88-C960CC7D0A39}"/>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a16="http://schemas.microsoft.com/office/drawing/2014/main" xmlns=""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148030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xmlns=""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xmlns=""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16/05/1445</a:t>
            </a:fld>
            <a:endParaRPr lang="ar-EG" dirty="0">
              <a:solidFill>
                <a:prstClr val="black">
                  <a:tint val="75000"/>
                </a:prstClr>
              </a:solidFill>
            </a:endParaRPr>
          </a:p>
        </p:txBody>
      </p:sp>
      <p:sp>
        <p:nvSpPr>
          <p:cNvPr id="5" name="عنصر نائب للتذييل 4">
            <a:extLst>
              <a:ext uri="{FF2B5EF4-FFF2-40B4-BE49-F238E27FC236}">
                <a16:creationId xmlns:a16="http://schemas.microsoft.com/office/drawing/2014/main" xmlns="" id="{75F64456-1B5A-E34A-E414-BFD361A6C63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xmlns=""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1230169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xmlns="" id="{B200894A-5664-D70F-30B5-9588F5CF7FD9}"/>
              </a:ext>
            </a:extLst>
          </p:cNvPr>
          <p:cNvSpPr>
            <a:spLocks noGrp="1"/>
          </p:cNvSpPr>
          <p:nvPr>
            <p:ph type="title" orient="vert"/>
          </p:nvPr>
        </p:nvSpPr>
        <p:spPr>
          <a:xfrm>
            <a:off x="13087351" y="547688"/>
            <a:ext cx="3943350" cy="8717757"/>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xmlns="" id="{33F3E632-78B8-4D7D-F81F-6A90DC4B1750}"/>
              </a:ext>
            </a:extLst>
          </p:cNvPr>
          <p:cNvSpPr>
            <a:spLocks noGrp="1"/>
          </p:cNvSpPr>
          <p:nvPr>
            <p:ph type="body" orient="vert" idx="1"/>
          </p:nvPr>
        </p:nvSpPr>
        <p:spPr>
          <a:xfrm>
            <a:off x="1257301" y="547688"/>
            <a:ext cx="11601450" cy="871775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xmlns=""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16/05/1445</a:t>
            </a:fld>
            <a:endParaRPr lang="ar-EG" dirty="0">
              <a:solidFill>
                <a:prstClr val="black">
                  <a:tint val="75000"/>
                </a:prstClr>
              </a:solidFill>
            </a:endParaRPr>
          </a:p>
        </p:txBody>
      </p:sp>
      <p:sp>
        <p:nvSpPr>
          <p:cNvPr id="5" name="عنصر نائب للتذييل 4">
            <a:extLst>
              <a:ext uri="{FF2B5EF4-FFF2-40B4-BE49-F238E27FC236}">
                <a16:creationId xmlns:a16="http://schemas.microsoft.com/office/drawing/2014/main" xmlns="" id="{687366A8-AF0D-165B-E93C-DCEB0E42A356}"/>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xmlns=""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37685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xmlns="" id="{BC530625-E612-8777-DBB2-F221A3EDA281}"/>
              </a:ext>
            </a:extLst>
          </p:cNvPr>
          <p:cNvSpPr>
            <a:spLocks noGrp="1"/>
          </p:cNvSpPr>
          <p:nvPr>
            <p:ph type="title"/>
          </p:nvPr>
        </p:nvSpPr>
        <p:spPr>
          <a:xfrm>
            <a:off x="1257300" y="547690"/>
            <a:ext cx="15773400" cy="1988345"/>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xmlns="" id="{8B7D1E71-BBBA-F19D-FDDB-3B9BE797BF1D}"/>
              </a:ext>
            </a:extLst>
          </p:cNvPr>
          <p:cNvSpPr>
            <a:spLocks noGrp="1"/>
          </p:cNvSpPr>
          <p:nvPr>
            <p:ph type="body" idx="1"/>
          </p:nvPr>
        </p:nvSpPr>
        <p:spPr>
          <a:xfrm>
            <a:off x="1257300" y="2738438"/>
            <a:ext cx="15773400" cy="6527007"/>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xmlns="" id="{0507C77F-14F8-C2A3-5B79-00E4B66CE693}"/>
              </a:ext>
            </a:extLst>
          </p:cNvPr>
          <p:cNvSpPr>
            <a:spLocks noGrp="1"/>
          </p:cNvSpPr>
          <p:nvPr>
            <p:ph type="dt" sz="half" idx="2"/>
          </p:nvPr>
        </p:nvSpPr>
        <p:spPr>
          <a:xfrm>
            <a:off x="12915900" y="9534527"/>
            <a:ext cx="4114800" cy="547688"/>
          </a:xfrm>
          <a:prstGeom prst="rect">
            <a:avLst/>
          </a:prstGeom>
        </p:spPr>
        <p:txBody>
          <a:bodyPr vert="horz" lIns="91440" tIns="45720" rIns="91440" bIns="45720" rtlCol="1" anchor="ctr"/>
          <a:lstStyle>
            <a:lvl1pPr algn="r">
              <a:defRPr sz="1800">
                <a:solidFill>
                  <a:schemeClr val="tx1">
                    <a:tint val="75000"/>
                  </a:schemeClr>
                </a:solidFill>
              </a:defRPr>
            </a:lvl1pPr>
          </a:lstStyle>
          <a:p>
            <a:pPr rtl="1"/>
            <a:fld id="{D39E9ECD-9273-451E-9C1B-A270711DDA53}" type="datetimeFigureOut">
              <a:rPr lang="ar-EG" smtClean="0">
                <a:solidFill>
                  <a:prstClr val="black">
                    <a:tint val="75000"/>
                  </a:prstClr>
                </a:solidFill>
              </a:rPr>
              <a:pPr rtl="1"/>
              <a:t>16/05/1445</a:t>
            </a:fld>
            <a:endParaRPr lang="ar-EG" dirty="0">
              <a:solidFill>
                <a:prstClr val="black">
                  <a:tint val="75000"/>
                </a:prstClr>
              </a:solidFill>
            </a:endParaRPr>
          </a:p>
        </p:txBody>
      </p:sp>
      <p:sp>
        <p:nvSpPr>
          <p:cNvPr id="5" name="عنصر نائب للتذييل 4">
            <a:extLst>
              <a:ext uri="{FF2B5EF4-FFF2-40B4-BE49-F238E27FC236}">
                <a16:creationId xmlns:a16="http://schemas.microsoft.com/office/drawing/2014/main" xmlns="" id="{3742ABFE-A2AE-2FC2-83B8-B4EC7537FF44}"/>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1" anchor="ctr"/>
          <a:lstStyle>
            <a:lvl1pPr algn="ctr">
              <a:defRPr sz="1800">
                <a:solidFill>
                  <a:schemeClr val="tx1">
                    <a:tint val="75000"/>
                  </a:schemeClr>
                </a:solidFill>
              </a:defRPr>
            </a:lvl1pPr>
          </a:lstStyle>
          <a:p>
            <a:pPr rtl="1"/>
            <a:endParaRPr lang="ar-EG"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xmlns="" id="{6983764A-8C7F-680D-E930-6EC8AC5E9E3F}"/>
              </a:ext>
            </a:extLst>
          </p:cNvPr>
          <p:cNvSpPr>
            <a:spLocks noGrp="1"/>
          </p:cNvSpPr>
          <p:nvPr>
            <p:ph type="sldNum" sz="quarter" idx="4"/>
          </p:nvPr>
        </p:nvSpPr>
        <p:spPr>
          <a:xfrm>
            <a:off x="1257300" y="9534527"/>
            <a:ext cx="4114800" cy="547688"/>
          </a:xfrm>
          <a:prstGeom prst="rect">
            <a:avLst/>
          </a:prstGeom>
        </p:spPr>
        <p:txBody>
          <a:bodyPr vert="horz" lIns="91440" tIns="45720" rIns="91440" bIns="45720" rtlCol="1" anchor="ctr"/>
          <a:lstStyle>
            <a:lvl1pPr algn="l">
              <a:defRPr sz="1800">
                <a:solidFill>
                  <a:schemeClr val="tx1">
                    <a:tint val="75000"/>
                  </a:schemeClr>
                </a:solidFill>
              </a:defRPr>
            </a:lvl1pPr>
          </a:lstStyle>
          <a:p>
            <a:pPr rtl="1"/>
            <a:fld id="{C2C0C65D-5F21-43FC-B3C2-31A1D756A6CA}" type="slidenum">
              <a:rPr lang="ar-EG" smtClean="0">
                <a:solidFill>
                  <a:prstClr val="black">
                    <a:tint val="75000"/>
                  </a:prstClr>
                </a:solidFill>
              </a:rPr>
              <a:pPr rtl="1"/>
              <a:t>‹#›</a:t>
            </a:fld>
            <a:endParaRPr lang="ar-EG" dirty="0">
              <a:solidFill>
                <a:prstClr val="black">
                  <a:tint val="75000"/>
                </a:prstClr>
              </a:solidFill>
            </a:endParaRPr>
          </a:p>
        </p:txBody>
      </p:sp>
    </p:spTree>
    <p:extLst>
      <p:ext uri="{BB962C8B-B14F-4D97-AF65-F5344CB8AC3E}">
        <p14:creationId xmlns:p14="http://schemas.microsoft.com/office/powerpoint/2010/main" val="41964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1371600" rtl="1"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r" defTabSz="1371600" rtl="1"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r" defTabSz="1371600" rtl="1"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r" defTabSz="1371600" rtl="1"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ar-EG"/>
      </a:defPPr>
      <a:lvl1pPr marL="0" algn="r" defTabSz="1371600" rtl="1" eaLnBrk="1" latinLnBrk="0" hangingPunct="1">
        <a:defRPr sz="2700" kern="1200">
          <a:solidFill>
            <a:schemeClr val="tx1"/>
          </a:solidFill>
          <a:latin typeface="+mn-lt"/>
          <a:ea typeface="+mn-ea"/>
          <a:cs typeface="+mn-cs"/>
        </a:defRPr>
      </a:lvl1pPr>
      <a:lvl2pPr marL="685800" algn="r" defTabSz="1371600" rtl="1" eaLnBrk="1" latinLnBrk="0" hangingPunct="1">
        <a:defRPr sz="2700" kern="1200">
          <a:solidFill>
            <a:schemeClr val="tx1"/>
          </a:solidFill>
          <a:latin typeface="+mn-lt"/>
          <a:ea typeface="+mn-ea"/>
          <a:cs typeface="+mn-cs"/>
        </a:defRPr>
      </a:lvl2pPr>
      <a:lvl3pPr marL="1371600" algn="r" defTabSz="1371600" rtl="1" eaLnBrk="1" latinLnBrk="0" hangingPunct="1">
        <a:defRPr sz="2700" kern="1200">
          <a:solidFill>
            <a:schemeClr val="tx1"/>
          </a:solidFill>
          <a:latin typeface="+mn-lt"/>
          <a:ea typeface="+mn-ea"/>
          <a:cs typeface="+mn-cs"/>
        </a:defRPr>
      </a:lvl3pPr>
      <a:lvl4pPr marL="2057400" algn="r" defTabSz="1371600" rtl="1" eaLnBrk="1" latinLnBrk="0" hangingPunct="1">
        <a:defRPr sz="2700" kern="1200">
          <a:solidFill>
            <a:schemeClr val="tx1"/>
          </a:solidFill>
          <a:latin typeface="+mn-lt"/>
          <a:ea typeface="+mn-ea"/>
          <a:cs typeface="+mn-cs"/>
        </a:defRPr>
      </a:lvl4pPr>
      <a:lvl5pPr marL="2743200" algn="r" defTabSz="1371600" rtl="1" eaLnBrk="1" latinLnBrk="0" hangingPunct="1">
        <a:defRPr sz="2700" kern="1200">
          <a:solidFill>
            <a:schemeClr val="tx1"/>
          </a:solidFill>
          <a:latin typeface="+mn-lt"/>
          <a:ea typeface="+mn-ea"/>
          <a:cs typeface="+mn-cs"/>
        </a:defRPr>
      </a:lvl5pPr>
      <a:lvl6pPr marL="3429000" algn="r" defTabSz="1371600" rtl="1" eaLnBrk="1" latinLnBrk="0" hangingPunct="1">
        <a:defRPr sz="2700" kern="1200">
          <a:solidFill>
            <a:schemeClr val="tx1"/>
          </a:solidFill>
          <a:latin typeface="+mn-lt"/>
          <a:ea typeface="+mn-ea"/>
          <a:cs typeface="+mn-cs"/>
        </a:defRPr>
      </a:lvl6pPr>
      <a:lvl7pPr marL="4114800" algn="r" defTabSz="1371600" rtl="1" eaLnBrk="1" latinLnBrk="0" hangingPunct="1">
        <a:defRPr sz="2700" kern="1200">
          <a:solidFill>
            <a:schemeClr val="tx1"/>
          </a:solidFill>
          <a:latin typeface="+mn-lt"/>
          <a:ea typeface="+mn-ea"/>
          <a:cs typeface="+mn-cs"/>
        </a:defRPr>
      </a:lvl7pPr>
      <a:lvl8pPr marL="4800600" algn="r" defTabSz="1371600" rtl="1" eaLnBrk="1" latinLnBrk="0" hangingPunct="1">
        <a:defRPr sz="2700" kern="1200">
          <a:solidFill>
            <a:schemeClr val="tx1"/>
          </a:solidFill>
          <a:latin typeface="+mn-lt"/>
          <a:ea typeface="+mn-ea"/>
          <a:cs typeface="+mn-cs"/>
        </a:defRPr>
      </a:lvl8pPr>
      <a:lvl9pPr marL="5486400" algn="r" defTabSz="1371600" rtl="1"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x.com/adelanmas09?t=XKq1Cg6CqgUPivuO4VUAcg&amp;s=08"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xmlns="" id="{41312E79-CCD9-04B9-A258-E8F091836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68665">
            <a:off x="6903478" y="787314"/>
            <a:ext cx="10058400" cy="5303130"/>
          </a:xfrm>
          <a:prstGeom prst="rect">
            <a:avLst/>
          </a:prstGeom>
        </p:spPr>
      </p:pic>
      <p:grpSp>
        <p:nvGrpSpPr>
          <p:cNvPr id="4" name="Group 4"/>
          <p:cNvGrpSpPr/>
          <p:nvPr/>
        </p:nvGrpSpPr>
        <p:grpSpPr>
          <a:xfrm>
            <a:off x="0" y="6974375"/>
            <a:ext cx="8229600" cy="2283925"/>
            <a:chOff x="0" y="0"/>
            <a:chExt cx="505184" cy="2358041"/>
          </a:xfrm>
        </p:grpSpPr>
        <p:sp>
          <p:nvSpPr>
            <p:cNvPr id="5" name="Freeform 5"/>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sp>
        <p:nvSpPr>
          <p:cNvPr id="8" name="مربع نص 7">
            <a:extLst>
              <a:ext uri="{FF2B5EF4-FFF2-40B4-BE49-F238E27FC236}">
                <a16:creationId xmlns:a16="http://schemas.microsoft.com/office/drawing/2014/main" xmlns="" id="{B9FA7B4C-8E2D-0044-6A39-4E156E73C8AA}"/>
              </a:ext>
            </a:extLst>
          </p:cNvPr>
          <p:cNvSpPr txBox="1"/>
          <p:nvPr/>
        </p:nvSpPr>
        <p:spPr>
          <a:xfrm>
            <a:off x="8229600" y="5112327"/>
            <a:ext cx="7622434" cy="1862048"/>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1500" b="1" i="0" u="none" strike="noStrike" kern="1200" cap="none" spc="0" normalizeH="0" baseline="0" noProof="0" dirty="0">
                <a:ln>
                  <a:noFill/>
                </a:ln>
                <a:solidFill>
                  <a:srgbClr val="52561C"/>
                </a:solidFill>
                <a:effectLst>
                  <a:glow rad="228600">
                    <a:srgbClr val="9BBB59">
                      <a:satMod val="175000"/>
                      <a:alpha val="40000"/>
                    </a:srgbClr>
                  </a:glow>
                </a:effectLst>
                <a:uLnTx/>
                <a:uFillTx/>
                <a:latin typeface="Calibri"/>
                <a:ea typeface="+mn-ea"/>
                <a:cs typeface="Arial" panose="020B0604020202020204" pitchFamily="34" charset="0"/>
              </a:rPr>
              <a:t>الوحدة الثامنة </a:t>
            </a:r>
          </a:p>
        </p:txBody>
      </p:sp>
      <p:sp>
        <p:nvSpPr>
          <p:cNvPr id="10" name="مربع نص 9">
            <a:extLst>
              <a:ext uri="{FF2B5EF4-FFF2-40B4-BE49-F238E27FC236}">
                <a16:creationId xmlns:a16="http://schemas.microsoft.com/office/drawing/2014/main" xmlns="" id="{6A293B4B-9E0D-F33D-1D04-D5697C584CA8}"/>
              </a:ext>
            </a:extLst>
          </p:cNvPr>
          <p:cNvSpPr txBox="1"/>
          <p:nvPr/>
        </p:nvSpPr>
        <p:spPr>
          <a:xfrm>
            <a:off x="228600" y="7124700"/>
            <a:ext cx="7620000"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1500" b="1" i="0" u="none" strike="noStrike" kern="1200" cap="none" spc="0" normalizeH="0" baseline="0" noProof="0" dirty="0">
                <a:ln>
                  <a:noFill/>
                </a:ln>
                <a:solidFill>
                  <a:srgbClr val="321A10"/>
                </a:solidFill>
                <a:effectLst>
                  <a:glow rad="139700">
                    <a:srgbClr val="F79646">
                      <a:satMod val="175000"/>
                      <a:alpha val="40000"/>
                    </a:srgbClr>
                  </a:glow>
                </a:effectLst>
                <a:uLnTx/>
                <a:uFillTx/>
                <a:latin typeface="Calibri"/>
                <a:ea typeface="+mn-ea"/>
                <a:cs typeface="Arial" panose="020B0604020202020204" pitchFamily="34" charset="0"/>
              </a:rPr>
              <a:t>مفهوم الحق </a:t>
            </a:r>
          </a:p>
        </p:txBody>
      </p:sp>
      <p:sp>
        <p:nvSpPr>
          <p:cNvPr id="9" name="مربع نص 8"/>
          <p:cNvSpPr txBox="1"/>
          <p:nvPr/>
        </p:nvSpPr>
        <p:spPr>
          <a:xfrm>
            <a:off x="9144000" y="7200900"/>
            <a:ext cx="5913798" cy="646331"/>
          </a:xfrm>
          <a:prstGeom prst="rect">
            <a:avLst/>
          </a:prstGeom>
          <a:noFill/>
        </p:spPr>
        <p:txBody>
          <a:bodyPr wrap="none" rtlCol="1">
            <a:spAutoFit/>
          </a:bodyPr>
          <a:lstStyle/>
          <a:p>
            <a:r>
              <a:rPr lang="ar-SA" sz="3600" dirty="0" smtClean="0">
                <a:solidFill>
                  <a:schemeClr val="accent6">
                    <a:lumMod val="50000"/>
                  </a:schemeClr>
                </a:solidFill>
                <a:cs typeface="PT Bold Heading" pitchFamily="2" charset="-78"/>
              </a:rPr>
              <a:t>معلم </a:t>
            </a:r>
            <a:r>
              <a:rPr lang="ar-SA" sz="3600" dirty="0" err="1" smtClean="0">
                <a:solidFill>
                  <a:schemeClr val="accent6">
                    <a:lumMod val="50000"/>
                  </a:schemeClr>
                </a:solidFill>
                <a:cs typeface="PT Bold Heading" pitchFamily="2" charset="-78"/>
              </a:rPr>
              <a:t>المادة </a:t>
            </a:r>
            <a:r>
              <a:rPr lang="ar-SA" sz="3600" dirty="0" smtClean="0">
                <a:solidFill>
                  <a:schemeClr val="accent6">
                    <a:lumMod val="50000"/>
                  </a:schemeClr>
                </a:solidFill>
                <a:cs typeface="PT Bold Heading" pitchFamily="2" charset="-78"/>
              </a:rPr>
              <a:t>: عادل مسفر الشهري </a:t>
            </a:r>
            <a:endParaRPr lang="ar-SA" sz="3600" dirty="0">
              <a:solidFill>
                <a:schemeClr val="accent6">
                  <a:lumMod val="50000"/>
                </a:schemeClr>
              </a:solidFill>
              <a:cs typeface="PT Bold Heading" pitchFamily="2" charset="-78"/>
            </a:endParaRPr>
          </a:p>
        </p:txBody>
      </p:sp>
      <p:pic>
        <p:nvPicPr>
          <p:cNvPr id="12" name="صورة 11" descr="62b1af9ca1b79.png"/>
          <p:cNvPicPr>
            <a:picLocks noChangeAspect="1"/>
          </p:cNvPicPr>
          <p:nvPr/>
        </p:nvPicPr>
        <p:blipFill>
          <a:blip r:embed="rId3" cstate="print"/>
          <a:stretch>
            <a:fillRect/>
          </a:stretch>
        </p:blipFill>
        <p:spPr>
          <a:xfrm>
            <a:off x="381000" y="571500"/>
            <a:ext cx="1973634" cy="1102196"/>
          </a:xfrm>
          <a:prstGeom prst="rect">
            <a:avLst/>
          </a:prstGeom>
        </p:spPr>
      </p:pic>
      <p:pic>
        <p:nvPicPr>
          <p:cNvPr id="13" name="Picture 2" descr="تحميل ايقونة موقع تويتر الجديد Logo New Twitter X">
            <a:hlinkClick r:id="rId4"/>
          </p:cNvPr>
          <p:cNvPicPr>
            <a:picLocks noChangeAspect="1" noChangeArrowheads="1"/>
          </p:cNvPicPr>
          <p:nvPr/>
        </p:nvPicPr>
        <p:blipFill>
          <a:blip r:embed="rId5" cstate="print"/>
          <a:srcRect l="49462" t="24731" b="24731"/>
          <a:stretch>
            <a:fillRect/>
          </a:stretch>
        </p:blipFill>
        <p:spPr bwMode="auto">
          <a:xfrm>
            <a:off x="11811000" y="7962900"/>
            <a:ext cx="10668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arn(inVertical)">
                                      <p:cBhvr>
                                        <p:cTn id="9" dur="500"/>
                                        <p:tgtEl>
                                          <p:spTgt spid="8"/>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E813012A-AF10-893F-DE13-2AC9A21086F1}"/>
              </a:ext>
            </a:extLst>
          </p:cNvPr>
          <p:cNvSpPr txBox="1"/>
          <p:nvPr/>
        </p:nvSpPr>
        <p:spPr>
          <a:xfrm>
            <a:off x="2590800" y="2019568"/>
            <a:ext cx="13106400" cy="6247864"/>
          </a:xfrm>
          <a:prstGeom prst="rect">
            <a:avLst/>
          </a:prstGeom>
          <a:noFill/>
          <a:ln w="76200">
            <a:solidFill>
              <a:srgbClr val="C00000"/>
            </a:solidFill>
            <a:prstDash val="lgDashDot"/>
          </a:ln>
        </p:spPr>
        <p:txBody>
          <a:bodyPr wrap="square">
            <a:spAutoFit/>
          </a:bodyPr>
          <a:lstStyle/>
          <a:p>
            <a:pPr algn="ctr" rtl="1"/>
            <a:r>
              <a:rPr lang="ar-EG" sz="8000" b="1" dirty="0"/>
              <a:t>استعمل القرآن الكريم مصطلح الحق في إشارة إلى الرسالات السماوية وما أُنزل على الرسل والأنبياء، كقوله تعالى: </a:t>
            </a:r>
            <a:r>
              <a:rPr lang="ar-EG" sz="8000" b="1" dirty="0">
                <a:solidFill>
                  <a:srgbClr val="00B050"/>
                </a:solidFill>
              </a:rPr>
              <a:t>﴿إِنَّا أَرْسَلْنَاكَ بِالْحَقِّ بَشِيرًا وَنَذِيرًا وَلَا تُثَلُ عَنْ أَصْحَابِ الْجَحِيمِ﴾</a:t>
            </a:r>
            <a:endParaRPr lang="ar-EG" sz="41300" b="1" dirty="0">
              <a:solidFill>
                <a:srgbClr val="00B050"/>
              </a:solidFill>
            </a:endParaRPr>
          </a:p>
        </p:txBody>
      </p:sp>
      <p:pic>
        <p:nvPicPr>
          <p:cNvPr id="4" name="صورة 3" descr="62b1af9ca1b79.png"/>
          <p:cNvPicPr>
            <a:picLocks noChangeAspect="1"/>
          </p:cNvPicPr>
          <p:nvPr/>
        </p:nvPicPr>
        <p:blipFill>
          <a:blip r:embed="rId2"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1737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E813012A-AF10-893F-DE13-2AC9A21086F1}"/>
              </a:ext>
            </a:extLst>
          </p:cNvPr>
          <p:cNvSpPr txBox="1"/>
          <p:nvPr/>
        </p:nvSpPr>
        <p:spPr>
          <a:xfrm>
            <a:off x="2819400" y="2558177"/>
            <a:ext cx="13106400" cy="5170646"/>
          </a:xfrm>
          <a:prstGeom prst="rect">
            <a:avLst/>
          </a:prstGeom>
          <a:noFill/>
          <a:ln w="76200">
            <a:solidFill>
              <a:srgbClr val="C00000"/>
            </a:solidFill>
            <a:prstDash val="lgDashDot"/>
          </a:ln>
        </p:spPr>
        <p:txBody>
          <a:bodyPr wrap="square">
            <a:spAutoFit/>
          </a:bodyPr>
          <a:lstStyle/>
          <a:p>
            <a:pPr algn="ctr" rtl="1"/>
            <a:r>
              <a:rPr lang="ar-EG" sz="6600" b="1" dirty="0"/>
              <a:t>يأتي استعمال مصطلح الحق إشارة إلى حكم الله تعالى في عباده؛ كما في قوله تعالى: </a:t>
            </a:r>
            <a:r>
              <a:rPr lang="ar-EG" sz="6600" b="1" dirty="0">
                <a:solidFill>
                  <a:srgbClr val="00B050"/>
                </a:solidFill>
              </a:rPr>
              <a:t>﴿قُلْ إِنِّي عَلَى بَيِّنَةٍ مِّن رَّبِّي وَكَذَبْتُم بِهِ مَا عندي مَا تَسْتَعْجِلُونَ بِهِ إِنِ الْحُكْمُ إِلَّا لِلَّهِ يَقُصُّ الْحَقَّ وَهُوَ خَيْرُ الْفَصِلِين﴾</a:t>
            </a:r>
            <a:endParaRPr lang="ar-EG" sz="213200" b="1" dirty="0">
              <a:solidFill>
                <a:srgbClr val="00B050"/>
              </a:solidFill>
            </a:endParaRPr>
          </a:p>
        </p:txBody>
      </p:sp>
      <p:pic>
        <p:nvPicPr>
          <p:cNvPr id="4" name="صورة 3" descr="62b1af9ca1b79.png"/>
          <p:cNvPicPr>
            <a:picLocks noChangeAspect="1"/>
          </p:cNvPicPr>
          <p:nvPr/>
        </p:nvPicPr>
        <p:blipFill>
          <a:blip r:embed="rId2"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58352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E813012A-AF10-893F-DE13-2AC9A21086F1}"/>
              </a:ext>
            </a:extLst>
          </p:cNvPr>
          <p:cNvSpPr txBox="1"/>
          <p:nvPr/>
        </p:nvSpPr>
        <p:spPr>
          <a:xfrm>
            <a:off x="2057400" y="1034683"/>
            <a:ext cx="14630400" cy="8217634"/>
          </a:xfrm>
          <a:prstGeom prst="rect">
            <a:avLst/>
          </a:prstGeom>
          <a:noFill/>
          <a:ln w="76200">
            <a:solidFill>
              <a:srgbClr val="C00000"/>
            </a:solidFill>
            <a:prstDash val="lgDashDot"/>
          </a:ln>
        </p:spPr>
        <p:txBody>
          <a:bodyPr wrap="square">
            <a:spAutoFit/>
          </a:bodyPr>
          <a:lstStyle/>
          <a:p>
            <a:pPr algn="ctr" rtl="1"/>
            <a:r>
              <a:rPr lang="ar-EG" sz="6600" b="1" dirty="0"/>
              <a:t>تشير بعض الاستعمالات إلى أن مصطلح الحق يأتي بمعنى الدَّيْن الثابت في ذمّة المدين، فالدين بهذه الصفات يشتمل على خصائص الحق ومن ثم أطلق القرآن عليه اسم الحق تنبيها على ضرورة قضائه، يقول الله عز وجل: </a:t>
            </a:r>
            <a:r>
              <a:rPr lang="ar-EG" sz="6600" b="1" dirty="0">
                <a:solidFill>
                  <a:srgbClr val="00B050"/>
                </a:solidFill>
              </a:rPr>
              <a:t>﴿فَلْيَكْتُبْ وَلْيُمْلِلِ الَّذِى عَلَيْهِ الْحَقُّ وَلْيَتَّقِ اللَّهَ رَبَّهُ وَلَا يَبْخَسٌ مِنْهُ شَيْئًا فَإِن كَانَ الَّذِي عَلَيْهِ الْحَقُّ سَفِيهَا أَوْ ضَعِيفًا أَوْ لَا يَسْتَطِيعُ أَن يُمِلَّ هُوَ فَلْيُمْلِلْ وَلِيُّهُ بِالْعَدل﴾.</a:t>
            </a:r>
            <a:endParaRPr lang="ar-EG" sz="23900" b="1" dirty="0">
              <a:solidFill>
                <a:srgbClr val="00B050"/>
              </a:solidFill>
            </a:endParaRPr>
          </a:p>
        </p:txBody>
      </p:sp>
      <p:pic>
        <p:nvPicPr>
          <p:cNvPr id="4" name="صورة 3" descr="62b1af9ca1b79.png"/>
          <p:cNvPicPr>
            <a:picLocks noChangeAspect="1"/>
          </p:cNvPicPr>
          <p:nvPr/>
        </p:nvPicPr>
        <p:blipFill>
          <a:blip r:embed="rId2" cstate="print"/>
          <a:stretch>
            <a:fillRect/>
          </a:stretch>
        </p:blipFill>
        <p:spPr>
          <a:xfrm>
            <a:off x="381000" y="571500"/>
            <a:ext cx="1524000" cy="1102196"/>
          </a:xfrm>
          <a:prstGeom prst="rect">
            <a:avLst/>
          </a:prstGeom>
        </p:spPr>
      </p:pic>
    </p:spTree>
    <p:extLst>
      <p:ext uri="{BB962C8B-B14F-4D97-AF65-F5344CB8AC3E}">
        <p14:creationId xmlns:p14="http://schemas.microsoft.com/office/powerpoint/2010/main" val="155561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E813012A-AF10-893F-DE13-2AC9A21086F1}"/>
              </a:ext>
            </a:extLst>
          </p:cNvPr>
          <p:cNvSpPr txBox="1"/>
          <p:nvPr/>
        </p:nvSpPr>
        <p:spPr>
          <a:xfrm>
            <a:off x="2895600" y="2050345"/>
            <a:ext cx="13106400" cy="6186309"/>
          </a:xfrm>
          <a:prstGeom prst="rect">
            <a:avLst/>
          </a:prstGeom>
          <a:noFill/>
          <a:ln w="76200">
            <a:solidFill>
              <a:srgbClr val="C00000"/>
            </a:solidFill>
            <a:prstDash val="lgDashDot"/>
          </a:ln>
        </p:spPr>
        <p:txBody>
          <a:bodyPr wrap="square">
            <a:spAutoFit/>
          </a:bodyPr>
          <a:lstStyle>
            <a:defPPr>
              <a:defRPr lang="en-US"/>
            </a:defPPr>
            <a:lvl1pPr algn="ctr" rtl="1">
              <a:defRPr sz="6600" b="1"/>
            </a:lvl1pPr>
          </a:lstStyle>
          <a:p>
            <a:r>
              <a:rPr lang="ar-EG" dirty="0"/>
              <a:t>أخيرًا، تشير استعمالات مصطلح الحق أنه يأتي بمعنى حق الله تعالى على عباده، وهذا ما أشارت إليه الكثير من النصوص، ومنها قول الله سبحانه وتعالى: </a:t>
            </a:r>
            <a:r>
              <a:rPr lang="ar-EG" dirty="0">
                <a:solidFill>
                  <a:srgbClr val="00B050"/>
                </a:solidFill>
              </a:rPr>
              <a:t>﴿</a:t>
            </a:r>
            <a:r>
              <a:rPr lang="ar-EG" dirty="0" err="1">
                <a:solidFill>
                  <a:srgbClr val="00B050"/>
                </a:solidFill>
              </a:rPr>
              <a:t>وَءَاتِ</a:t>
            </a:r>
            <a:r>
              <a:rPr lang="ar-EG" dirty="0">
                <a:solidFill>
                  <a:srgbClr val="00B050"/>
                </a:solidFill>
              </a:rPr>
              <a:t> ذَا الْقُرْبَى حَقَّهُ، وَالْمِسْكِينَ وَابْنَ السَّبِيلِ، وقول الله عز وجل: وَالَّذِينَ فِي أَمْوَلِهِمْ حَقٌّ مَعْلُومٌ﴾.</a:t>
            </a:r>
          </a:p>
        </p:txBody>
      </p:sp>
      <p:pic>
        <p:nvPicPr>
          <p:cNvPr id="4" name="صورة 3" descr="62b1af9ca1b79.png"/>
          <p:cNvPicPr>
            <a:picLocks noChangeAspect="1"/>
          </p:cNvPicPr>
          <p:nvPr/>
        </p:nvPicPr>
        <p:blipFill>
          <a:blip r:embed="rId2"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397789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1640800" cy="10972800"/>
          </a:xfrm>
        </p:grpSpPr>
        <p:pic>
          <p:nvPicPr>
            <p:cNvPr id="3" name="Picture 3"/>
            <p:cNvPicPr>
              <a:picLocks noChangeAspect="1"/>
            </p:cNvPicPr>
            <p:nvPr/>
          </p:nvPicPr>
          <p:blipFill>
            <a:blip r:embed="rId2" cstate="print"/>
            <a:srcRect t="13845" b="10193"/>
            <a:stretch>
              <a:fillRect/>
            </a:stretch>
          </p:blipFill>
          <p:spPr>
            <a:xfrm>
              <a:off x="0" y="0"/>
              <a:ext cx="21640800" cy="10972800"/>
            </a:xfrm>
            <a:prstGeom prst="rect">
              <a:avLst/>
            </a:prstGeom>
          </p:spPr>
        </p:pic>
      </p:grpSp>
      <p:grpSp>
        <p:nvGrpSpPr>
          <p:cNvPr id="4" name="Group 4"/>
          <p:cNvGrpSpPr/>
          <p:nvPr/>
        </p:nvGrpSpPr>
        <p:grpSpPr>
          <a:xfrm>
            <a:off x="0" y="2951372"/>
            <a:ext cx="18288000" cy="4483968"/>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txBody>
            <a:bodyPr/>
            <a:lstStyle/>
            <a:p>
              <a:endParaRPr lang="ar-EG"/>
            </a:p>
          </p:txBody>
        </p:sp>
      </p:grpSp>
      <p:sp>
        <p:nvSpPr>
          <p:cNvPr id="6" name="Freeform 6"/>
          <p:cNvSpPr/>
          <p:nvPr/>
        </p:nvSpPr>
        <p:spPr>
          <a:xfrm>
            <a:off x="3252744" y="3048787"/>
            <a:ext cx="1702568" cy="1293951"/>
          </a:xfrm>
          <a:custGeom>
            <a:avLst/>
            <a:gdLst/>
            <a:ahLst/>
            <a:cxnLst/>
            <a:rect l="l" t="t" r="r" b="b"/>
            <a:pathLst>
              <a:path w="1702568" h="1293951">
                <a:moveTo>
                  <a:pt x="0" y="0"/>
                </a:moveTo>
                <a:lnTo>
                  <a:pt x="1702568" y="0"/>
                </a:lnTo>
                <a:lnTo>
                  <a:pt x="1702568" y="1293952"/>
                </a:lnTo>
                <a:lnTo>
                  <a:pt x="0" y="129395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txBody>
          <a:bodyPr/>
          <a:lstStyle/>
          <a:p>
            <a:endParaRPr lang="ar-EG"/>
          </a:p>
        </p:txBody>
      </p:sp>
      <p:sp>
        <p:nvSpPr>
          <p:cNvPr id="7" name="TextBox 7"/>
          <p:cNvSpPr txBox="1"/>
          <p:nvPr/>
        </p:nvSpPr>
        <p:spPr>
          <a:xfrm>
            <a:off x="2165724" y="3974191"/>
            <a:ext cx="14757435" cy="2123658"/>
          </a:xfrm>
          <a:prstGeom prst="rect">
            <a:avLst/>
          </a:prstGeom>
        </p:spPr>
        <p:txBody>
          <a:bodyPr lIns="0" tIns="0" rIns="0" bIns="0" rtlCol="0" anchor="t">
            <a:spAutoFit/>
          </a:bodyPr>
          <a:lstStyle/>
          <a:p>
            <a:pPr algn="ctr">
              <a:spcBef>
                <a:spcPct val="0"/>
              </a:spcBef>
            </a:pPr>
            <a:r>
              <a:rPr lang="ar-EG" sz="13800" b="1" dirty="0">
                <a:solidFill>
                  <a:schemeClr val="bg1"/>
                </a:solidFill>
              </a:rPr>
              <a:t>معلومة اثرائية</a:t>
            </a:r>
            <a:endParaRPr lang="en-US" sz="11500" b="1" dirty="0">
              <a:solidFill>
                <a:schemeClr val="bg1"/>
              </a:solidFill>
              <a:latin typeface="Open Sans Bold Italics"/>
            </a:endParaRPr>
          </a:p>
        </p:txBody>
      </p:sp>
      <p:sp>
        <p:nvSpPr>
          <p:cNvPr id="8" name="Freeform 8"/>
          <p:cNvSpPr/>
          <p:nvPr/>
        </p:nvSpPr>
        <p:spPr>
          <a:xfrm flipH="1" flipV="1">
            <a:off x="13030200" y="3119536"/>
            <a:ext cx="1702568" cy="1293951"/>
          </a:xfrm>
          <a:custGeom>
            <a:avLst/>
            <a:gdLst/>
            <a:ahLst/>
            <a:cxnLst/>
            <a:rect l="l" t="t" r="r" b="b"/>
            <a:pathLst>
              <a:path w="1702568" h="1293951">
                <a:moveTo>
                  <a:pt x="1702568" y="1293952"/>
                </a:moveTo>
                <a:lnTo>
                  <a:pt x="0" y="1293952"/>
                </a:lnTo>
                <a:lnTo>
                  <a:pt x="0" y="0"/>
                </a:lnTo>
                <a:lnTo>
                  <a:pt x="1702568" y="0"/>
                </a:lnTo>
                <a:lnTo>
                  <a:pt x="1702568" y="1293952"/>
                </a:lnTo>
                <a:close/>
              </a:path>
            </a:pathLst>
          </a:custGeom>
          <a:blipFill>
            <a:blip r:embed="rId3" cstate="print">
              <a:extLst>
                <a:ext uri="{96DAC541-7B7A-43D3-8B79-37D633B846F1}">
                  <asvg:svgBlip xmlns:asvg="http://schemas.microsoft.com/office/drawing/2016/SVG/main" xmlns="" r:embed="rId4"/>
                </a:ext>
              </a:extLst>
            </a:blip>
            <a:stretch>
              <a:fillRect/>
            </a:stretch>
          </a:blipFill>
        </p:spPr>
        <p:txBody>
          <a:bodyPr/>
          <a:lstStyle/>
          <a:p>
            <a:endParaRPr lang="ar-EG"/>
          </a:p>
        </p:txBody>
      </p:sp>
      <p:sp>
        <p:nvSpPr>
          <p:cNvPr id="9" name="مربع نص 8">
            <a:extLst>
              <a:ext uri="{FF2B5EF4-FFF2-40B4-BE49-F238E27FC236}">
                <a16:creationId xmlns:a16="http://schemas.microsoft.com/office/drawing/2014/main" xmlns="" id="{8609D430-E65A-DB21-87D7-3583B6E68E00}"/>
              </a:ext>
            </a:extLst>
          </p:cNvPr>
          <p:cNvSpPr txBox="1"/>
          <p:nvPr/>
        </p:nvSpPr>
        <p:spPr>
          <a:xfrm>
            <a:off x="6610741" y="6155068"/>
            <a:ext cx="5867400" cy="1736646"/>
          </a:xfrm>
          <a:prstGeom prst="roundRect">
            <a:avLst/>
          </a:prstGeom>
          <a:solidFill>
            <a:srgbClr val="A91B32"/>
          </a:solidFill>
          <a:scene3d>
            <a:camera prst="perspectiveLeft"/>
            <a:lightRig rig="threePt" dir="t"/>
          </a:scene3d>
          <a:sp3d>
            <a:bevelT w="114300" prst="hardEdge"/>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chemeClr val="accent5">
                    <a:lumMod val="20000"/>
                    <a:lumOff val="80000"/>
                  </a:schemeClr>
                </a:solidFill>
                <a:effectLst>
                  <a:outerShdw blurRad="38100" dist="38100" dir="2700000" algn="tl">
                    <a:srgbClr val="000000">
                      <a:alpha val="43137"/>
                    </a:srgbClr>
                  </a:outerShdw>
                </a:effectLst>
                <a:uLnTx/>
                <a:uFillTx/>
                <a:latin typeface="Calibri"/>
                <a:ea typeface="+mn-ea"/>
                <a:cs typeface="Arial" panose="020B0604020202020204" pitchFamily="34" charset="0"/>
              </a:rPr>
              <a:t>إثراء قرائي</a:t>
            </a:r>
          </a:p>
        </p:txBody>
      </p:sp>
      <p:pic>
        <p:nvPicPr>
          <p:cNvPr id="10" name="صورة 9">
            <a:extLst>
              <a:ext uri="{FF2B5EF4-FFF2-40B4-BE49-F238E27FC236}">
                <a16:creationId xmlns:a16="http://schemas.microsoft.com/office/drawing/2014/main" xmlns="" id="{1509F5CF-E1E9-BED3-2BC2-935703F796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421" y="3929672"/>
            <a:ext cx="3876607" cy="33046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xmlns="" id="{EC112CDE-E1FB-B4DF-2428-F0C019A0F562}"/>
              </a:ext>
            </a:extLst>
          </p:cNvPr>
          <p:cNvSpPr txBox="1"/>
          <p:nvPr/>
        </p:nvSpPr>
        <p:spPr>
          <a:xfrm>
            <a:off x="476250" y="296019"/>
            <a:ext cx="17335500" cy="9694962"/>
          </a:xfrm>
          <a:prstGeom prst="rect">
            <a:avLst/>
          </a:prstGeom>
          <a:solidFill>
            <a:schemeClr val="accent3">
              <a:lumMod val="20000"/>
              <a:lumOff val="80000"/>
            </a:schemeClr>
          </a:solidFill>
          <a:ln w="76200">
            <a:solidFill>
              <a:schemeClr val="tx1"/>
            </a:solidFill>
            <a:prstDash val="lgDashDotDot"/>
          </a:ln>
        </p:spPr>
        <p:txBody>
          <a:bodyPr wrap="square">
            <a:spAutoFit/>
          </a:bodyPr>
          <a:lstStyle/>
          <a:p>
            <a:pPr algn="ctr" rtl="1"/>
            <a:r>
              <a:rPr lang="ar-EG" sz="4800" b="1" dirty="0">
                <a:latin typeface="Times New Roman" panose="02020603050405020304" pitchFamily="18" charset="0"/>
              </a:rPr>
              <a:t>قال ابن جرير الطبري في تفسيره لقوله تعالى: </a:t>
            </a:r>
            <a:r>
              <a:rPr lang="ar-EG" sz="4800" b="1" dirty="0">
                <a:solidFill>
                  <a:srgbClr val="00B050"/>
                </a:solidFill>
                <a:latin typeface="Times New Roman" panose="02020603050405020304" pitchFamily="18" charset="0"/>
              </a:rPr>
              <a:t>﴿فَلْيَكْتُبْ وَلْيُمْلِلِ الَّذِى عَلَيْهِ الْحَقُّ وَلْيَتَّقِ اللَّهَ رَبَّهُ وَلَا يَبْخَسٌ مِنْهُ شَيْئًا فَإِن كَانَ الَّذِى عَلَيْهِ الْحَقُّ سَفِيهَا أَوْ ضَعِيفًا أَوَلَا يَسْتَطِيعُ أَن يُمِلَ هُوَ فَلْيُمْلِلْ وَلِيُّهُ بِالْعَدْلِ﴾. </a:t>
            </a:r>
            <a:r>
              <a:rPr lang="ar-EG" sz="4800" b="1" dirty="0">
                <a:latin typeface="Times New Roman" panose="02020603050405020304" pitchFamily="18" charset="0"/>
              </a:rPr>
              <a:t>إن الله عز وجل قد استثنى من الذين أمرهم بإملال كتاب الدين مع السفيه، الضعيف ومن لا يستطيع إملاله.</a:t>
            </a:r>
          </a:p>
          <a:p>
            <a:pPr algn="ctr" rtl="1"/>
            <a:r>
              <a:rPr lang="ar-EG" sz="4800" b="1" dirty="0">
                <a:latin typeface="Times New Roman" panose="02020603050405020304" pitchFamily="18" charset="0"/>
              </a:rPr>
              <a:t>فالموصوف بالسفه منهم دون الضعف، هو ذو القوة على الإملال، غير أنه وضع عنه فرض الإملال بجهله بموضع صواب ذلك من خطئه، وأن الموصوف بالضعف منهم، هو العاجز عن إملاله، وإن كان شديدًا رشيدا إما لعي لسانه أو خرس به، وأن الموصوف بأنه لا يستطيع أن يمل، هو الممنوع من إملاله، إما بالحبس الذي لا يقدر معه على حضور الكاتب الذي يكتب الكتاب فيمل عليه وإما لغيبته عن موضع الإملال، فهو غير قادر من أجل غيبته عن إملال الكتاب. فوضع الله جل وعز عنهم فرض إملال ذلك، للعلل التي وصفنا - إذا كانت بهم - - وعذرهم بترك الإملال من أجلها، وأمر عند سقوط فرض ذلك عليهم- ولي الحق بإملاله فقال: </a:t>
            </a:r>
            <a:r>
              <a:rPr lang="ar-EG" sz="4800" b="1" dirty="0">
                <a:solidFill>
                  <a:srgbClr val="00B050"/>
                </a:solidFill>
                <a:latin typeface="Times New Roman" panose="02020603050405020304" pitchFamily="18" charset="0"/>
              </a:rPr>
              <a:t>﴿فَإِن كَانَ الَّذِي عَلَيْهِ الْحَقُّ سَفِيهَا أَوْ ضَعِيفًا أَوْلَا يَسْتَطِيعُ أَن يُمِلَ هُوَ فَلْيُمْلِلْ وَلِيُّهُ بِالْعَدْلِ﴾.</a:t>
            </a:r>
          </a:p>
        </p:txBody>
      </p:sp>
    </p:spTree>
    <p:extLst>
      <p:ext uri="{BB962C8B-B14F-4D97-AF65-F5344CB8AC3E}">
        <p14:creationId xmlns:p14="http://schemas.microsoft.com/office/powerpoint/2010/main" val="228694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xmlns="" id="{B6A091ED-C763-EA16-F7C3-23FC7E02D729}"/>
              </a:ext>
            </a:extLst>
          </p:cNvPr>
          <p:cNvSpPr txBox="1"/>
          <p:nvPr/>
        </p:nvSpPr>
        <p:spPr>
          <a:xfrm>
            <a:off x="10964368" y="1485900"/>
            <a:ext cx="6400800" cy="4524315"/>
          </a:xfrm>
          <a:prstGeom prst="rect">
            <a:avLst/>
          </a:prstGeom>
          <a:solidFill>
            <a:schemeClr val="accent4">
              <a:lumMod val="50000"/>
            </a:schemeClr>
          </a:solidFill>
          <a:scene3d>
            <a:camera prst="perspectiveLeft"/>
            <a:lightRig rig="threePt" dir="t"/>
          </a:scene3d>
          <a:sp3d>
            <a:bevelT w="114300" prst="hardEdge"/>
          </a:sp3d>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9600" b="1" i="0" u="none" strike="noStrike" cap="none" spc="0" normalizeH="0" baseline="0">
                <a:ln>
                  <a:noFill/>
                </a:ln>
                <a:solidFill>
                  <a:schemeClr val="accent5">
                    <a:lumMod val="20000"/>
                    <a:lumOff val="80000"/>
                  </a:schemeClr>
                </a:solidFill>
                <a:effectLst>
                  <a:outerShdw blurRad="38100" dist="38100" dir="2700000" algn="tl">
                    <a:srgbClr val="000000">
                      <a:alpha val="43137"/>
                    </a:srgbClr>
                  </a:outerShdw>
                </a:effectLst>
                <a:uLnTx/>
                <a:uFillTx/>
                <a:latin typeface="Calibri"/>
                <a:cs typeface="Arial" panose="020B0604020202020204" pitchFamily="34" charset="0"/>
              </a:defRPr>
            </a:lvl1pPr>
          </a:lstStyle>
          <a:p>
            <a:r>
              <a:rPr lang="ar-EG" dirty="0"/>
              <a:t>معنى الحق في سنة النبي صلى الله عليه وسلم</a:t>
            </a:r>
          </a:p>
        </p:txBody>
      </p:sp>
      <p:pic>
        <p:nvPicPr>
          <p:cNvPr id="5" name="صورة 4">
            <a:extLst>
              <a:ext uri="{FF2B5EF4-FFF2-40B4-BE49-F238E27FC236}">
                <a16:creationId xmlns:a16="http://schemas.microsoft.com/office/drawing/2014/main" xmlns="" id="{2F895507-D0C6-CECB-E265-AACC6BAE7290}"/>
              </a:ext>
            </a:extLst>
          </p:cNvPr>
          <p:cNvPicPr>
            <a:picLocks noChangeAspect="1"/>
          </p:cNvPicPr>
          <p:nvPr/>
        </p:nvPicPr>
        <p:blipFill rotWithShape="1">
          <a:blip r:embed="rId2" cstate="print">
            <a:clrChange>
              <a:clrFrom>
                <a:srgbClr val="4C4C4C"/>
              </a:clrFrom>
              <a:clrTo>
                <a:srgbClr val="4C4C4C">
                  <a:alpha val="0"/>
                </a:srgbClr>
              </a:clrTo>
            </a:clrChange>
            <a:extLst>
              <a:ext uri="{BEBA8EAE-BF5A-486C-A8C5-ECC9F3942E4B}">
                <a14:imgProps xmlns:a14="http://schemas.microsoft.com/office/drawing/2010/main">
                  <a14:imgLayer r:embed="rId3">
                    <a14:imgEffect>
                      <a14:backgroundRemoval t="3263" b="97227" l="1905" r="100000">
                        <a14:foregroundMark x1="77415" y1="39967" x2="77415" y2="39967"/>
                        <a14:foregroundMark x1="74694" y1="36215" x2="74694" y2="36215"/>
                        <a14:foregroundMark x1="74014" y1="34747" x2="73469" y2="33931"/>
                        <a14:foregroundMark x1="70204" y1="26427" x2="69660" y2="25122"/>
                        <a14:foregroundMark x1="69252" y1="24144" x2="68571" y2="23654"/>
                        <a14:foregroundMark x1="64218" y1="22512" x2="61633" y2="23328"/>
                        <a14:foregroundMark x1="34558" y1="60033" x2="34558" y2="60033"/>
                        <a14:foregroundMark x1="34286" y1="60522" x2="34286" y2="60522"/>
                        <a14:foregroundMark x1="34286" y1="63132" x2="34286" y2="63132"/>
                        <a14:foregroundMark x1="33878" y1="69984" x2="33878" y2="71452"/>
                        <a14:foregroundMark x1="33878" y1="76672" x2="33878" y2="76672"/>
                        <a14:foregroundMark x1="34558" y1="80424" x2="34558" y2="80424"/>
                        <a14:foregroundMark x1="35782" y1="83197" x2="36463" y2="84013"/>
                        <a14:foregroundMark x1="37415" y1="85155" x2="37415" y2="85155"/>
                        <a14:foregroundMark x1="37415" y1="86134" x2="36463" y2="86949"/>
                        <a14:foregroundMark x1="36054" y1="87276" x2="36054" y2="87276"/>
                        <a14:foregroundMark x1="35102" y1="88091" x2="33333" y2="88907"/>
                        <a14:foregroundMark x1="32381" y1="89560" x2="30748" y2="90049"/>
                        <a14:foregroundMark x1="29388" y1="90701" x2="27483" y2="91843"/>
                        <a14:foregroundMark x1="26259" y1="92333" x2="26259" y2="92333"/>
                        <a14:foregroundMark x1="22449" y1="92985" x2="21497" y2="92985"/>
                        <a14:foregroundMark x1="20272" y1="92985" x2="20272" y2="92985"/>
                        <a14:foregroundMark x1="19592" y1="92985" x2="19592" y2="92985"/>
                        <a14:foregroundMark x1="18095" y1="93475" x2="18095" y2="93475"/>
                        <a14:foregroundMark x1="18095" y1="93475" x2="18095" y2="93475"/>
                        <a14:foregroundMark x1="18776" y1="89233" x2="18776" y2="89233"/>
                        <a14:foregroundMark x1="33333" y1="88418" x2="34830" y2="88418"/>
                        <a14:foregroundMark x1="41088" y1="88418" x2="41769" y2="88418"/>
                        <a14:foregroundMark x1="44626" y1="88581" x2="46531" y2="88907"/>
                        <a14:foregroundMark x1="48707" y1="88907" x2="50612" y2="89233"/>
                        <a14:foregroundMark x1="52517" y1="89723" x2="53469" y2="90049"/>
                        <a14:foregroundMark x1="54150" y1="90865" x2="54150" y2="90865"/>
                        <a14:foregroundMark x1="54422" y1="90865" x2="54422" y2="90865"/>
                        <a14:foregroundMark x1="64218" y1="85155" x2="64218" y2="85155"/>
                        <a14:foregroundMark x1="66395" y1="86297" x2="66395" y2="86297"/>
                        <a14:foregroundMark x1="51020" y1="61990" x2="51020" y2="61990"/>
                        <a14:foregroundMark x1="52789" y1="60359" x2="52789" y2="60359"/>
                        <a14:foregroundMark x1="51020" y1="60033" x2="51020" y2="60033"/>
                        <a14:foregroundMark x1="50068" y1="59706" x2="49388" y2="60522"/>
                        <a14:foregroundMark x1="44082" y1="73736" x2="44082" y2="73736"/>
                        <a14:foregroundMark x1="44354" y1="77488" x2="44354" y2="77488"/>
                        <a14:foregroundMark x1="45850" y1="78630" x2="45850" y2="78630"/>
                        <a14:foregroundMark x1="47075" y1="80098" x2="47075" y2="80098"/>
                        <a14:foregroundMark x1="48163" y1="80914" x2="48980" y2="81566"/>
                        <a14:foregroundMark x1="49660" y1="81729" x2="49660" y2="81729"/>
                        <a14:foregroundMark x1="50340" y1="81729" x2="50340" y2="81729"/>
                        <a14:foregroundMark x1="50884" y1="81729" x2="49932" y2="81240"/>
                        <a14:foregroundMark x1="47075" y1="77977" x2="44354" y2="76835"/>
                        <a14:foregroundMark x1="38639" y1="69821" x2="37959" y2="66069"/>
                        <a14:foregroundMark x1="36463" y1="62316" x2="35102" y2="57423"/>
                        <a14:foregroundMark x1="34150" y1="53997" x2="33197" y2="51060"/>
                        <a14:foregroundMark x1="38912" y1="55139" x2="38912" y2="55139"/>
                        <a14:foregroundMark x1="42721" y1="66069" x2="43946" y2="68679"/>
                        <a14:foregroundMark x1="44898" y1="70962" x2="45578" y2="71452"/>
                        <a14:foregroundMark x1="48027" y1="74062" x2="50068" y2="76346"/>
                        <a14:foregroundMark x1="51020" y1="77162" x2="51020" y2="77162"/>
                        <a14:backgroundMark x1="47075" y1="77814" x2="47075" y2="77814"/>
                        <a14:backgroundMark x1="47075" y1="77488" x2="47075" y2="77488"/>
                        <a14:backgroundMark x1="46531" y1="75530" x2="46531" y2="75530"/>
                        <a14:backgroundMark x1="46531" y1="75530" x2="46531" y2="75530"/>
                        <a14:backgroundMark x1="46803" y1="75530" x2="46803" y2="75530"/>
                        <a14:backgroundMark x1="48435" y1="76020" x2="48435" y2="76020"/>
                        <a14:backgroundMark x1="49388" y1="76672" x2="49388" y2="76672"/>
                        <a14:backgroundMark x1="50340" y1="77488" x2="50340" y2="77488"/>
                        <a14:backgroundMark x1="50340" y1="77814" x2="50340" y2="77814"/>
                        <a14:backgroundMark x1="50612" y1="78956" x2="50612" y2="78956"/>
                        <a14:backgroundMark x1="75918" y1="87276" x2="75918" y2="87276"/>
                        <a14:backgroundMark x1="75918" y1="87276" x2="75918" y2="87276"/>
                        <a14:backgroundMark x1="75374" y1="88907" x2="75374" y2="88907"/>
                      </a14:backgroundRemoval>
                    </a14:imgEffect>
                    <a14:imgEffect>
                      <a14:sharpenSoften amount="25000"/>
                    </a14:imgEffect>
                  </a14:imgLayer>
                </a14:imgProps>
              </a:ext>
              <a:ext uri="{28A0092B-C50C-407E-A947-70E740481C1C}">
                <a14:useLocalDpi xmlns:a14="http://schemas.microsoft.com/office/drawing/2010/main" val="0"/>
              </a:ext>
            </a:extLst>
          </a:blip>
          <a:srcRect l="39184" t="7830" r="6939" b="43071"/>
          <a:stretch/>
        </p:blipFill>
        <p:spPr>
          <a:xfrm>
            <a:off x="-25400" y="1790700"/>
            <a:ext cx="8221168" cy="6248400"/>
          </a:xfrm>
          <a:prstGeom prst="rect">
            <a:avLst/>
          </a:prstGeom>
        </p:spPr>
      </p:pic>
      <p:sp>
        <p:nvSpPr>
          <p:cNvPr id="3" name="مربع نص 2">
            <a:extLst>
              <a:ext uri="{FF2B5EF4-FFF2-40B4-BE49-F238E27FC236}">
                <a16:creationId xmlns:a16="http://schemas.microsoft.com/office/drawing/2014/main" xmlns="" id="{1D75455E-0A6B-67F0-2997-531366232D24}"/>
              </a:ext>
            </a:extLst>
          </p:cNvPr>
          <p:cNvSpPr txBox="1"/>
          <p:nvPr/>
        </p:nvSpPr>
        <p:spPr>
          <a:xfrm>
            <a:off x="1219200" y="7831604"/>
            <a:ext cx="16145968" cy="2123658"/>
          </a:xfrm>
          <a:prstGeom prst="rect">
            <a:avLst/>
          </a:prstGeom>
          <a:noFill/>
        </p:spPr>
        <p:txBody>
          <a:bodyPr wrap="square">
            <a:spAutoFit/>
          </a:bodyPr>
          <a:lstStyle/>
          <a:p>
            <a:pPr algn="ctr" rtl="1"/>
            <a:r>
              <a:rPr lang="ar-EG" sz="6600" b="1" dirty="0">
                <a:solidFill>
                  <a:srgbClr val="C00000"/>
                </a:solidFill>
              </a:rPr>
              <a:t>لقد استعمل مصطلح (الحق) في السنة النبوية في مواضع متعددة، وبمعان مختلفة، وهي على النحو الآتي:</a:t>
            </a:r>
          </a:p>
        </p:txBody>
      </p:sp>
      <p:pic>
        <p:nvPicPr>
          <p:cNvPr id="6" name="صورة 5" descr="62b1af9ca1b79.png"/>
          <p:cNvPicPr>
            <a:picLocks noChangeAspect="1"/>
          </p:cNvPicPr>
          <p:nvPr/>
        </p:nvPicPr>
        <p:blipFill>
          <a:blip r:embed="rId4"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222420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0" y="7695290"/>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txBody>
            <a:bodyPr/>
            <a:lstStyle/>
            <a:p>
              <a:endParaRPr lang="ar-EG"/>
            </a:p>
          </p:txBody>
        </p:sp>
      </p:grpSp>
      <p:sp>
        <p:nvSpPr>
          <p:cNvPr id="2" name="مربع نص 1">
            <a:extLst>
              <a:ext uri="{FF2B5EF4-FFF2-40B4-BE49-F238E27FC236}">
                <a16:creationId xmlns:a16="http://schemas.microsoft.com/office/drawing/2014/main" xmlns="" id="{381E75E4-AF77-73CB-722E-174726DD7841}"/>
              </a:ext>
            </a:extLst>
          </p:cNvPr>
          <p:cNvSpPr txBox="1"/>
          <p:nvPr/>
        </p:nvSpPr>
        <p:spPr>
          <a:xfrm>
            <a:off x="495300" y="1562100"/>
            <a:ext cx="17297400" cy="6740307"/>
          </a:xfrm>
          <a:prstGeom prst="rect">
            <a:avLst/>
          </a:prstGeom>
          <a:noFill/>
          <a:ln>
            <a:noFill/>
          </a:ln>
        </p:spPr>
        <p:txBody>
          <a:bodyPr wrap="square">
            <a:spAutoFit/>
          </a:bodyPr>
          <a:lstStyle/>
          <a:p>
            <a:pPr marL="685800" indent="-685800" algn="r" rtl="1">
              <a:buFont typeface="Wingdings" panose="05000000000000000000" pitchFamily="2" charset="2"/>
              <a:buChar char="q"/>
            </a:pPr>
            <a:r>
              <a:rPr lang="ar-EG" sz="5400" b="1" dirty="0">
                <a:solidFill>
                  <a:schemeClr val="bg1"/>
                </a:solidFill>
              </a:rPr>
              <a:t>استعمال مصطلح الحق باعتباره كناية عن الوحي الإلهي وهذا دليل على مدى التعظيم لكلمة (الحق)، فعن عائشة أم المؤمنين أنها قالت: " أول ما بدأ به رسول الله من الوحي الرؤيا الصالحة في النوم، فكان لا يرى رؤيا إلا جاءت مثل فلق الصبح، ثم حُبّب إليه الخلاء، وكان يخلو بغار حراء، </a:t>
            </a:r>
            <a:r>
              <a:rPr lang="ar-EG" sz="5400" b="1" dirty="0" err="1">
                <a:solidFill>
                  <a:schemeClr val="bg1"/>
                </a:solidFill>
              </a:rPr>
              <a:t>فيتحنّث</a:t>
            </a:r>
            <a:r>
              <a:rPr lang="ar-EG" sz="5400" b="1" dirty="0">
                <a:solidFill>
                  <a:schemeClr val="bg1"/>
                </a:solidFill>
              </a:rPr>
              <a:t> فيه - أي يتعبد - الليالي ذوات العدد، قبل أن ينزع إلى أ، أهله، ويتزود لذلك، ثم يرجع إلى خديجة، فيتزود لمثلها حتى جاءه الحق، وهو في غار حراء، فجاءه الملك، فقال: اقرأ، قال: ما أنا بقارئ قال: فأخذني فغطَّني حتى بلغ مني الجهد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0" y="7695290"/>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txBody>
            <a:bodyPr/>
            <a:lstStyle/>
            <a:p>
              <a:endParaRPr lang="ar-EG"/>
            </a:p>
          </p:txBody>
        </p:sp>
      </p:grpSp>
      <p:sp>
        <p:nvSpPr>
          <p:cNvPr id="2" name="مربع نص 1">
            <a:extLst>
              <a:ext uri="{FF2B5EF4-FFF2-40B4-BE49-F238E27FC236}">
                <a16:creationId xmlns:a16="http://schemas.microsoft.com/office/drawing/2014/main" xmlns="" id="{381E75E4-AF77-73CB-722E-174726DD7841}"/>
              </a:ext>
            </a:extLst>
          </p:cNvPr>
          <p:cNvSpPr txBox="1"/>
          <p:nvPr/>
        </p:nvSpPr>
        <p:spPr>
          <a:xfrm>
            <a:off x="685800" y="1333500"/>
            <a:ext cx="17297400" cy="6740307"/>
          </a:xfrm>
          <a:prstGeom prst="rect">
            <a:avLst/>
          </a:prstGeom>
          <a:noFill/>
          <a:ln>
            <a:noFill/>
          </a:ln>
        </p:spPr>
        <p:txBody>
          <a:bodyPr wrap="square">
            <a:spAutoFit/>
          </a:bodyPr>
          <a:lstStyle/>
          <a:p>
            <a:pPr marL="685800" indent="-685800" algn="r" rtl="1">
              <a:buFont typeface="Wingdings" panose="05000000000000000000" pitchFamily="2" charset="2"/>
              <a:buChar char="q"/>
            </a:pPr>
            <a:r>
              <a:rPr lang="ar-EG" sz="5400" b="1" dirty="0">
                <a:solidFill>
                  <a:schemeClr val="bg1"/>
                </a:solidFill>
              </a:rPr>
              <a:t>يُستعمل مصطلح الحق بمعنى الدين الصحيح مثل: حدثنا عبد الله بن محمد حدثنا يحيى بن آدم حدثنا يزيد بن عبد العزيز عن أبيه حدثنا حبيب بن أبي ثابت قال حدثني أبو وائل قال: "كنا بصفين، فقام سهل بن حنيف، فقال: أيها الناس اتهموا أنفسكم، فإنا كنا مع رسول الله يوم الحديبية، ولو نرى قتالا لقاتلنا، فجاء عمر بن الخطاب فقال: يا رسول الله، ألسنا على الحق، وهم على الباطل؟ فقال: بلى. فقال: أليس قتلانا في الجنة، وقتلاهم في النار؟ قال: بلى. قال: فعلام نعطي الدنية في ديننا، أنرجع ولما يحكم الله بيننا وبينهم ؟ فقال : يا ابن الخطاب إني رسول الله، ولن يُضيعني الله أبداً".</a:t>
            </a:r>
          </a:p>
        </p:txBody>
      </p:sp>
    </p:spTree>
    <p:extLst>
      <p:ext uri="{BB962C8B-B14F-4D97-AF65-F5344CB8AC3E}">
        <p14:creationId xmlns:p14="http://schemas.microsoft.com/office/powerpoint/2010/main" val="422724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0" y="7695290"/>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txBody>
            <a:bodyPr/>
            <a:lstStyle/>
            <a:p>
              <a:endParaRPr lang="ar-EG"/>
            </a:p>
          </p:txBody>
        </p:sp>
      </p:grpSp>
      <p:sp>
        <p:nvSpPr>
          <p:cNvPr id="11" name="مربع نص 10">
            <a:extLst>
              <a:ext uri="{FF2B5EF4-FFF2-40B4-BE49-F238E27FC236}">
                <a16:creationId xmlns:a16="http://schemas.microsoft.com/office/drawing/2014/main" xmlns="" id="{DFF9BDF2-F82B-C889-2046-53C5A54A8C7B}"/>
              </a:ext>
            </a:extLst>
          </p:cNvPr>
          <p:cNvSpPr txBox="1"/>
          <p:nvPr/>
        </p:nvSpPr>
        <p:spPr>
          <a:xfrm>
            <a:off x="762000" y="1333500"/>
            <a:ext cx="17221200" cy="6740307"/>
          </a:xfrm>
          <a:prstGeom prst="rect">
            <a:avLst/>
          </a:prstGeom>
          <a:noFill/>
          <a:ln>
            <a:noFill/>
          </a:ln>
        </p:spPr>
        <p:txBody>
          <a:bodyPr wrap="square">
            <a:spAutoFit/>
          </a:bodyPr>
          <a:lstStyle>
            <a:defPPr>
              <a:defRPr lang="en-US"/>
            </a:defPPr>
            <a:lvl1pPr marL="685800" indent="-685800" algn="r" rtl="1">
              <a:buFont typeface="Wingdings" panose="05000000000000000000" pitchFamily="2" charset="2"/>
              <a:buChar char="q"/>
              <a:defRPr sz="4400" b="1">
                <a:solidFill>
                  <a:schemeClr val="bg1"/>
                </a:solidFill>
              </a:defRPr>
            </a:lvl1pPr>
          </a:lstStyle>
          <a:p>
            <a:r>
              <a:rPr lang="ar-EG" sz="5400" dirty="0"/>
              <a:t>يأتي مصطلح الحق بمعنى الصدق الواقع الثابت، فعن ابن عباس: كان النبي إذا قام من الليل يتهجد قال: «اللهم لك الحمد أنت نور السماوات والأرض ومن فيهن، ولك الحمد أنت قيم السماوات والأرض ومن فيهن، ولك الحمد أنت الحق ووعدك حق، وقولك حق، ولقاؤك حق، والجنة حق والنار حق، والساعة حق، والنبيون حق، ومحمد حق، اللهم لك أسلمت، وعليك توكلت وبك آمنت، وإليك أنبت، وبك خاصمت، وإليك حاكمت، فاغفر لي ما قدمت وما أخرت، وما أسررت وما أعلنت أنت المُقَدِّم، وأنت المُؤَخَّر، لا إله إلا أنت أو لا إله غيرك».</a:t>
            </a:r>
          </a:p>
        </p:txBody>
      </p:sp>
    </p:spTree>
    <p:extLst>
      <p:ext uri="{BB962C8B-B14F-4D97-AF65-F5344CB8AC3E}">
        <p14:creationId xmlns:p14="http://schemas.microsoft.com/office/powerpoint/2010/main" val="252206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5055" b="-1338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Freeform 3"/>
          <p:cNvSpPr/>
          <p:nvPr/>
        </p:nvSpPr>
        <p:spPr>
          <a:xfrm>
            <a:off x="1028700" y="768540"/>
            <a:ext cx="317973" cy="260160"/>
          </a:xfrm>
          <a:custGeom>
            <a:avLst/>
            <a:gdLst/>
            <a:ahLst/>
            <a:cxnLst/>
            <a:rect l="l" t="t" r="r" b="b"/>
            <a:pathLst>
              <a:path w="317973" h="260160">
                <a:moveTo>
                  <a:pt x="0" y="0"/>
                </a:moveTo>
                <a:lnTo>
                  <a:pt x="317973" y="0"/>
                </a:lnTo>
                <a:lnTo>
                  <a:pt x="317973" y="260160"/>
                </a:lnTo>
                <a:lnTo>
                  <a:pt x="0" y="260160"/>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TextBox 4"/>
          <p:cNvSpPr txBox="1"/>
          <p:nvPr/>
        </p:nvSpPr>
        <p:spPr>
          <a:xfrm>
            <a:off x="685800" y="1630700"/>
            <a:ext cx="16230600" cy="2262158"/>
          </a:xfrm>
          <a:prstGeom prst="rect">
            <a:avLst/>
          </a:prstGeom>
          <a:solidFill>
            <a:srgbClr val="BF9662"/>
          </a:solidFill>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14700" b="1" i="0" u="none" strike="noStrike" kern="1200" cap="none" spc="0" normalizeH="0" baseline="0" noProof="0" dirty="0">
                <a:ln>
                  <a:noFill/>
                </a:ln>
                <a:solidFill>
                  <a:prstClr val="white"/>
                </a:solidFill>
                <a:effectLst>
                  <a:glow rad="63500">
                    <a:srgbClr val="F79646">
                      <a:satMod val="175000"/>
                      <a:alpha val="40000"/>
                    </a:srgbClr>
                  </a:glow>
                </a:effectLst>
                <a:uLnTx/>
                <a:uFillTx/>
                <a:latin typeface="Montserrat Ultra-Bold"/>
                <a:ea typeface="+mn-ea"/>
                <a:cs typeface="Arial" panose="020B0604020202020204" pitchFamily="34" charset="0"/>
              </a:rPr>
              <a:t>أهداف الوحدة</a:t>
            </a:r>
            <a:endParaRPr kumimoji="0" lang="en-US" sz="14700" b="1" i="0" u="none" strike="noStrike" kern="1200" cap="none" spc="0" normalizeH="0" baseline="0" noProof="0" dirty="0">
              <a:ln>
                <a:noFill/>
              </a:ln>
              <a:solidFill>
                <a:prstClr val="white"/>
              </a:solidFill>
              <a:effectLst>
                <a:glow rad="63500">
                  <a:srgbClr val="F79646">
                    <a:satMod val="175000"/>
                    <a:alpha val="40000"/>
                  </a:srgbClr>
                </a:glow>
              </a:effectLst>
              <a:uLnTx/>
              <a:uFillTx/>
              <a:latin typeface="Montserrat Ultra-Bold"/>
              <a:ea typeface="+mn-ea"/>
              <a:cs typeface="+mn-cs"/>
            </a:endParaRPr>
          </a:p>
        </p:txBody>
      </p:sp>
    </p:spTree>
    <p:extLst>
      <p:ext uri="{BB962C8B-B14F-4D97-AF65-F5344CB8AC3E}">
        <p14:creationId xmlns:p14="http://schemas.microsoft.com/office/powerpoint/2010/main" val="273308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0" y="7695290"/>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txBody>
            <a:bodyPr/>
            <a:lstStyle/>
            <a:p>
              <a:endParaRPr lang="ar-EG"/>
            </a:p>
          </p:txBody>
        </p:sp>
      </p:grpSp>
      <p:sp>
        <p:nvSpPr>
          <p:cNvPr id="11" name="مربع نص 10">
            <a:extLst>
              <a:ext uri="{FF2B5EF4-FFF2-40B4-BE49-F238E27FC236}">
                <a16:creationId xmlns:a16="http://schemas.microsoft.com/office/drawing/2014/main" xmlns="" id="{DFF9BDF2-F82B-C889-2046-53C5A54A8C7B}"/>
              </a:ext>
            </a:extLst>
          </p:cNvPr>
          <p:cNvSpPr txBox="1"/>
          <p:nvPr/>
        </p:nvSpPr>
        <p:spPr>
          <a:xfrm>
            <a:off x="533400" y="3086100"/>
            <a:ext cx="17221200" cy="3416320"/>
          </a:xfrm>
          <a:prstGeom prst="rect">
            <a:avLst/>
          </a:prstGeom>
          <a:noFill/>
          <a:ln>
            <a:noFill/>
          </a:ln>
        </p:spPr>
        <p:txBody>
          <a:bodyPr wrap="square">
            <a:spAutoFit/>
          </a:bodyPr>
          <a:lstStyle>
            <a:defPPr>
              <a:defRPr lang="en-US"/>
            </a:defPPr>
            <a:lvl1pPr marL="685800" indent="-685800" algn="r" rtl="1">
              <a:buFont typeface="Wingdings" panose="05000000000000000000" pitchFamily="2" charset="2"/>
              <a:buChar char="q"/>
              <a:defRPr sz="4400" b="1">
                <a:solidFill>
                  <a:schemeClr val="bg1"/>
                </a:solidFill>
              </a:defRPr>
            </a:lvl1pPr>
          </a:lstStyle>
          <a:p>
            <a:r>
              <a:rPr lang="ar-EG" sz="5400" dirty="0"/>
              <a:t>يُستعمل مصطلح الحق بمعنى الواجبات المدنية على الأفراد تجاه المجتمع والحكومة، فعن عبد الله بن مسعود. أن رسول الله الله قال: «ستكون أثرة وأمور تنكرونها»، قالوا: يا رسول الله، فما تأمرنا! قال: «تؤدون الحق الذي عليكم وتسألون الله الذي لكم».</a:t>
            </a:r>
          </a:p>
        </p:txBody>
      </p:sp>
    </p:spTree>
    <p:extLst>
      <p:ext uri="{BB962C8B-B14F-4D97-AF65-F5344CB8AC3E}">
        <p14:creationId xmlns:p14="http://schemas.microsoft.com/office/powerpoint/2010/main" val="53763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0" y="7695290"/>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txBody>
            <a:bodyPr/>
            <a:lstStyle/>
            <a:p>
              <a:endParaRPr lang="ar-EG"/>
            </a:p>
          </p:txBody>
        </p:sp>
      </p:grpSp>
      <p:sp>
        <p:nvSpPr>
          <p:cNvPr id="11" name="مربع نص 10">
            <a:extLst>
              <a:ext uri="{FF2B5EF4-FFF2-40B4-BE49-F238E27FC236}">
                <a16:creationId xmlns:a16="http://schemas.microsoft.com/office/drawing/2014/main" xmlns="" id="{DFF9BDF2-F82B-C889-2046-53C5A54A8C7B}"/>
              </a:ext>
            </a:extLst>
          </p:cNvPr>
          <p:cNvSpPr txBox="1"/>
          <p:nvPr/>
        </p:nvSpPr>
        <p:spPr>
          <a:xfrm>
            <a:off x="628185" y="2781300"/>
            <a:ext cx="17050215" cy="3416320"/>
          </a:xfrm>
          <a:prstGeom prst="rect">
            <a:avLst/>
          </a:prstGeom>
          <a:noFill/>
          <a:ln>
            <a:noFill/>
          </a:ln>
        </p:spPr>
        <p:txBody>
          <a:bodyPr wrap="square">
            <a:spAutoFit/>
          </a:bodyPr>
          <a:lstStyle/>
          <a:p>
            <a:pPr marL="571500" indent="-571500" algn="r" rtl="1">
              <a:spcBef>
                <a:spcPts val="0"/>
              </a:spcBef>
              <a:spcAft>
                <a:spcPts val="500"/>
              </a:spcAft>
              <a:buFont typeface="Wingdings" panose="05000000000000000000" pitchFamily="2" charset="2"/>
              <a:buChar char="q"/>
            </a:pPr>
            <a:r>
              <a:rPr lang="ar-EG" sz="5400" b="1" i="0" u="none" strike="noStrike" dirty="0">
                <a:solidFill>
                  <a:schemeClr val="bg1"/>
                </a:solidFill>
                <a:effectLst/>
                <a:latin typeface="Times New Roman" panose="02020603050405020304" pitchFamily="18" charset="0"/>
              </a:rPr>
              <a:t>استعمل مصطلح الحق فيما ينبغي من وجوه صرف المال، وعن ابن مسعود د الله قال : قال رسول الله صلى الله عليه وسلم «لا حسد إلا في اثنتين: رَجُلٌ آتَاهُ اللهُ مَالًا فَسُلِّطَ عَلَى هَلَكَته في الحَقِّ، ورجل آتاه الله الحكمة فهو يقضي بها ويعلمها» </a:t>
            </a:r>
          </a:p>
        </p:txBody>
      </p:sp>
    </p:spTree>
    <p:extLst>
      <p:ext uri="{BB962C8B-B14F-4D97-AF65-F5344CB8AC3E}">
        <p14:creationId xmlns:p14="http://schemas.microsoft.com/office/powerpoint/2010/main" val="3802123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0" y="7695290"/>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txBody>
            <a:bodyPr/>
            <a:lstStyle/>
            <a:p>
              <a:endParaRPr lang="ar-EG"/>
            </a:p>
          </p:txBody>
        </p:sp>
      </p:grpSp>
      <p:sp>
        <p:nvSpPr>
          <p:cNvPr id="11" name="مربع نص 10">
            <a:extLst>
              <a:ext uri="{FF2B5EF4-FFF2-40B4-BE49-F238E27FC236}">
                <a16:creationId xmlns:a16="http://schemas.microsoft.com/office/drawing/2014/main" xmlns="" id="{DFF9BDF2-F82B-C889-2046-53C5A54A8C7B}"/>
              </a:ext>
            </a:extLst>
          </p:cNvPr>
          <p:cNvSpPr txBox="1"/>
          <p:nvPr/>
        </p:nvSpPr>
        <p:spPr>
          <a:xfrm>
            <a:off x="571500" y="2188845"/>
            <a:ext cx="17145000" cy="5909310"/>
          </a:xfrm>
          <a:prstGeom prst="rect">
            <a:avLst/>
          </a:prstGeom>
          <a:noFill/>
          <a:ln>
            <a:noFill/>
          </a:ln>
        </p:spPr>
        <p:txBody>
          <a:bodyPr wrap="square">
            <a:spAutoFit/>
          </a:bodyPr>
          <a:lstStyle/>
          <a:p>
            <a:pPr marL="571500" indent="-571500" algn="r" rtl="1">
              <a:spcBef>
                <a:spcPts val="0"/>
              </a:spcBef>
              <a:spcAft>
                <a:spcPts val="500"/>
              </a:spcAft>
              <a:buFont typeface="Wingdings" panose="05000000000000000000" pitchFamily="2" charset="2"/>
              <a:buChar char="q"/>
            </a:pPr>
            <a:r>
              <a:rPr lang="ar-EG" sz="5400" b="1" i="0" u="none" strike="noStrike" dirty="0">
                <a:solidFill>
                  <a:schemeClr val="bg1"/>
                </a:solidFill>
                <a:effectLst/>
                <a:latin typeface="Times New Roman" panose="02020603050405020304" pitchFamily="18" charset="0"/>
              </a:rPr>
              <a:t>أخيرا، يأتي مصطلح الحق بمعنى حق الله تعالى على عباده، وحقوقهم على الله تعالى، وحقوقهم بين بعضهم بعضًا، مثل حديث معاذ الله قال: كنت ردف النبي الله على حمار يقال له عفير، فقال: يا معاذ هل تدري حق الله على عباده وما حق العباد على الله ؟ قلت: الله ورسوله أعلم. قال: «فإن حق الله على العباد أن يعبدوه ولا يشركوا به شيئًا، وحق العباد على الله أن لا يعذب من لا يشرك به شيئًا فقلت: يا رسول الله أفلا أبشر به الناس؟ قال: «لا تبشرهم فيتكلوا».</a:t>
            </a:r>
            <a:endParaRPr lang="ar-EG" sz="5400" b="1" dirty="0">
              <a:solidFill>
                <a:schemeClr val="bg1"/>
              </a:solidFill>
              <a:effectLst/>
            </a:endParaRPr>
          </a:p>
        </p:txBody>
      </p:sp>
    </p:spTree>
    <p:extLst>
      <p:ext uri="{BB962C8B-B14F-4D97-AF65-F5344CB8AC3E}">
        <p14:creationId xmlns:p14="http://schemas.microsoft.com/office/powerpoint/2010/main" val="405598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xmlns="" id="{5EB48B81-9298-8139-B267-010CF2A22A2B}"/>
              </a:ext>
            </a:extLst>
          </p:cNvPr>
          <p:cNvSpPr txBox="1"/>
          <p:nvPr/>
        </p:nvSpPr>
        <p:spPr>
          <a:xfrm>
            <a:off x="5638800" y="1746796"/>
            <a:ext cx="7010400" cy="3396704"/>
          </a:xfrm>
          <a:prstGeom prst="cloudCallout">
            <a:avLst>
              <a:gd name="adj1" fmla="val 57110"/>
              <a:gd name="adj2" fmla="val 157706"/>
            </a:avLst>
          </a:prstGeom>
          <a:solidFill>
            <a:srgbClr val="B77E3B"/>
          </a:solidFill>
          <a:ln>
            <a:noFill/>
          </a:ln>
          <a:effectLst>
            <a:glow rad="101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rtl="1"/>
            <a:r>
              <a:rPr lang="ar-EG" sz="11500" b="1" dirty="0">
                <a:solidFill>
                  <a:schemeClr val="bg1"/>
                </a:solidFill>
              </a:rPr>
              <a:t>التقويم</a:t>
            </a:r>
            <a:r>
              <a:rPr lang="ar-EG" sz="16600" dirty="0">
                <a:solidFill>
                  <a:schemeClr val="bg1"/>
                </a:solidFill>
              </a:rPr>
              <a:t/>
            </a:r>
            <a:br>
              <a:rPr lang="ar-EG" sz="16600" dirty="0">
                <a:solidFill>
                  <a:schemeClr val="bg1"/>
                </a:solidFill>
              </a:rPr>
            </a:br>
            <a:endParaRPr lang="ar-EG" sz="2400" dirty="0">
              <a:solidFill>
                <a:schemeClr val="bg1"/>
              </a:solidFill>
            </a:endParaRPr>
          </a:p>
        </p:txBody>
      </p:sp>
    </p:spTree>
    <p:extLst>
      <p:ext uri="{BB962C8B-B14F-4D97-AF65-F5344CB8AC3E}">
        <p14:creationId xmlns:p14="http://schemas.microsoft.com/office/powerpoint/2010/main" val="334708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9" name="Group 9"/>
          <p:cNvGrpSpPr/>
          <p:nvPr/>
        </p:nvGrpSpPr>
        <p:grpSpPr>
          <a:xfrm>
            <a:off x="0" y="7695290"/>
            <a:ext cx="4419600" cy="1563010"/>
            <a:chOff x="0" y="0"/>
            <a:chExt cx="505184" cy="2358041"/>
          </a:xfrm>
        </p:grpSpPr>
        <p:sp>
          <p:nvSpPr>
            <p:cNvPr id="10" name="Freeform 10"/>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sp>
        <p:nvSpPr>
          <p:cNvPr id="14" name="TextBox 14"/>
          <p:cNvSpPr txBox="1"/>
          <p:nvPr/>
        </p:nvSpPr>
        <p:spPr>
          <a:xfrm>
            <a:off x="8198081" y="1563112"/>
            <a:ext cx="7803243" cy="217391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3800" b="1" i="0" u="none" strike="noStrike" kern="1200" cap="none" spc="0" normalizeH="0" baseline="0" noProof="0" dirty="0">
                <a:ln>
                  <a:noFill/>
                </a:ln>
                <a:solidFill>
                  <a:srgbClr val="FFFFFF"/>
                </a:solidFill>
                <a:effectLst>
                  <a:glow rad="228600">
                    <a:srgbClr val="F79646">
                      <a:satMod val="175000"/>
                      <a:alpha val="40000"/>
                    </a:srgbClr>
                  </a:glow>
                </a:effectLst>
                <a:uLnTx/>
                <a:uFillTx/>
                <a:latin typeface="Montserrat Ultra-Bold"/>
                <a:ea typeface="+mn-ea"/>
                <a:cs typeface="Arial" panose="020B0604020202020204" pitchFamily="34" charset="0"/>
              </a:rPr>
              <a:t>أتحقق</a:t>
            </a:r>
            <a:endParaRPr kumimoji="0" lang="en-US" sz="13800" b="1" i="0" u="none" strike="noStrike" kern="1200" cap="none" spc="0" normalizeH="0" baseline="0" noProof="0" dirty="0">
              <a:ln>
                <a:noFill/>
              </a:ln>
              <a:solidFill>
                <a:srgbClr val="FFFFFF"/>
              </a:solidFill>
              <a:effectLst>
                <a:glow rad="228600">
                  <a:srgbClr val="F79646">
                    <a:satMod val="175000"/>
                    <a:alpha val="40000"/>
                  </a:srgbClr>
                </a:glow>
              </a:effectLst>
              <a:uLnTx/>
              <a:uFillTx/>
              <a:latin typeface="Montserrat Ultra-Bold"/>
              <a:ea typeface="+mn-ea"/>
              <a:cs typeface="+mn-cs"/>
            </a:endParaRPr>
          </a:p>
        </p:txBody>
      </p:sp>
      <p:sp>
        <p:nvSpPr>
          <p:cNvPr id="26" name="مربع نص 25">
            <a:extLst>
              <a:ext uri="{FF2B5EF4-FFF2-40B4-BE49-F238E27FC236}">
                <a16:creationId xmlns:a16="http://schemas.microsoft.com/office/drawing/2014/main" xmlns="" id="{E34CF26C-683A-4BC3-EBC5-9731DAE7BA78}"/>
              </a:ext>
            </a:extLst>
          </p:cNvPr>
          <p:cNvSpPr txBox="1"/>
          <p:nvPr/>
        </p:nvSpPr>
        <p:spPr>
          <a:xfrm>
            <a:off x="7527703" y="5676900"/>
            <a:ext cx="9144000" cy="3046988"/>
          </a:xfrm>
          <a:prstGeom prst="rect">
            <a:avLst/>
          </a:prstGeom>
          <a:noFill/>
        </p:spPr>
        <p:txBody>
          <a:bodyPr wrap="square">
            <a:spAutoFit/>
          </a:bodyPr>
          <a:lstStyle/>
          <a:p>
            <a:pPr lvl="0" algn="ctr"/>
            <a:r>
              <a:rPr lang="ar-EG" sz="9600" b="1" dirty="0">
                <a:solidFill>
                  <a:prstClr val="white"/>
                </a:solidFill>
              </a:rPr>
              <a:t>وضح استعمالات الحق في القرآن الكريم.</a:t>
            </a:r>
          </a:p>
        </p:txBody>
      </p:sp>
      <p:pic>
        <p:nvPicPr>
          <p:cNvPr id="28" name="صورة 27">
            <a:extLst>
              <a:ext uri="{FF2B5EF4-FFF2-40B4-BE49-F238E27FC236}">
                <a16:creationId xmlns:a16="http://schemas.microsoft.com/office/drawing/2014/main" xmlns="" id="{5DAB2B07-5C42-78CD-3D30-14C5373C79C1}"/>
              </a:ext>
            </a:extLst>
          </p:cNvPr>
          <p:cNvPicPr>
            <a:picLocks noChangeAspect="1"/>
          </p:cNvPicPr>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20895828">
            <a:off x="571201" y="952500"/>
            <a:ext cx="6934200" cy="693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80">
                                          <p:stCondLst>
                                            <p:cond delay="0"/>
                                          </p:stCondLst>
                                        </p:cTn>
                                        <p:tgtEl>
                                          <p:spTgt spid="28"/>
                                        </p:tgtEl>
                                      </p:cBhvr>
                                    </p:animEffect>
                                    <p:anim calcmode="lin" valueType="num">
                                      <p:cBhvr>
                                        <p:cTn id="2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9" dur="26">
                                          <p:stCondLst>
                                            <p:cond delay="650"/>
                                          </p:stCondLst>
                                        </p:cTn>
                                        <p:tgtEl>
                                          <p:spTgt spid="28"/>
                                        </p:tgtEl>
                                      </p:cBhvr>
                                      <p:to x="100000" y="60000"/>
                                    </p:animScale>
                                    <p:animScale>
                                      <p:cBhvr>
                                        <p:cTn id="30" dur="166" decel="50000">
                                          <p:stCondLst>
                                            <p:cond delay="676"/>
                                          </p:stCondLst>
                                        </p:cTn>
                                        <p:tgtEl>
                                          <p:spTgt spid="28"/>
                                        </p:tgtEl>
                                      </p:cBhvr>
                                      <p:to x="100000" y="100000"/>
                                    </p:animScale>
                                    <p:animScale>
                                      <p:cBhvr>
                                        <p:cTn id="31" dur="26">
                                          <p:stCondLst>
                                            <p:cond delay="1312"/>
                                          </p:stCondLst>
                                        </p:cTn>
                                        <p:tgtEl>
                                          <p:spTgt spid="28"/>
                                        </p:tgtEl>
                                      </p:cBhvr>
                                      <p:to x="100000" y="80000"/>
                                    </p:animScale>
                                    <p:animScale>
                                      <p:cBhvr>
                                        <p:cTn id="32" dur="166" decel="50000">
                                          <p:stCondLst>
                                            <p:cond delay="1338"/>
                                          </p:stCondLst>
                                        </p:cTn>
                                        <p:tgtEl>
                                          <p:spTgt spid="28"/>
                                        </p:tgtEl>
                                      </p:cBhvr>
                                      <p:to x="100000" y="100000"/>
                                    </p:animScale>
                                    <p:animScale>
                                      <p:cBhvr>
                                        <p:cTn id="33" dur="26">
                                          <p:stCondLst>
                                            <p:cond delay="1642"/>
                                          </p:stCondLst>
                                        </p:cTn>
                                        <p:tgtEl>
                                          <p:spTgt spid="28"/>
                                        </p:tgtEl>
                                      </p:cBhvr>
                                      <p:to x="100000" y="90000"/>
                                    </p:animScale>
                                    <p:animScale>
                                      <p:cBhvr>
                                        <p:cTn id="34" dur="166" decel="50000">
                                          <p:stCondLst>
                                            <p:cond delay="1668"/>
                                          </p:stCondLst>
                                        </p:cTn>
                                        <p:tgtEl>
                                          <p:spTgt spid="28"/>
                                        </p:tgtEl>
                                      </p:cBhvr>
                                      <p:to x="100000" y="100000"/>
                                    </p:animScale>
                                    <p:animScale>
                                      <p:cBhvr>
                                        <p:cTn id="35" dur="26">
                                          <p:stCondLst>
                                            <p:cond delay="1808"/>
                                          </p:stCondLst>
                                        </p:cTn>
                                        <p:tgtEl>
                                          <p:spTgt spid="28"/>
                                        </p:tgtEl>
                                      </p:cBhvr>
                                      <p:to x="100000" y="95000"/>
                                    </p:animScale>
                                    <p:animScale>
                                      <p:cBhvr>
                                        <p:cTn id="36" dur="166" decel="50000">
                                          <p:stCondLst>
                                            <p:cond delay="1834"/>
                                          </p:stCondLst>
                                        </p:cTn>
                                        <p:tgtEl>
                                          <p:spTgt spid="2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2895599" y="1485900"/>
            <a:ext cx="5499117" cy="2687321"/>
            <a:chOff x="0" y="0"/>
            <a:chExt cx="3114278" cy="1937117"/>
          </a:xfrm>
        </p:grpSpPr>
        <p:sp>
          <p:nvSpPr>
            <p:cNvPr id="5" name="Freeform 5"/>
            <p:cNvSpPr/>
            <p:nvPr/>
          </p:nvSpPr>
          <p:spPr>
            <a:xfrm>
              <a:off x="0" y="0"/>
              <a:ext cx="3114278" cy="1937117"/>
            </a:xfrm>
            <a:custGeom>
              <a:avLst/>
              <a:gdLst/>
              <a:ahLst/>
              <a:cxnLst/>
              <a:rect l="l" t="t" r="r" b="b"/>
              <a:pathLst>
                <a:path w="3114278" h="1937117">
                  <a:moveTo>
                    <a:pt x="0" y="0"/>
                  </a:moveTo>
                  <a:lnTo>
                    <a:pt x="3114278" y="0"/>
                  </a:lnTo>
                  <a:lnTo>
                    <a:pt x="3114278" y="1937117"/>
                  </a:lnTo>
                  <a:lnTo>
                    <a:pt x="0" y="1937117"/>
                  </a:lnTo>
                  <a:close/>
                </a:path>
              </a:pathLst>
            </a:custGeom>
            <a:solidFill>
              <a:srgbClr val="5A3F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11" name="Group 11"/>
          <p:cNvGrpSpPr/>
          <p:nvPr/>
        </p:nvGrpSpPr>
        <p:grpSpPr>
          <a:xfrm>
            <a:off x="0" y="7695290"/>
            <a:ext cx="2128684" cy="1563010"/>
            <a:chOff x="0" y="0"/>
            <a:chExt cx="505184" cy="2358041"/>
          </a:xfrm>
        </p:grpSpPr>
        <p:sp>
          <p:nvSpPr>
            <p:cNvPr id="12" name="Freeform 12"/>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sp>
        <p:nvSpPr>
          <p:cNvPr id="14" name="TextBox 14"/>
          <p:cNvSpPr txBox="1"/>
          <p:nvPr/>
        </p:nvSpPr>
        <p:spPr>
          <a:xfrm>
            <a:off x="2128684" y="1821503"/>
            <a:ext cx="7015316" cy="2123658"/>
          </a:xfrm>
          <a:prstGeom prst="rect">
            <a:avLst/>
          </a:prstGeom>
        </p:spPr>
        <p:txBody>
          <a:bodyPr lIns="0" tIns="0" rIns="0" bIns="0" rtlCol="0" anchor="t">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3800" b="1" i="0" u="none" strike="noStrike" kern="1200" cap="none" spc="0" normalizeH="0" baseline="0" noProof="0" dirty="0">
                <a:ln>
                  <a:noFill/>
                </a:ln>
                <a:solidFill>
                  <a:srgbClr val="A4B300"/>
                </a:solidFill>
                <a:effectLst>
                  <a:outerShdw blurRad="38100" dist="38100" dir="2700000" algn="tl">
                    <a:srgbClr val="000000">
                      <a:alpha val="43137"/>
                    </a:srgbClr>
                  </a:outerShdw>
                </a:effectLst>
                <a:uLnTx/>
                <a:uFillTx/>
                <a:latin typeface="Montserrat Ultra-Bold"/>
                <a:ea typeface="+mn-ea"/>
                <a:cs typeface="Arial" panose="020B0604020202020204" pitchFamily="34" charset="0"/>
              </a:rPr>
              <a:t>أناقش</a:t>
            </a:r>
            <a:endParaRPr kumimoji="0" lang="en-US" sz="13800" b="1" i="0" u="none" strike="noStrike" kern="1200" cap="none" spc="0" normalizeH="0" baseline="0" noProof="0" dirty="0">
              <a:ln>
                <a:noFill/>
              </a:ln>
              <a:solidFill>
                <a:srgbClr val="A4B300"/>
              </a:solidFill>
              <a:effectLst>
                <a:outerShdw blurRad="38100" dist="38100" dir="2700000" algn="tl">
                  <a:srgbClr val="000000">
                    <a:alpha val="43137"/>
                  </a:srgbClr>
                </a:outerShdw>
              </a:effectLst>
              <a:uLnTx/>
              <a:uFillTx/>
              <a:latin typeface="Montserrat Ultra-Bold"/>
              <a:ea typeface="+mn-ea"/>
              <a:cs typeface="+mn-cs"/>
            </a:endParaRPr>
          </a:p>
        </p:txBody>
      </p:sp>
      <p:sp>
        <p:nvSpPr>
          <p:cNvPr id="17" name="TextBox 17"/>
          <p:cNvSpPr txBox="1"/>
          <p:nvPr/>
        </p:nvSpPr>
        <p:spPr>
          <a:xfrm>
            <a:off x="2692711" y="7573587"/>
            <a:ext cx="5702006" cy="385286"/>
          </a:xfrm>
          <a:prstGeom prst="rect">
            <a:avLst/>
          </a:prstGeom>
        </p:spPr>
        <p:txBody>
          <a:bodyPr lIns="0" tIns="0" rIns="0" bIns="0" rtlCol="0" anchor="t">
            <a:spAutoFit/>
          </a:bodyPr>
          <a:lstStyle/>
          <a:p>
            <a:pPr marL="0" marR="0" lvl="0" indent="0" algn="l" defTabSz="914400" rtl="0" eaLnBrk="1" fontAlgn="auto" latinLnBrk="0" hangingPunct="1">
              <a:lnSpc>
                <a:spcPts val="3120"/>
              </a:lnSpc>
              <a:spcBef>
                <a:spcPct val="0"/>
              </a:spcBef>
              <a:spcAft>
                <a:spcPts val="0"/>
              </a:spcAft>
              <a:buClrTx/>
              <a:buSzTx/>
              <a:buFontTx/>
              <a:buNone/>
              <a:tabLst/>
              <a:defRPr/>
            </a:pPr>
            <a:endParaRPr kumimoji="0" lang="en-US" sz="2229"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0" name="مربع نص 19">
            <a:extLst>
              <a:ext uri="{FF2B5EF4-FFF2-40B4-BE49-F238E27FC236}">
                <a16:creationId xmlns:a16="http://schemas.microsoft.com/office/drawing/2014/main" xmlns="" id="{07657F7A-DB8C-3DC7-42F9-E60F709D2FD5}"/>
              </a:ext>
            </a:extLst>
          </p:cNvPr>
          <p:cNvSpPr txBox="1"/>
          <p:nvPr/>
        </p:nvSpPr>
        <p:spPr>
          <a:xfrm>
            <a:off x="1837410" y="5201597"/>
            <a:ext cx="7597863" cy="3785652"/>
          </a:xfrm>
          <a:prstGeom prst="rect">
            <a:avLst/>
          </a:prstGeom>
          <a:noFill/>
        </p:spPr>
        <p:txBody>
          <a:bodyPr wrap="square">
            <a:spAutoFit/>
          </a:bodyPr>
          <a:lstStyle/>
          <a:p>
            <a:pPr lvl="0" algn="ctr"/>
            <a:r>
              <a:rPr lang="ar-EG" sz="8000" b="1" dirty="0">
                <a:solidFill>
                  <a:prstClr val="black"/>
                </a:solidFill>
              </a:rPr>
              <a:t>وضح استعمالات الحق في سنة النبي صلى الله عليه وسلم.</a:t>
            </a:r>
          </a:p>
        </p:txBody>
      </p:sp>
      <p:pic>
        <p:nvPicPr>
          <p:cNvPr id="7" name="صورة 6">
            <a:extLst>
              <a:ext uri="{FF2B5EF4-FFF2-40B4-BE49-F238E27FC236}">
                <a16:creationId xmlns:a16="http://schemas.microsoft.com/office/drawing/2014/main" xmlns="" id="{99E5FC49-F4BF-FCD8-C1AD-CC1F1D3B84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1784" y="631902"/>
            <a:ext cx="7689098" cy="8610600"/>
          </a:xfrm>
          <a:prstGeom prst="rect">
            <a:avLst/>
          </a:prstGeom>
        </p:spPr>
      </p:pic>
      <p:pic>
        <p:nvPicPr>
          <p:cNvPr id="10" name="صورة 9"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8153400" y="4150811"/>
            <a:ext cx="8536882" cy="5310041"/>
            <a:chOff x="0" y="0"/>
            <a:chExt cx="3114278" cy="1937117"/>
          </a:xfrm>
        </p:grpSpPr>
        <p:sp>
          <p:nvSpPr>
            <p:cNvPr id="5" name="Freeform 5"/>
            <p:cNvSpPr/>
            <p:nvPr/>
          </p:nvSpPr>
          <p:spPr>
            <a:xfrm>
              <a:off x="0" y="0"/>
              <a:ext cx="3114278" cy="1937117"/>
            </a:xfrm>
            <a:custGeom>
              <a:avLst/>
              <a:gdLst/>
              <a:ahLst/>
              <a:cxnLst/>
              <a:rect l="l" t="t" r="r" b="b"/>
              <a:pathLst>
                <a:path w="3114278" h="1937117">
                  <a:moveTo>
                    <a:pt x="0" y="0"/>
                  </a:moveTo>
                  <a:lnTo>
                    <a:pt x="3114278" y="0"/>
                  </a:lnTo>
                  <a:lnTo>
                    <a:pt x="3114278" y="1937117"/>
                  </a:lnTo>
                  <a:lnTo>
                    <a:pt x="0" y="1937117"/>
                  </a:lnTo>
                  <a:close/>
                </a:path>
              </a:pathLst>
            </a:custGeom>
            <a:solidFill>
              <a:srgbClr val="5A3F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11" name="Group 11"/>
          <p:cNvGrpSpPr/>
          <p:nvPr/>
        </p:nvGrpSpPr>
        <p:grpSpPr>
          <a:xfrm>
            <a:off x="0" y="7695290"/>
            <a:ext cx="1569788" cy="1563010"/>
            <a:chOff x="0" y="0"/>
            <a:chExt cx="505184" cy="2358041"/>
          </a:xfrm>
        </p:grpSpPr>
        <p:sp>
          <p:nvSpPr>
            <p:cNvPr id="12" name="Freeform 12"/>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sp>
        <p:nvSpPr>
          <p:cNvPr id="14" name="TextBox 14"/>
          <p:cNvSpPr txBox="1"/>
          <p:nvPr/>
        </p:nvSpPr>
        <p:spPr>
          <a:xfrm>
            <a:off x="8763000" y="1572042"/>
            <a:ext cx="7015316" cy="2123658"/>
          </a:xfrm>
          <a:prstGeom prst="rect">
            <a:avLst/>
          </a:prstGeom>
        </p:spPr>
        <p:txBody>
          <a:bodyPr lIns="0" tIns="0" rIns="0" bIns="0" rtlCol="0" anchor="t">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3800" b="1" i="0" u="none" strike="noStrike" kern="1200" cap="none" spc="0" normalizeH="0" baseline="0" noProof="0" dirty="0">
                <a:ln>
                  <a:noFill/>
                </a:ln>
                <a:solidFill>
                  <a:srgbClr val="5A3F2B"/>
                </a:solidFill>
                <a:effectLst/>
                <a:uLnTx/>
                <a:uFillTx/>
                <a:latin typeface="Montserrat Ultra-Bold"/>
                <a:ea typeface="+mn-ea"/>
                <a:cs typeface="Arial" panose="020B0604020202020204" pitchFamily="34" charset="0"/>
              </a:rPr>
              <a:t>أستنتج</a:t>
            </a:r>
            <a:endParaRPr kumimoji="0" lang="en-US" sz="13800" b="1" i="0" u="none" strike="noStrike" kern="1200" cap="none" spc="0" normalizeH="0" baseline="0" noProof="0" dirty="0">
              <a:ln>
                <a:noFill/>
              </a:ln>
              <a:solidFill>
                <a:srgbClr val="5A3F2B"/>
              </a:solidFill>
              <a:effectLst/>
              <a:uLnTx/>
              <a:uFillTx/>
              <a:latin typeface="Montserrat Ultra-Bold"/>
              <a:ea typeface="+mn-ea"/>
              <a:cs typeface="+mn-cs"/>
            </a:endParaRPr>
          </a:p>
        </p:txBody>
      </p:sp>
      <p:sp>
        <p:nvSpPr>
          <p:cNvPr id="17" name="TextBox 17"/>
          <p:cNvSpPr txBox="1"/>
          <p:nvPr/>
        </p:nvSpPr>
        <p:spPr>
          <a:xfrm>
            <a:off x="2692711" y="7573587"/>
            <a:ext cx="5702006" cy="385286"/>
          </a:xfrm>
          <a:prstGeom prst="rect">
            <a:avLst/>
          </a:prstGeom>
        </p:spPr>
        <p:txBody>
          <a:bodyPr lIns="0" tIns="0" rIns="0" bIns="0" rtlCol="0" anchor="t">
            <a:spAutoFit/>
          </a:bodyPr>
          <a:lstStyle/>
          <a:p>
            <a:pPr marL="0" marR="0" lvl="0" indent="0" algn="l" defTabSz="914400" rtl="0" eaLnBrk="1" fontAlgn="auto" latinLnBrk="0" hangingPunct="1">
              <a:lnSpc>
                <a:spcPts val="3120"/>
              </a:lnSpc>
              <a:spcBef>
                <a:spcPct val="0"/>
              </a:spcBef>
              <a:spcAft>
                <a:spcPts val="0"/>
              </a:spcAft>
              <a:buClrTx/>
              <a:buSzTx/>
              <a:buFontTx/>
              <a:buNone/>
              <a:tabLst/>
              <a:defRPr/>
            </a:pPr>
            <a:endParaRPr kumimoji="0" lang="en-US" sz="2229"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0" name="مربع نص 19">
            <a:extLst>
              <a:ext uri="{FF2B5EF4-FFF2-40B4-BE49-F238E27FC236}">
                <a16:creationId xmlns:a16="http://schemas.microsoft.com/office/drawing/2014/main" xmlns="" id="{07657F7A-DB8C-3DC7-42F9-E60F709D2FD5}"/>
              </a:ext>
            </a:extLst>
          </p:cNvPr>
          <p:cNvSpPr txBox="1"/>
          <p:nvPr/>
        </p:nvSpPr>
        <p:spPr>
          <a:xfrm>
            <a:off x="8384024" y="5156200"/>
            <a:ext cx="8075634" cy="3785652"/>
          </a:xfrm>
          <a:prstGeom prst="rect">
            <a:avLst/>
          </a:prstGeom>
          <a:noFill/>
        </p:spPr>
        <p:txBody>
          <a:bodyPr wrap="square">
            <a:spAutoFit/>
          </a:bodyPr>
          <a:lstStyle/>
          <a:p>
            <a:pPr lvl="0" algn="ctr"/>
            <a:r>
              <a:rPr lang="ar-EG" sz="8000" b="1" dirty="0">
                <a:solidFill>
                  <a:prstClr val="white"/>
                </a:solidFill>
              </a:rPr>
              <a:t>ما النتائج المستفادة من معرفة معنى الحق في القرآن والسنة؟</a:t>
            </a:r>
          </a:p>
        </p:txBody>
      </p:sp>
      <p:pic>
        <p:nvPicPr>
          <p:cNvPr id="7" name="صورة 6">
            <a:extLst>
              <a:ext uri="{FF2B5EF4-FFF2-40B4-BE49-F238E27FC236}">
                <a16:creationId xmlns:a16="http://schemas.microsoft.com/office/drawing/2014/main" xmlns="" id="{9993FA9E-A2E2-D932-8A17-AA8850F7D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8875" y="179565"/>
            <a:ext cx="6701202" cy="9727552"/>
          </a:xfrm>
          <a:prstGeom prst="rect">
            <a:avLst/>
          </a:prstGeom>
        </p:spPr>
      </p:pic>
      <p:pic>
        <p:nvPicPr>
          <p:cNvPr id="10" name="صورة 9"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260261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9496">
              <a:schemeClr val="bg1"/>
            </a:gs>
            <a:gs pos="74000">
              <a:schemeClr val="accent6">
                <a:lumMod val="60000"/>
                <a:lumOff val="40000"/>
              </a:schemeClr>
            </a:gs>
            <a:gs pos="83000">
              <a:schemeClr val="accent6">
                <a:lumMod val="75000"/>
              </a:schemeClr>
            </a:gs>
            <a:gs pos="100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34A7AA08-065D-50B2-A91B-3B2C3E905668}"/>
              </a:ext>
            </a:extLst>
          </p:cNvPr>
          <p:cNvSpPr txBox="1"/>
          <p:nvPr/>
        </p:nvSpPr>
        <p:spPr>
          <a:xfrm>
            <a:off x="1676400" y="1028700"/>
            <a:ext cx="14401800" cy="7109639"/>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4F81BD">
                    <a:lumMod val="75000"/>
                  </a:srgbClr>
                </a:solidFill>
                <a:effectLst>
                  <a:glow rad="228600">
                    <a:srgbClr val="FFFF00">
                      <a:alpha val="40000"/>
                    </a:srgbClr>
                  </a:glow>
                </a:effectLst>
                <a:uLnTx/>
                <a:uFillTx/>
                <a:latin typeface="Calibri"/>
                <a:ea typeface="+mn-ea"/>
                <a:cs typeface="Arial" panose="020B0604020202020204" pitchFamily="34" charset="0"/>
              </a:rPr>
              <a:t>يتوقع من المتعلم بعد دراسة الوحدة أن يكون قادرا على: </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ar-EG"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EG"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استيعاب التعريف اللغوي والتعريف الاصطلاحي لمفهوم الحق.</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EG"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استنتاج عناصر الحق التي تحدد ماهيته، وتميزه عن غيره. </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EG"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فهم معنى الحق واستعمالاته في القرآن الكريم. </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EG"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فهم معنى الحق واستعمالاته في سنة النبي صلى الله عليه وسلم. </a:t>
            </a:r>
          </a:p>
        </p:txBody>
      </p:sp>
    </p:spTree>
    <p:extLst>
      <p:ext uri="{BB962C8B-B14F-4D97-AF65-F5344CB8AC3E}">
        <p14:creationId xmlns:p14="http://schemas.microsoft.com/office/powerpoint/2010/main" val="102460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7294534" y="3162300"/>
            <a:ext cx="10056391" cy="5572036"/>
            <a:chOff x="0" y="0"/>
            <a:chExt cx="3668599" cy="2032694"/>
          </a:xfrm>
        </p:grpSpPr>
        <p:sp>
          <p:nvSpPr>
            <p:cNvPr id="5" name="Freeform 5"/>
            <p:cNvSpPr/>
            <p:nvPr/>
          </p:nvSpPr>
          <p:spPr>
            <a:xfrm>
              <a:off x="0" y="0"/>
              <a:ext cx="3668599" cy="2032694"/>
            </a:xfrm>
            <a:custGeom>
              <a:avLst/>
              <a:gdLst/>
              <a:ahLst/>
              <a:cxnLst/>
              <a:rect l="l" t="t" r="r" b="b"/>
              <a:pathLst>
                <a:path w="3668599" h="2032694">
                  <a:moveTo>
                    <a:pt x="0" y="0"/>
                  </a:moveTo>
                  <a:lnTo>
                    <a:pt x="3668599" y="0"/>
                  </a:lnTo>
                  <a:lnTo>
                    <a:pt x="3668599" y="2032694"/>
                  </a:lnTo>
                  <a:lnTo>
                    <a:pt x="0" y="2032694"/>
                  </a:lnTo>
                  <a:close/>
                </a:path>
              </a:pathLst>
            </a:custGeom>
            <a:solidFill>
              <a:srgbClr val="5A3F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sp>
        <p:nvSpPr>
          <p:cNvPr id="10" name="مربع نص 9">
            <a:extLst>
              <a:ext uri="{FF2B5EF4-FFF2-40B4-BE49-F238E27FC236}">
                <a16:creationId xmlns:a16="http://schemas.microsoft.com/office/drawing/2014/main" xmlns="" id="{64E22CE9-7B2F-5401-D64B-C71A0E368468}"/>
              </a:ext>
            </a:extLst>
          </p:cNvPr>
          <p:cNvSpPr txBox="1"/>
          <p:nvPr/>
        </p:nvSpPr>
        <p:spPr>
          <a:xfrm>
            <a:off x="7750729" y="4055492"/>
            <a:ext cx="9144000" cy="3785652"/>
          </a:xfrm>
          <a:prstGeom prst="rect">
            <a:avLst/>
          </a:prstGeom>
          <a:solidFill>
            <a:schemeClr val="bg1"/>
          </a:solidFill>
          <a:ln>
            <a:noFill/>
          </a:ln>
          <a:effectLst>
            <a:outerShdw blurRad="127000" dist="38100" dir="2700000" algn="ctr">
              <a:srgbClr val="000000">
                <a:alpha val="45000"/>
              </a:srgbClr>
            </a:outerShdw>
          </a:effectLst>
        </p:spPr>
        <p:txBody>
          <a:bodyPr wrap="square">
            <a:spAutoFit/>
          </a:bodyPr>
          <a:lstStyle/>
          <a:p>
            <a:pPr algn="ctr"/>
            <a:r>
              <a:rPr lang="ar-EG" sz="8000" b="1" dirty="0">
                <a:solidFill>
                  <a:srgbClr val="5A3F2B"/>
                </a:solidFill>
                <a:effectLst>
                  <a:glow rad="228600">
                    <a:schemeClr val="accent3">
                      <a:satMod val="175000"/>
                      <a:alpha val="40000"/>
                    </a:schemeClr>
                  </a:glow>
                </a:effectLst>
              </a:rPr>
              <a:t>الدرس السابع والعشرون </a:t>
            </a:r>
          </a:p>
          <a:p>
            <a:pPr algn="ctr"/>
            <a:r>
              <a:rPr lang="ar-EG" sz="8000" b="1" dirty="0">
                <a:solidFill>
                  <a:srgbClr val="5A3F2B"/>
                </a:solidFill>
              </a:rPr>
              <a:t>معنى الحق في القران والسنة</a:t>
            </a:r>
          </a:p>
        </p:txBody>
      </p:sp>
      <p:pic>
        <p:nvPicPr>
          <p:cNvPr id="7" name="صورة 6">
            <a:extLst>
              <a:ext uri="{FF2B5EF4-FFF2-40B4-BE49-F238E27FC236}">
                <a16:creationId xmlns:a16="http://schemas.microsoft.com/office/drawing/2014/main" xmlns="" id="{1204304D-460A-3FB8-02C8-37FD376EBA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87" y="1566862"/>
            <a:ext cx="6334125" cy="5476875"/>
          </a:xfrm>
          <a:prstGeom prst="rect">
            <a:avLst/>
          </a:prstGeom>
        </p:spPr>
      </p:pic>
      <p:pic>
        <p:nvPicPr>
          <p:cNvPr id="6" name="صورة 5"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3446816" y="0"/>
            <a:ext cx="4841184" cy="10287000"/>
            <a:chOff x="0" y="0"/>
            <a:chExt cx="1766077" cy="3752725"/>
          </a:xfrm>
        </p:grpSpPr>
        <p:sp>
          <p:nvSpPr>
            <p:cNvPr id="3"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sp>
        <p:nvSpPr>
          <p:cNvPr id="6" name="Freeform 6"/>
          <p:cNvSpPr/>
          <p:nvPr/>
        </p:nvSpPr>
        <p:spPr>
          <a:xfrm rot="11044989" flipV="1">
            <a:off x="10352477" y="63921"/>
            <a:ext cx="1863370" cy="1905589"/>
          </a:xfrm>
          <a:custGeom>
            <a:avLst/>
            <a:gdLst/>
            <a:ahLst/>
            <a:cxnLst/>
            <a:rect l="l" t="t" r="r" b="b"/>
            <a:pathLst>
              <a:path w="317973" h="260160">
                <a:moveTo>
                  <a:pt x="0" y="0"/>
                </a:moveTo>
                <a:lnTo>
                  <a:pt x="317973" y="0"/>
                </a:lnTo>
                <a:lnTo>
                  <a:pt x="317973" y="260160"/>
                </a:lnTo>
                <a:lnTo>
                  <a:pt x="0" y="26016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nvGrpSpPr>
          <p:cNvPr id="8" name="Group 8"/>
          <p:cNvGrpSpPr/>
          <p:nvPr/>
        </p:nvGrpSpPr>
        <p:grpSpPr>
          <a:xfrm>
            <a:off x="0" y="7695290"/>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sp>
        <p:nvSpPr>
          <p:cNvPr id="10" name="TextBox 10"/>
          <p:cNvSpPr txBox="1"/>
          <p:nvPr/>
        </p:nvSpPr>
        <p:spPr>
          <a:xfrm>
            <a:off x="795250" y="2552700"/>
            <a:ext cx="8208400" cy="4661684"/>
          </a:xfrm>
          <a:prstGeom prst="cloud">
            <a:avLst/>
          </a:prstGeom>
          <a:solidFill>
            <a:srgbClr val="5A3F2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99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تمهيد</a:t>
            </a:r>
            <a:endParaRPr kumimoji="0" lang="en-US" sz="16600" b="1" i="1" u="none" strike="noStrike" kern="1200" cap="none" spc="0" normalizeH="0" baseline="0" noProof="0" dirty="0">
              <a:ln>
                <a:noFill/>
              </a:ln>
              <a:solidFill>
                <a:prstClr val="white"/>
              </a:solidFill>
              <a:effectLst/>
              <a:uLnTx/>
              <a:uFillTx/>
              <a:latin typeface="Montserrat Ultra-Bold"/>
              <a:ea typeface="+mn-ea"/>
              <a:cs typeface="+mn-cs"/>
            </a:endParaRPr>
          </a:p>
        </p:txBody>
      </p:sp>
      <p:pic>
        <p:nvPicPr>
          <p:cNvPr id="11" name="صورة 10">
            <a:extLst>
              <a:ext uri="{FF2B5EF4-FFF2-40B4-BE49-F238E27FC236}">
                <a16:creationId xmlns:a16="http://schemas.microsoft.com/office/drawing/2014/main" xmlns="" id="{DE01F5EB-8BC3-529D-CF75-DF10BE06DC6A}"/>
              </a:ext>
            </a:extLst>
          </p:cNvPr>
          <p:cNvPicPr>
            <a:picLocks noChangeAspect="1"/>
          </p:cNvPicPr>
          <p:nvPr/>
        </p:nvPicPr>
        <p:blipFill>
          <a:blip r:embed="rId4" cstate="print">
            <a:clrChange>
              <a:clrFrom>
                <a:srgbClr val="FEEBCA"/>
              </a:clrFrom>
              <a:clrTo>
                <a:srgbClr val="FEEBCA">
                  <a:alpha val="0"/>
                </a:srgbClr>
              </a:clrTo>
            </a:clrChange>
            <a:extLst>
              <a:ext uri="{28A0092B-C50C-407E-A947-70E740481C1C}">
                <a14:useLocalDpi xmlns:a14="http://schemas.microsoft.com/office/drawing/2010/main" val="0"/>
              </a:ext>
            </a:extLst>
          </a:blip>
          <a:stretch>
            <a:fillRect/>
          </a:stretch>
        </p:blipFill>
        <p:spPr>
          <a:xfrm>
            <a:off x="8513783" y="1535984"/>
            <a:ext cx="5422900" cy="8128000"/>
          </a:xfrm>
          <a:prstGeom prst="rect">
            <a:avLst/>
          </a:prstGeom>
        </p:spPr>
      </p:pic>
      <p:pic>
        <p:nvPicPr>
          <p:cNvPr id="12" name="صورة 11" descr="62b1af9ca1b79.png"/>
          <p:cNvPicPr>
            <a:picLocks noChangeAspect="1"/>
          </p:cNvPicPr>
          <p:nvPr/>
        </p:nvPicPr>
        <p:blipFill>
          <a:blip r:embed="rId5"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E52783B7-11A5-B213-70FA-C2D291EB280C}"/>
              </a:ext>
            </a:extLst>
          </p:cNvPr>
          <p:cNvSpPr txBox="1"/>
          <p:nvPr/>
        </p:nvSpPr>
        <p:spPr>
          <a:xfrm>
            <a:off x="2667000" y="1711791"/>
            <a:ext cx="13563600" cy="68634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إن الحقوق قديمة قدم الإنسان، وحيث إن الإنسان مدني بطبعه وهو يعيش في جماعــة يتبادل معها المنافع ّ والمصالــح، ومجبول علــى غريزة التملك التي تجعله يتطلع لحيازة ما يحتاج إليــه، مما قد يدفع القوي - في حال لم يكن هناك نظام عادل ينظم العلاقات بين الناس- إلى ظلم الضعيف والاعتداء عليه، وســلبه واستغلاله؛ ّ لذا فإن الإنسان في أمس الحاجة إلى ما ينظم العلاقة القائمة بينه وبين أفراد الجماعة التي يعيش في كنفها، حتى يأمن كل فرد على دينه ونفســه وماله وعرضه وعقله، ومن هنا نشــأت الحاجة إلى وجود نظام عادل يحدد الحقوق، ويبين وسائل حمايتها والحفاظ عليها، وكيفية التعامل معها بين الأفراد، ويبين هذا الدرس معنى الحق في القرآن الكريم، وسنة النبي صلى الله عليه وسلم.</a:t>
            </a:r>
          </a:p>
        </p:txBody>
      </p:sp>
    </p:spTree>
    <p:extLst>
      <p:ext uri="{BB962C8B-B14F-4D97-AF65-F5344CB8AC3E}">
        <p14:creationId xmlns:p14="http://schemas.microsoft.com/office/powerpoint/2010/main" val="34946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t="-28000" r="29000" b="-28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xmlns="" id="{739A935D-E0EE-48D9-30B1-F6A2D8B15256}"/>
              </a:ext>
            </a:extLst>
          </p:cNvPr>
          <p:cNvSpPr txBox="1"/>
          <p:nvPr/>
        </p:nvSpPr>
        <p:spPr>
          <a:xfrm>
            <a:off x="11506200" y="3238500"/>
            <a:ext cx="5867400" cy="5005626"/>
          </a:xfrm>
          <a:prstGeom prst="roundRect">
            <a:avLst/>
          </a:prstGeom>
          <a:solidFill>
            <a:srgbClr val="5C5D4C"/>
          </a:solidFill>
          <a:scene3d>
            <a:camera prst="perspectiveLeft"/>
            <a:lightRig rig="threePt" dir="t"/>
          </a:scene3d>
          <a:sp3d>
            <a:bevelT w="114300" prst="hardEdge"/>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chemeClr val="accent5">
                    <a:lumMod val="20000"/>
                    <a:lumOff val="80000"/>
                  </a:schemeClr>
                </a:solidFill>
                <a:effectLst>
                  <a:outerShdw blurRad="38100" dist="38100" dir="2700000" algn="tl">
                    <a:srgbClr val="000000">
                      <a:alpha val="43137"/>
                    </a:srgbClr>
                  </a:outerShdw>
                </a:effectLst>
                <a:uLnTx/>
                <a:uFillTx/>
                <a:latin typeface="Calibri"/>
                <a:ea typeface="+mn-ea"/>
                <a:cs typeface="Arial" panose="020B0604020202020204" pitchFamily="34" charset="0"/>
              </a:rPr>
              <a:t>معنى الحق في القرآن الكريم </a:t>
            </a:r>
          </a:p>
        </p:txBody>
      </p:sp>
    </p:spTree>
    <p:extLst>
      <p:ext uri="{BB962C8B-B14F-4D97-AF65-F5344CB8AC3E}">
        <p14:creationId xmlns:p14="http://schemas.microsoft.com/office/powerpoint/2010/main" val="122563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xmlns="" id="{E40836B8-4F8E-C613-5492-5F75A1CF4FC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6057900"/>
            <a:ext cx="4918490" cy="3793126"/>
          </a:xfrm>
          <a:prstGeom prst="rect">
            <a:avLst/>
          </a:prstGeom>
        </p:spPr>
      </p:pic>
      <p:sp>
        <p:nvSpPr>
          <p:cNvPr id="3" name="مربع نص 2">
            <a:extLst>
              <a:ext uri="{FF2B5EF4-FFF2-40B4-BE49-F238E27FC236}">
                <a16:creationId xmlns:a16="http://schemas.microsoft.com/office/drawing/2014/main" xmlns="" id="{E813012A-AF10-893F-DE13-2AC9A21086F1}"/>
              </a:ext>
            </a:extLst>
          </p:cNvPr>
          <p:cNvSpPr txBox="1"/>
          <p:nvPr/>
        </p:nvSpPr>
        <p:spPr>
          <a:xfrm>
            <a:off x="2590800" y="2552700"/>
            <a:ext cx="13106400" cy="3785652"/>
          </a:xfrm>
          <a:prstGeom prst="rect">
            <a:avLst/>
          </a:prstGeom>
          <a:solidFill>
            <a:schemeClr val="accent6">
              <a:lumMod val="40000"/>
              <a:lumOff val="60000"/>
            </a:schemeClr>
          </a:solidFill>
          <a:ln>
            <a:solidFill>
              <a:schemeClr val="tx1"/>
            </a:solidFill>
          </a:ln>
        </p:spPr>
        <p:txBody>
          <a:bodyPr wrap="square">
            <a:spAutoFit/>
          </a:bodyPr>
          <a:lstStyle/>
          <a:p>
            <a:pPr algn="ctr" rtl="1"/>
            <a:r>
              <a:rPr lang="ar-EG" sz="8000" b="1" i="0" u="none" strike="noStrike" dirty="0">
                <a:effectLst/>
                <a:latin typeface="Times New Roman" panose="02020603050405020304" pitchFamily="18" charset="0"/>
              </a:rPr>
              <a:t>استعمل مصطلح (الحق) في القرآن الكريم في مواضع متعددة، وبمعان مختلفة، وهي على النحو الآتي:</a:t>
            </a:r>
            <a:endParaRPr lang="ar-EG" sz="8000" b="1" dirty="0">
              <a:solidFill>
                <a:srgbClr val="FF0000"/>
              </a:solidFill>
            </a:endParaRPr>
          </a:p>
        </p:txBody>
      </p:sp>
      <p:pic>
        <p:nvPicPr>
          <p:cNvPr id="2" name="Picture 2" descr="F:\basant`s work\صور\صور متحرك\Design Sticker for iOS &amp; Android _ GIPHY (1).gif">
            <a:extLst>
              <a:ext uri="{FF2B5EF4-FFF2-40B4-BE49-F238E27FC236}">
                <a16:creationId xmlns:a16="http://schemas.microsoft.com/office/drawing/2014/main" xmlns="" id="{76E28B1A-1B84-EA63-A8D2-4C971CDD9B5E}"/>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858000" y="6358051"/>
            <a:ext cx="4572000" cy="3785650"/>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descr="62b1af9ca1b79.png"/>
          <p:cNvPicPr>
            <a:picLocks noChangeAspect="1"/>
          </p:cNvPicPr>
          <p:nvPr/>
        </p:nvPicPr>
        <p:blipFill>
          <a:blip r:embed="rId4"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359296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E813012A-AF10-893F-DE13-2AC9A21086F1}"/>
              </a:ext>
            </a:extLst>
          </p:cNvPr>
          <p:cNvSpPr txBox="1"/>
          <p:nvPr/>
        </p:nvSpPr>
        <p:spPr>
          <a:xfrm>
            <a:off x="2590800" y="2635121"/>
            <a:ext cx="13106400" cy="5016758"/>
          </a:xfrm>
          <a:prstGeom prst="rect">
            <a:avLst/>
          </a:prstGeom>
          <a:noFill/>
          <a:ln w="76200">
            <a:solidFill>
              <a:srgbClr val="C00000"/>
            </a:solidFill>
            <a:prstDash val="lgDashDot"/>
          </a:ln>
        </p:spPr>
        <p:txBody>
          <a:bodyPr wrap="square">
            <a:spAutoFit/>
          </a:bodyPr>
          <a:lstStyle/>
          <a:p>
            <a:pPr algn="ctr" rtl="1"/>
            <a:r>
              <a:rPr lang="ar-EG" sz="8000" b="1" i="0" u="none" strike="noStrike" dirty="0">
                <a:effectLst/>
                <a:latin typeface="Times New Roman" panose="02020603050405020304" pitchFamily="18" charset="0"/>
              </a:rPr>
              <a:t>يأتي مصطلح الحق باعتباره اسمًا من أسماء الله الحسنى كما في قوله تعالى: </a:t>
            </a:r>
            <a:r>
              <a:rPr lang="ar-EG" sz="8000" b="1" i="0" u="none" strike="noStrike" dirty="0">
                <a:solidFill>
                  <a:srgbClr val="00B050"/>
                </a:solidFill>
                <a:effectLst/>
                <a:latin typeface="Times New Roman" panose="02020603050405020304" pitchFamily="18" charset="0"/>
              </a:rPr>
              <a:t>﴿ثُمَّ رُدُّوا إِلَى اللَّهِ مَوْلَهُم﴾ </a:t>
            </a:r>
            <a:r>
              <a:rPr lang="ar-EG" sz="8000" b="1" i="0" u="none" strike="noStrike" dirty="0">
                <a:effectLst/>
                <a:latin typeface="Times New Roman" panose="02020603050405020304" pitchFamily="18" charset="0"/>
              </a:rPr>
              <a:t>وقوله تعالى: </a:t>
            </a:r>
            <a:r>
              <a:rPr lang="ar-EG" sz="8000" b="1" i="0" u="none" strike="noStrike" dirty="0">
                <a:solidFill>
                  <a:srgbClr val="00B050"/>
                </a:solidFill>
                <a:effectLst/>
                <a:latin typeface="Times New Roman" panose="02020603050405020304" pitchFamily="18" charset="0"/>
              </a:rPr>
              <a:t>﴿ذَلِكَ بِأَنَّ اللَّهَ هُوَ الْحَقُّ﴾</a:t>
            </a:r>
            <a:endParaRPr lang="ar-EG" sz="8000" b="1" dirty="0">
              <a:solidFill>
                <a:srgbClr val="00B050"/>
              </a:solidFill>
            </a:endParaRPr>
          </a:p>
        </p:txBody>
      </p:sp>
      <p:pic>
        <p:nvPicPr>
          <p:cNvPr id="4" name="صورة 3" descr="62b1af9ca1b79.png"/>
          <p:cNvPicPr>
            <a:picLocks noChangeAspect="1"/>
          </p:cNvPicPr>
          <p:nvPr/>
        </p:nvPicPr>
        <p:blipFill>
          <a:blip r:embed="rId2"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359167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1280</Words>
  <Application>Microsoft Office PowerPoint</Application>
  <PresentationFormat>مخصص</PresentationFormat>
  <Paragraphs>40</Paragraphs>
  <Slides>26</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2</vt:i4>
      </vt:variant>
      <vt:variant>
        <vt:lpstr>عناوين الشرائح</vt:lpstr>
      </vt:variant>
      <vt:variant>
        <vt:i4>26</vt:i4>
      </vt:variant>
    </vt:vector>
  </HeadingPairs>
  <TitlesOfParts>
    <vt:vector size="37" baseType="lpstr">
      <vt:lpstr>Arial</vt:lpstr>
      <vt:lpstr>Montserrat Ultra-Bold</vt:lpstr>
      <vt:lpstr>Open Sans Bold Italics</vt:lpstr>
      <vt:lpstr>Calibri</vt:lpstr>
      <vt:lpstr>Open Sans</vt:lpstr>
      <vt:lpstr>PT Bold Heading</vt:lpstr>
      <vt:lpstr>Times New Roman</vt:lpstr>
      <vt:lpstr>Wingdings</vt:lpstr>
      <vt:lpstr>Calibri Light</vt:lpstr>
      <vt:lpstr>Office Theme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shady alaraby</dc:creator>
  <cp:lastModifiedBy>hp</cp:lastModifiedBy>
  <cp:revision>14</cp:revision>
  <dcterms:created xsi:type="dcterms:W3CDTF">2006-08-16T00:00:00Z</dcterms:created>
  <dcterms:modified xsi:type="dcterms:W3CDTF">2023-11-28T06:18:18Z</dcterms:modified>
  <dc:identifier>DAFutJfz3lM</dc:identifier>
</cp:coreProperties>
</file>