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3" r:id="rId11"/>
    <p:sldId id="266" r:id="rId12"/>
    <p:sldId id="265" r:id="rId13"/>
    <p:sldId id="267" r:id="rId14"/>
    <p:sldId id="270" r:id="rId15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B3AB3A-2AB7-4970-ABF6-80E8D1C9317C}" v="11" dt="2022-12-13T07:47:24.7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8" d="100"/>
          <a:sy n="78" d="100"/>
        </p:scale>
        <p:origin x="159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houd Zbermawi" userId="79e871b2385746f7" providerId="LiveId" clId="{6FB3AB3A-2AB7-4970-ABF6-80E8D1C9317C}"/>
    <pc:docChg chg="custSel addSld modSld">
      <pc:chgData name="Ohoud Zbermawi" userId="79e871b2385746f7" providerId="LiveId" clId="{6FB3AB3A-2AB7-4970-ABF6-80E8D1C9317C}" dt="2022-12-13T07:47:24.700" v="21"/>
      <pc:docMkLst>
        <pc:docMk/>
      </pc:docMkLst>
      <pc:sldChg chg="modSp mod modAnim">
        <pc:chgData name="Ohoud Zbermawi" userId="79e871b2385746f7" providerId="LiveId" clId="{6FB3AB3A-2AB7-4970-ABF6-80E8D1C9317C}" dt="2022-12-13T05:12:53.468" v="14"/>
        <pc:sldMkLst>
          <pc:docMk/>
          <pc:sldMk cId="1892907514" sldId="258"/>
        </pc:sldMkLst>
        <pc:picChg chg="mod">
          <ac:chgData name="Ohoud Zbermawi" userId="79e871b2385746f7" providerId="LiveId" clId="{6FB3AB3A-2AB7-4970-ABF6-80E8D1C9317C}" dt="2022-12-13T05:12:44.536" v="13" actId="1076"/>
          <ac:picMkLst>
            <pc:docMk/>
            <pc:sldMk cId="1892907514" sldId="258"/>
            <ac:picMk id="7" creationId="{00000000-0000-0000-0000-000000000000}"/>
          </ac:picMkLst>
        </pc:picChg>
      </pc:sldChg>
      <pc:sldChg chg="modSp">
        <pc:chgData name="Ohoud Zbermawi" userId="79e871b2385746f7" providerId="LiveId" clId="{6FB3AB3A-2AB7-4970-ABF6-80E8D1C9317C}" dt="2022-12-13T04:39:40.183" v="0" actId="1076"/>
        <pc:sldMkLst>
          <pc:docMk/>
          <pc:sldMk cId="323910733" sldId="263"/>
        </pc:sldMkLst>
        <pc:picChg chg="mod">
          <ac:chgData name="Ohoud Zbermawi" userId="79e871b2385746f7" providerId="LiveId" clId="{6FB3AB3A-2AB7-4970-ABF6-80E8D1C9317C}" dt="2022-12-13T04:39:40.183" v="0" actId="1076"/>
          <ac:picMkLst>
            <pc:docMk/>
            <pc:sldMk cId="323910733" sldId="263"/>
            <ac:picMk id="6" creationId="{00000000-0000-0000-0000-000000000000}"/>
          </ac:picMkLst>
        </pc:picChg>
      </pc:sldChg>
      <pc:sldChg chg="addSp delSp modSp new mod setBg">
        <pc:chgData name="Ohoud Zbermawi" userId="79e871b2385746f7" providerId="LiveId" clId="{6FB3AB3A-2AB7-4970-ABF6-80E8D1C9317C}" dt="2022-12-13T07:47:24.700" v="21"/>
        <pc:sldMkLst>
          <pc:docMk/>
          <pc:sldMk cId="155458901" sldId="270"/>
        </pc:sldMkLst>
        <pc:spChg chg="del mod">
          <ac:chgData name="Ohoud Zbermawi" userId="79e871b2385746f7" providerId="LiveId" clId="{6FB3AB3A-2AB7-4970-ABF6-80E8D1C9317C}" dt="2022-12-13T04:40:12.283" v="5" actId="478"/>
          <ac:spMkLst>
            <pc:docMk/>
            <pc:sldMk cId="155458901" sldId="270"/>
            <ac:spMk id="2" creationId="{7EE3B877-188D-72AB-BA59-D6A64899AD28}"/>
          </ac:spMkLst>
        </pc:spChg>
        <pc:spChg chg="del mod">
          <ac:chgData name="Ohoud Zbermawi" userId="79e871b2385746f7" providerId="LiveId" clId="{6FB3AB3A-2AB7-4970-ABF6-80E8D1C9317C}" dt="2022-12-13T04:40:09.800" v="3" actId="478"/>
          <ac:spMkLst>
            <pc:docMk/>
            <pc:sldMk cId="155458901" sldId="270"/>
            <ac:spMk id="3" creationId="{B08BD476-5599-F190-B90A-83CE37759309}"/>
          </ac:spMkLst>
        </pc:spChg>
        <pc:picChg chg="add mod">
          <ac:chgData name="Ohoud Zbermawi" userId="79e871b2385746f7" providerId="LiveId" clId="{6FB3AB3A-2AB7-4970-ABF6-80E8D1C9317C}" dt="2022-12-13T04:40:57.047" v="10" actId="1076"/>
          <ac:picMkLst>
            <pc:docMk/>
            <pc:sldMk cId="155458901" sldId="270"/>
            <ac:picMk id="5" creationId="{9F3CB03D-4B5F-1F67-8882-37AA8D8941E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20/05/1444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711185" y="715343"/>
            <a:ext cx="3722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Since When?</a:t>
            </a:r>
            <a:endParaRPr lang="ar-SA" sz="4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2368" y="4048379"/>
            <a:ext cx="1112224" cy="1907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987550"/>
            <a:ext cx="238918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983242"/>
            <a:ext cx="2219325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910" y="1737519"/>
            <a:ext cx="1438275" cy="1944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99766"/>
            <a:ext cx="2127250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80" y="4293096"/>
            <a:ext cx="2616198" cy="156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4005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79512" y="476672"/>
            <a:ext cx="87129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Hi. This is a surprise.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Hi there. </a:t>
            </a:r>
            <a:r>
              <a:rPr lang="en-US" sz="2000" dirty="0">
                <a:solidFill>
                  <a:srgbClr val="0066E6"/>
                </a:solidFill>
                <a:latin typeface="Comic Sans MS" pitchFamily="66" charset="0"/>
              </a:rPr>
              <a:t>Long time no see.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Yeah. We haven’t seen each other for about… </a:t>
            </a:r>
            <a:r>
              <a:rPr lang="en-US" sz="2000" dirty="0" err="1">
                <a:solidFill>
                  <a:srgbClr val="0066E6"/>
                </a:solidFill>
                <a:latin typeface="Comic Sans MS" pitchFamily="66" charset="0"/>
              </a:rPr>
              <a:t>er</a:t>
            </a:r>
            <a:r>
              <a:rPr lang="en-US" sz="2000" dirty="0">
                <a:solidFill>
                  <a:srgbClr val="0066E6"/>
                </a:solidFill>
                <a:latin typeface="Comic Sans MS" pitchFamily="66" charset="0"/>
              </a:rPr>
              <a:t>…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Five years. Since high school.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Has it been that long?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Yeah. So, how are you doing?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Great. I’m working in a bank. I’ve been in the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           accounting department for a year now. 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          And you haven’t changed at all.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Well, you have. You’re looking more, well, 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             serious. I suppose you’re happy with your job?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Yes, very much so.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This is good, as it is important to like one’s job.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And </a:t>
            </a:r>
            <a:r>
              <a:rPr lang="en-US" sz="2000" dirty="0">
                <a:solidFill>
                  <a:srgbClr val="0066E6"/>
                </a:solidFill>
                <a:latin typeface="Comic Sans MS" pitchFamily="66" charset="0"/>
              </a:rPr>
              <a:t>what have you been up to?</a:t>
            </a:r>
          </a:p>
          <a:p>
            <a:pPr algn="l"/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Adnan: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I’ve taken over my father’s restaurant. And I got married last 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            year.</a:t>
            </a:r>
          </a:p>
          <a:p>
            <a:pPr algn="l"/>
            <a:r>
              <a:rPr lang="en-US" sz="2000" b="1" dirty="0" err="1">
                <a:solidFill>
                  <a:srgbClr val="000000"/>
                </a:solidFill>
                <a:latin typeface="Comic Sans MS" pitchFamily="66" charset="0"/>
              </a:rPr>
              <a:t>Fadi</a:t>
            </a:r>
            <a:r>
              <a:rPr lang="en-US" sz="2000" b="1" dirty="0">
                <a:solidFill>
                  <a:srgbClr val="000000"/>
                </a:solidFill>
                <a:latin typeface="Comic Sans MS" pitchFamily="66" charset="0"/>
              </a:rPr>
              <a:t>: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Really? </a:t>
            </a:r>
            <a:r>
              <a:rPr lang="en-US" sz="2000" dirty="0">
                <a:solidFill>
                  <a:srgbClr val="0066E6"/>
                </a:solidFill>
                <a:latin typeface="Comic Sans MS" pitchFamily="66" charset="0"/>
              </a:rPr>
              <a:t>Congratulations! 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I’m getting married next month. I </a:t>
            </a:r>
          </a:p>
          <a:p>
            <a:pPr algn="l"/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         wanted to finish college and start a career before I </a:t>
            </a:r>
            <a:r>
              <a:rPr lang="en-US" sz="2000" dirty="0">
                <a:solidFill>
                  <a:srgbClr val="0066E6"/>
                </a:solidFill>
                <a:latin typeface="Comic Sans MS" pitchFamily="66" charset="0"/>
              </a:rPr>
              <a:t>settled down</a:t>
            </a:r>
            <a:r>
              <a:rPr lang="en-US" sz="2000" dirty="0">
                <a:solidFill>
                  <a:srgbClr val="000000"/>
                </a:solidFill>
                <a:latin typeface="Comic Sans MS" pitchFamily="66" charset="0"/>
              </a:rPr>
              <a:t>.</a:t>
            </a:r>
            <a:endParaRPr lang="ar-SA" sz="2000" dirty="0">
              <a:latin typeface="Comic Sans MS" pitchFamily="66" charset="0"/>
            </a:endParaRPr>
          </a:p>
        </p:txBody>
      </p:sp>
      <p:pic>
        <p:nvPicPr>
          <p:cNvPr id="5" name="Unit 5 Convers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20688"/>
            <a:ext cx="609600" cy="6096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060">
            <a:off x="6316891" y="1638728"/>
            <a:ext cx="2712257" cy="209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1073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20583" y="302019"/>
            <a:ext cx="77380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Choose the correct word to complete each sentence: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112085" y="1921924"/>
            <a:ext cx="8892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 rtl="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What's up - why does everyone look so …………………………?</a:t>
            </a:r>
          </a:p>
          <a:p>
            <a:pPr marL="457200" indent="-457200" algn="ctr" rtl="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One day I’ll want to ……………………… and make a family.</a:t>
            </a:r>
          </a:p>
          <a:p>
            <a:pPr marL="457200" indent="-457200" algn="ctr" rtl="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…………………………, you won the first prize in the drawing competition.</a:t>
            </a:r>
          </a:p>
          <a:p>
            <a:pPr marL="457200" indent="-457200" algn="ctr" rtl="0">
              <a:lnSpc>
                <a:spcPct val="200000"/>
              </a:lnSpc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The ……………………… office checked off each worker’s dues every month.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57133" y="1138695"/>
            <a:ext cx="85443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[  congratulation  -  serious  -  settle down  -  accounting  ]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804248" y="1993241"/>
            <a:ext cx="12073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serious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899346" y="2784772"/>
            <a:ext cx="203292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settle down  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758146" y="3604546"/>
            <a:ext cx="235513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 Congratulation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1331640" y="5013176"/>
            <a:ext cx="188224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dirty="0">
                <a:ln w="18415" cmpd="sng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mic Sans MS" pitchFamily="66" charset="0"/>
              </a:rPr>
              <a:t>accounting  </a:t>
            </a:r>
            <a:endParaRPr lang="ar-SA" sz="2400" dirty="0">
              <a:ln w="18415" cmpd="sng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73" y="5733256"/>
            <a:ext cx="1103791" cy="107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24661"/>
      </p:ext>
    </p:extLst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51520" y="476672"/>
            <a:ext cx="87129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About the Conversation</a:t>
            </a:r>
          </a:p>
          <a:p>
            <a:pPr marL="457200" indent="-457200" algn="l" rtl="0">
              <a:buAutoNum type="arabicPeriod"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How long has it been since Adnan and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Fadi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 have seen each other?</a:t>
            </a:r>
          </a:p>
          <a:p>
            <a:pPr marL="457200" indent="-457200" algn="l" rtl="0">
              <a:buAutoNum type="arabicPeriod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marL="457200" indent="-457200" algn="l" rtl="0">
              <a:buAutoNum type="arabicPeriod"/>
            </a:pPr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2.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Have they changed a lot?</a:t>
            </a:r>
          </a:p>
          <a:p>
            <a:pPr algn="l" rtl="0"/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3.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Where is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Fadi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 working?</a:t>
            </a:r>
          </a:p>
          <a:p>
            <a:pPr algn="l" rtl="0"/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4.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How long has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Fadi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 been working in a bank?</a:t>
            </a:r>
          </a:p>
          <a:p>
            <a:pPr algn="l" rtl="0"/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endParaRPr lang="en-US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  <a:p>
            <a:pPr algn="l" rtl="0"/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5.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How long has Adnan been married?</a:t>
            </a:r>
            <a:endParaRPr lang="ar-SA" sz="2400" dirty="0">
              <a:solidFill>
                <a:schemeClr val="accent5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95536" y="1556791"/>
            <a:ext cx="8892480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They haven’t seen each other for five years/since high school.</a:t>
            </a:r>
          </a:p>
          <a:p>
            <a:pPr algn="ctr" rtl="0"/>
            <a:endParaRPr lang="en-US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 rtl="0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Adnan hasn’t changed at all, but </a:t>
            </a: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Fadi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looks more serious.</a:t>
            </a:r>
          </a:p>
          <a:p>
            <a:pPr algn="ctr" rtl="0">
              <a:lnSpc>
                <a:spcPct val="150000"/>
              </a:lnSpc>
            </a:pPr>
            <a:endParaRPr lang="en-US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 rtl="0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Fadi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is working in a bank.</a:t>
            </a:r>
          </a:p>
          <a:p>
            <a:pPr algn="ctr" rtl="0">
              <a:lnSpc>
                <a:spcPct val="150000"/>
              </a:lnSpc>
            </a:pPr>
            <a:endParaRPr lang="en-US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 rtl="0">
              <a:lnSpc>
                <a:spcPct val="150000"/>
              </a:lnSpc>
            </a:pPr>
            <a:r>
              <a:rPr lang="en-US" sz="2400" dirty="0" err="1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Fadi</a:t>
            </a: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 has been working in a bank for a year.</a:t>
            </a:r>
          </a:p>
          <a:p>
            <a:pPr algn="ctr" rtl="0">
              <a:lnSpc>
                <a:spcPct val="150000"/>
              </a:lnSpc>
            </a:pPr>
            <a:endParaRPr lang="en-US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  <a:p>
            <a:pPr algn="ctr" rtl="0">
              <a:lnSpc>
                <a:spcPct val="150000"/>
              </a:lnSpc>
            </a:pPr>
            <a:r>
              <a:rPr lang="en-US" sz="2400" dirty="0">
                <a:solidFill>
                  <a:schemeClr val="accent3">
                    <a:lumMod val="50000"/>
                  </a:schemeClr>
                </a:solidFill>
                <a:latin typeface="Comic Sans MS" pitchFamily="66" charset="0"/>
              </a:rPr>
              <a:t>Adnan has been married for about a year.</a:t>
            </a:r>
            <a:endParaRPr lang="ar-SA" sz="2400" dirty="0">
              <a:solidFill>
                <a:schemeClr val="accent3">
                  <a:lumMod val="50000"/>
                </a:schemeClr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09387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2">
            <a:extLst>
              <a:ext uri="{FF2B5EF4-FFF2-40B4-BE49-F238E27FC236}">
                <a16:creationId xmlns:a16="http://schemas.microsoft.com/office/drawing/2014/main" id="{EE162C59-E60B-4923-A446-1E5B39BCB3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8" r="1963" b="33163"/>
          <a:stretch/>
        </p:blipFill>
        <p:spPr>
          <a:xfrm>
            <a:off x="1403647" y="1268760"/>
            <a:ext cx="6436079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532961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3CB03D-4B5F-1F67-8882-37AA8D894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908720"/>
            <a:ext cx="5544616" cy="447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8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835775" y="93103"/>
            <a:ext cx="6239673" cy="792088"/>
          </a:xfrm>
        </p:spPr>
        <p:txBody>
          <a:bodyPr>
            <a:noAutofit/>
          </a:bodyPr>
          <a:lstStyle/>
          <a:p>
            <a:pPr algn="ctr"/>
            <a:r>
              <a:rPr lang="en-GB" sz="4800" cap="none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Comic Sans MS" pitchFamily="66" charset="0"/>
                <a:ea typeface="Batang" pitchFamily="18" charset="-127"/>
              </a:rPr>
              <a:t>8. Conversation</a:t>
            </a:r>
          </a:p>
        </p:txBody>
      </p:sp>
      <p:pic>
        <p:nvPicPr>
          <p:cNvPr id="4" name="صورة 3" descr="AB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4803" y="5377656"/>
            <a:ext cx="1636170" cy="1480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3206980" y="1124744"/>
            <a:ext cx="2952328" cy="714967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>
            <a:outerShdw dist="35921" dir="2700000" algn="ctr" rotWithShape="0">
              <a:srgbClr val="FFD9D9"/>
            </a:outerShdw>
          </a:effectLst>
        </p:spPr>
        <p:txBody>
          <a:bodyPr wrap="square" lIns="98457" tIns="49226" rIns="98457" bIns="49226">
            <a:spAutoFit/>
          </a:bodyPr>
          <a:lstStyle/>
          <a:p>
            <a:pPr algn="ctr" defTabSz="984555" rtl="0">
              <a:spcBef>
                <a:spcPct val="50000"/>
              </a:spcBef>
              <a:defRPr/>
            </a:pPr>
            <a:r>
              <a:rPr lang="en-US" sz="4000" kern="0" dirty="0">
                <a:solidFill>
                  <a:srgbClr val="9C007F">
                    <a:lumMod val="50000"/>
                  </a:srgbClr>
                </a:solidFill>
                <a:latin typeface="Comic Sans MS" pitchFamily="66" charset="0"/>
              </a:rPr>
              <a:t>Objectives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16485" y="2060848"/>
            <a:ext cx="89644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Identify Contractions of have</a:t>
            </a:r>
            <a:endParaRPr lang="ar-SA" sz="2400" b="1" dirty="0">
              <a:ln w="17780" cmpd="sng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Answer some questions through listening.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Use since and for in answering questions about themselves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Guess </a:t>
            </a:r>
            <a:r>
              <a:rPr lang="en-US" sz="2400" b="1" dirty="0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the meaning of new words. 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>
                <a:ln w="17780" cmpd="sng">
                  <a:solidFill>
                    <a:schemeClr val="accent4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Comic Sans MS" pitchFamily="66" charset="0"/>
              </a:rPr>
              <a:t>Listen for specific information in a conversation</a:t>
            </a:r>
            <a:endParaRPr lang="ar-SA" sz="2400" b="1" dirty="0">
              <a:ln w="17780" cmpd="sng">
                <a:solidFill>
                  <a:schemeClr val="accent4">
                    <a:lumMod val="50000"/>
                  </a:schemeClr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914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475656" y="163959"/>
            <a:ext cx="56941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Language in Context</a:t>
            </a:r>
            <a:endParaRPr lang="ar-SA" sz="4400" b="1" cap="none" spc="0" dirty="0">
              <a:ln w="31550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98217"/>
            <a:ext cx="2911467" cy="2978179"/>
          </a:xfrm>
          <a:prstGeom prst="rect">
            <a:avLst/>
          </a:prstGeom>
          <a:noFill/>
          <a:ln>
            <a:noFill/>
          </a:ln>
          <a:effectLst/>
          <a:scene3d>
            <a:camera prst="isometricOffAxis1Righ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156451F-23AE-432F-BCB2-5EAEAC6C20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9" t="9617" r="53560" b="53817"/>
          <a:stretch/>
        </p:blipFill>
        <p:spPr bwMode="auto">
          <a:xfrm>
            <a:off x="3234995" y="1124744"/>
            <a:ext cx="5735141" cy="274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1942049" y="4076396"/>
            <a:ext cx="57695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What have you done lately?</a:t>
            </a:r>
            <a:endParaRPr lang="ar-SA" sz="3200" b="1" cap="none" spc="0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701614" y="5157192"/>
            <a:ext cx="62712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What haven’t you done lately?</a:t>
            </a:r>
            <a:endParaRPr lang="ar-SA" sz="3200" b="1" cap="none" spc="0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698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347864" y="432140"/>
            <a:ext cx="255871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Listening</a:t>
            </a:r>
            <a:endParaRPr lang="ar-SA" sz="4400" b="1" cap="none" spc="0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208371"/>
            <a:ext cx="1619672" cy="1656151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1666944" y="1213009"/>
            <a:ext cx="640871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3155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Listen to the conversation. Answer the questions.</a:t>
            </a:r>
            <a:endParaRPr lang="ar-SA" sz="3600" b="1" cap="none" spc="0" dirty="0">
              <a:ln w="3155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406516" y="2402790"/>
            <a:ext cx="844141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1.Since when has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Fahad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walked for exercise?</a:t>
            </a:r>
          </a:p>
          <a:p>
            <a:pPr algn="l" rtl="0"/>
            <a:endParaRPr lang="en-US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l" rtl="0"/>
            <a:endParaRPr lang="en-US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l" rtl="0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2. How long has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Fahad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had his new job?</a:t>
            </a:r>
          </a:p>
          <a:p>
            <a:pPr algn="l" rtl="0"/>
            <a:endParaRPr lang="en-US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l" rtl="0"/>
            <a:endParaRPr lang="en-US" sz="16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  <a:p>
            <a:pPr algn="l" rtl="0"/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3. How long has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Saeed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omic Sans MS" pitchFamily="66" charset="0"/>
              </a:rPr>
              <a:t> been married?</a:t>
            </a:r>
          </a:p>
          <a:p>
            <a:pPr algn="l" rtl="0"/>
            <a:endParaRPr lang="ar-SA" sz="2400" dirty="0">
              <a:solidFill>
                <a:schemeClr val="accent4">
                  <a:lumMod val="75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6" name="مستطيل 2">
            <a:extLst>
              <a:ext uri="{FF2B5EF4-FFF2-40B4-BE49-F238E27FC236}">
                <a16:creationId xmlns:a16="http://schemas.microsoft.com/office/drawing/2014/main" id="{F0B6697C-0B9E-4646-86B3-FF109FC25313}"/>
              </a:ext>
            </a:extLst>
          </p:cNvPr>
          <p:cNvSpPr/>
          <p:nvPr/>
        </p:nvSpPr>
        <p:spPr>
          <a:xfrm>
            <a:off x="406516" y="2748238"/>
            <a:ext cx="81979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   Fahad has walked for exercise since he had his heart problem.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A283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   Fahad has had his new job for six months.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A283"/>
              </a:solidFill>
              <a:effectLst/>
              <a:uLnTx/>
              <a:uFillTx/>
              <a:latin typeface="Comic Sans MS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kern="0" noProof="0" dirty="0">
              <a:solidFill>
                <a:srgbClr val="00A283"/>
              </a:solidFill>
              <a:latin typeface="Comic Sans MS" pitchFamily="66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dirty="0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   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Saeed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 has been married for almost a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year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A283"/>
                </a:solidFill>
                <a:effectLst/>
                <a:uLnTx/>
                <a:uFillTx/>
                <a:latin typeface="Comic Sans MS" pitchFamily="66" charset="0"/>
              </a:rPr>
              <a:t>.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rgbClr val="00A283"/>
              </a:solidFill>
              <a:effectLst/>
              <a:uLnTx/>
              <a:uFillTx/>
              <a:latin typeface="Comic Sans MS" pitchFamily="66" charset="0"/>
            </a:endParaRPr>
          </a:p>
        </p:txBody>
      </p:sp>
      <p:pic>
        <p:nvPicPr>
          <p:cNvPr id="7" name="Unit 5 Listen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4160" y="150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0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it 5  Verb _To have__ Contraction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21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2769183" y="432140"/>
            <a:ext cx="37160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Pronunciation</a:t>
            </a:r>
            <a:endParaRPr lang="ar-SA" sz="4400" b="1" cap="none" spc="0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467544" y="1556792"/>
            <a:ext cx="81369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200" dirty="0">
                <a:latin typeface="Bradley Hand ITC" pitchFamily="66" charset="0"/>
              </a:rPr>
              <a:t>Listen. Notice the contractions of </a:t>
            </a:r>
            <a:r>
              <a:rPr lang="en-US" sz="3200" b="1" i="1" dirty="0">
                <a:solidFill>
                  <a:schemeClr val="accent3">
                    <a:lumMod val="50000"/>
                  </a:schemeClr>
                </a:solidFill>
                <a:latin typeface="Bradley Hand ITC" pitchFamily="66" charset="0"/>
              </a:rPr>
              <a:t>have</a:t>
            </a:r>
            <a:r>
              <a:rPr lang="en-US" sz="3200" dirty="0">
                <a:solidFill>
                  <a:schemeClr val="accent3">
                    <a:lumMod val="50000"/>
                  </a:schemeClr>
                </a:solidFill>
                <a:latin typeface="Bradley Hand ITC" pitchFamily="66" charset="0"/>
              </a:rPr>
              <a:t>. </a:t>
            </a:r>
          </a:p>
          <a:p>
            <a:pPr algn="ctr" rtl="0"/>
            <a:r>
              <a:rPr lang="en-US" sz="3200" dirty="0">
                <a:latin typeface="Bradley Hand ITC" pitchFamily="66" charset="0"/>
              </a:rPr>
              <a:t>Then practice.</a:t>
            </a:r>
          </a:p>
          <a:p>
            <a:pPr algn="ctr" rtl="0"/>
            <a:endParaRPr lang="en-US" sz="3200" dirty="0">
              <a:latin typeface="Bradley Hand ITC" pitchFamily="66" charset="0"/>
            </a:endParaRPr>
          </a:p>
          <a:p>
            <a:pPr algn="ctr" rtl="0"/>
            <a:r>
              <a:rPr lang="en-US" sz="3200" dirty="0">
                <a:latin typeface="Bradley Hand ITC" pitchFamily="66" charset="0"/>
              </a:rPr>
              <a:t>How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Bradley Hand ITC" pitchFamily="66" charset="0"/>
              </a:rPr>
              <a:t>’ve</a:t>
            </a:r>
            <a:r>
              <a:rPr lang="en-US" sz="3200" b="1" dirty="0">
                <a:latin typeface="Bradley Hand ITC" pitchFamily="66" charset="0"/>
              </a:rPr>
              <a:t> </a:t>
            </a:r>
            <a:r>
              <a:rPr lang="en-US" sz="3200" dirty="0">
                <a:latin typeface="Bradley Hand ITC" pitchFamily="66" charset="0"/>
              </a:rPr>
              <a:t>you been?</a:t>
            </a:r>
          </a:p>
          <a:p>
            <a:pPr algn="ctr" rtl="0"/>
            <a:r>
              <a:rPr lang="en-US" sz="3200" dirty="0">
                <a:latin typeface="Bradley Hand ITC" pitchFamily="66" charset="0"/>
              </a:rPr>
              <a:t> Where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Bradley Hand ITC" pitchFamily="66" charset="0"/>
              </a:rPr>
              <a:t>’ve</a:t>
            </a:r>
            <a:r>
              <a:rPr lang="en-US" sz="3200" b="1" dirty="0">
                <a:latin typeface="Bradley Hand ITC" pitchFamily="66" charset="0"/>
              </a:rPr>
              <a:t> </a:t>
            </a:r>
            <a:r>
              <a:rPr lang="en-US" sz="3200" dirty="0">
                <a:latin typeface="Bradley Hand ITC" pitchFamily="66" charset="0"/>
              </a:rPr>
              <a:t>you been? </a:t>
            </a:r>
          </a:p>
          <a:p>
            <a:pPr algn="ctr" rtl="0"/>
            <a:r>
              <a:rPr lang="en-US" sz="3200" dirty="0">
                <a:latin typeface="Bradley Hand ITC" pitchFamily="66" charset="0"/>
              </a:rPr>
              <a:t>What</a:t>
            </a:r>
            <a:r>
              <a:rPr lang="en-US" sz="3200" b="1" dirty="0">
                <a:solidFill>
                  <a:schemeClr val="accent3">
                    <a:lumMod val="50000"/>
                  </a:schemeClr>
                </a:solidFill>
                <a:latin typeface="Bradley Hand ITC" pitchFamily="66" charset="0"/>
              </a:rPr>
              <a:t>’ve</a:t>
            </a:r>
            <a:r>
              <a:rPr lang="en-US" sz="3200" b="1" dirty="0">
                <a:latin typeface="Bradley Hand ITC" pitchFamily="66" charset="0"/>
              </a:rPr>
              <a:t> </a:t>
            </a:r>
            <a:r>
              <a:rPr lang="en-US" sz="3200" dirty="0">
                <a:latin typeface="Bradley Hand ITC" pitchFamily="66" charset="0"/>
              </a:rPr>
              <a:t>you done?</a:t>
            </a:r>
            <a:endParaRPr lang="ar-SA" sz="3200" dirty="0">
              <a:latin typeface="Bradley Hand ITC" pitchFamily="66" charset="0"/>
            </a:endParaRPr>
          </a:p>
        </p:txBody>
      </p:sp>
      <p:pic>
        <p:nvPicPr>
          <p:cNvPr id="4" name="Unit 5 Pronunciati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4328" y="2910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96607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214604" y="283295"/>
            <a:ext cx="27254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About You</a:t>
            </a:r>
            <a:endParaRPr lang="ar-SA" sz="4000" b="1" cap="none" spc="0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166" y="3212976"/>
            <a:ext cx="1368747" cy="1510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" y="1052736"/>
            <a:ext cx="89523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1. How long have you studied English?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2. How long have you played a sport or had 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a hobby?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3. How long have you had any of these items:</a:t>
            </a:r>
          </a:p>
          <a:p>
            <a:pPr algn="ctr" rtl="0">
              <a:lnSpc>
                <a:spcPct val="150000"/>
              </a:lnSpc>
            </a:pPr>
            <a:r>
              <a:rPr lang="it-IT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computer, laptop, digital camera, scooter,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cell phone?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4. How long have you gone to school?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5. How long have you lived in your house?</a:t>
            </a:r>
          </a:p>
          <a:p>
            <a:pPr algn="ctr" rtl="0">
              <a:lnSpc>
                <a:spcPct val="150000"/>
              </a:lnSpc>
            </a:pPr>
            <a:r>
              <a:rPr lang="en-US" sz="2400" b="1" dirty="0">
                <a:ln w="1905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mic Sans MS" pitchFamily="66" charset="0"/>
              </a:rPr>
              <a:t>6. How long have you known your best friends?</a:t>
            </a:r>
            <a:endParaRPr lang="ar-SA" sz="2400" b="1" dirty="0">
              <a:ln w="1905">
                <a:solidFill>
                  <a:schemeClr val="accent5">
                    <a:lumMod val="50000"/>
                  </a:schemeClr>
                </a:solidFill>
              </a:ln>
              <a:solidFill>
                <a:schemeClr val="accent5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454" y="188640"/>
            <a:ext cx="128587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8347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7">
            <a:extLst>
              <a:ext uri="{FF2B5EF4-FFF2-40B4-BE49-F238E27FC236}">
                <a16:creationId xmlns:a16="http://schemas.microsoft.com/office/drawing/2014/main" id="{2D519F8E-9FA9-41B2-8085-D40C68D886E9}"/>
              </a:ext>
            </a:extLst>
          </p:cNvPr>
          <p:cNvSpPr/>
          <p:nvPr/>
        </p:nvSpPr>
        <p:spPr>
          <a:xfrm>
            <a:off x="628423" y="836712"/>
            <a:ext cx="783737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1. I have studied English for 7 years. 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2. I have played tennis since I was 8 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3.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I have had my laptop for 10 years.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    I have had my cell phone since 1436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4. I have gone to school for 9 years 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5. I have lived in my house since I was born.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6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omic Sans MS" pitchFamily="66" charset="0"/>
              </a:rPr>
              <a:t>. I have known my best friends since 2013.</a:t>
            </a:r>
            <a:endParaRPr kumimoji="0" lang="ar-SA" sz="2400" b="1" i="0" u="none" strike="noStrike" kern="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36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 thruBlk="1"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2947143" y="302019"/>
            <a:ext cx="32848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31550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Conversation</a:t>
            </a:r>
            <a:endParaRPr lang="ar-SA" sz="4000" b="1" cap="none" spc="0" dirty="0">
              <a:ln w="31550" cmpd="sng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9110" y="1314809"/>
            <a:ext cx="64087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31550" cmpd="sng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How many people are there?</a:t>
            </a:r>
            <a:endParaRPr lang="ar-SA" sz="3200" b="1" cap="none" spc="0" dirty="0">
              <a:ln w="31550" cmpd="sng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63047" y="2962605"/>
            <a:ext cx="5556065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3200" b="1" cap="none" spc="0" dirty="0">
                <a:ln w="3155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What do you think the relationship between them?</a:t>
            </a:r>
            <a:endParaRPr lang="ar-SA" sz="3200" b="1" cap="none" spc="0" dirty="0">
              <a:ln w="3155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327768" y="4641791"/>
            <a:ext cx="775866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0"/>
            <a:r>
              <a:rPr lang="en-US" sz="3200" b="1" cap="none" spc="0" dirty="0">
                <a:ln w="3155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They haven’t seen each other for along time. What are they going to talk about?</a:t>
            </a:r>
            <a:endParaRPr lang="ar-SA" sz="3200" b="1" cap="none" spc="0" dirty="0">
              <a:ln w="3155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0060">
            <a:off x="5580529" y="1801240"/>
            <a:ext cx="3418704" cy="2637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مستطيل 8"/>
          <p:cNvSpPr/>
          <p:nvPr/>
        </p:nvSpPr>
        <p:spPr>
          <a:xfrm>
            <a:off x="294930" y="2204864"/>
            <a:ext cx="528441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31550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omic Sans MS" pitchFamily="66" charset="0"/>
              </a:rPr>
              <a:t>How old are they?</a:t>
            </a:r>
            <a:endParaRPr lang="ar-SA" sz="3200" b="1" cap="none" spc="0" dirty="0">
              <a:ln w="31550" cmpd="sng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715</Words>
  <Application>Microsoft Office PowerPoint</Application>
  <PresentationFormat>On-screen Show (4:3)</PresentationFormat>
  <Paragraphs>105</Paragraphs>
  <Slides>14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Adobe Kaiti Std R</vt:lpstr>
      <vt:lpstr>Arial</vt:lpstr>
      <vt:lpstr>Bradley Hand ITC</vt:lpstr>
      <vt:lpstr>Calibri</vt:lpstr>
      <vt:lpstr>Comic Sans MS</vt:lpstr>
      <vt:lpstr>سمة Office</vt:lpstr>
      <vt:lpstr>PowerPoint Presentation</vt:lpstr>
      <vt:lpstr>8. Conversation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Duna</dc:creator>
  <cp:lastModifiedBy>Ohoud Zbermawi</cp:lastModifiedBy>
  <cp:revision>22</cp:revision>
  <dcterms:created xsi:type="dcterms:W3CDTF">2021-12-09T05:36:51Z</dcterms:created>
  <dcterms:modified xsi:type="dcterms:W3CDTF">2022-12-13T07:47:33Z</dcterms:modified>
</cp:coreProperties>
</file>