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j-lt"/>
        <a:ea typeface="+mj-ea"/>
        <a:cs typeface="+mj-cs"/>
        <a:sym typeface="Arial"/>
      </a:defRPr>
    </a:lvl1pPr>
    <a:lvl2pPr indent="228600" defTabSz="685800" rtl="1" latinLnBrk="0">
      <a:defRPr sz="1000">
        <a:latin typeface="+mj-lt"/>
        <a:ea typeface="+mj-ea"/>
        <a:cs typeface="+mj-cs"/>
        <a:sym typeface="Arial"/>
      </a:defRPr>
    </a:lvl2pPr>
    <a:lvl3pPr indent="457200" defTabSz="685800" rtl="1" latinLnBrk="0">
      <a:defRPr sz="1000">
        <a:latin typeface="+mj-lt"/>
        <a:ea typeface="+mj-ea"/>
        <a:cs typeface="+mj-cs"/>
        <a:sym typeface="Arial"/>
      </a:defRPr>
    </a:lvl3pPr>
    <a:lvl4pPr indent="685800" defTabSz="685800" rtl="1" latinLnBrk="0">
      <a:defRPr sz="1000">
        <a:latin typeface="+mj-lt"/>
        <a:ea typeface="+mj-ea"/>
        <a:cs typeface="+mj-cs"/>
        <a:sym typeface="Arial"/>
      </a:defRPr>
    </a:lvl4pPr>
    <a:lvl5pPr indent="914400" defTabSz="685800" rtl="1" latinLnBrk="0">
      <a:defRPr sz="1000">
        <a:latin typeface="+mj-lt"/>
        <a:ea typeface="+mj-ea"/>
        <a:cs typeface="+mj-cs"/>
        <a:sym typeface="Arial"/>
      </a:defRPr>
    </a:lvl5pPr>
    <a:lvl6pPr indent="1143000" defTabSz="685800" rtl="1" latinLnBrk="0">
      <a:defRPr sz="1000">
        <a:latin typeface="+mj-lt"/>
        <a:ea typeface="+mj-ea"/>
        <a:cs typeface="+mj-cs"/>
        <a:sym typeface="Arial"/>
      </a:defRPr>
    </a:lvl6pPr>
    <a:lvl7pPr indent="1371600" defTabSz="685800" rtl="1" latinLnBrk="0">
      <a:defRPr sz="1000">
        <a:latin typeface="+mj-lt"/>
        <a:ea typeface="+mj-ea"/>
        <a:cs typeface="+mj-cs"/>
        <a:sym typeface="Arial"/>
      </a:defRPr>
    </a:lvl7pPr>
    <a:lvl8pPr indent="1600200" defTabSz="685800" rtl="1" latinLnBrk="0">
      <a:defRPr sz="1000">
        <a:latin typeface="+mj-lt"/>
        <a:ea typeface="+mj-ea"/>
        <a:cs typeface="+mj-cs"/>
        <a:sym typeface="Arial"/>
      </a:defRPr>
    </a:lvl8pPr>
    <a:lvl9pPr indent="1828800" defTabSz="685800" rtl="1" latinLnBrk="0">
      <a:defRPr sz="10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7813241" y="4525048"/>
            <a:ext cx="1105086" cy="39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7710483" y="662063"/>
            <a:ext cx="1280859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214084" y="167757"/>
            <a:ext cx="8689363" cy="4731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1" y="4622411"/>
            <a:ext cx="1097838" cy="24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9"/>
          <a:stretch>
            <a:fillRect/>
          </a:stretch>
        </p:blipFill>
        <p:spPr>
          <a:xfrm>
            <a:off x="214801" y="2845903"/>
            <a:ext cx="2127949" cy="170380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217142" y="161748"/>
            <a:ext cx="8684316" cy="4706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207592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269803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229454" y="174448"/>
            <a:ext cx="8685092" cy="469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236843" y="174448"/>
            <a:ext cx="8689364" cy="472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9" y="248325"/>
              <a:ext cx="3826101" cy="165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 txBox="1"/>
            <p:nvPr/>
          </p:nvSpPr>
          <p:spPr>
            <a:xfrm>
              <a:off x="381918" y="2143545"/>
              <a:ext cx="6648789" cy="288795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7817525" y="4266643"/>
              <a:ext cx="1121401" cy="9676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9"/>
              <a:ext cx="534925" cy="478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6" cy="471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7" cy="468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9"/>
              <a:ext cx="524638" cy="451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 txBox="1"/>
            <p:nvPr/>
          </p:nvSpPr>
          <p:spPr>
            <a:xfrm>
              <a:off x="5304375" y="3610031"/>
              <a:ext cx="3686626" cy="41653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4419600" y="4614207"/>
            <a:ext cx="2133600" cy="306111"/>
          </a:xfrm>
          <a:prstGeom prst="rect">
            <a:avLst/>
          </a:prstGeom>
          <a:ln w="3175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9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image" Target="../media/image8.png"/><Relationship Id="rId5" Type="http://schemas.openxmlformats.org/officeDocument/2006/relationships/slide" Target="slide11.xml"/><Relationship Id="rId6" Type="http://schemas.openxmlformats.org/officeDocument/2006/relationships/slide" Target="slide8.xml"/><Relationship Id="rId7" Type="http://schemas.openxmlformats.org/officeDocument/2006/relationships/slide" Target="slide1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slide" Target="slide5.xml"/><Relationship Id="rId6" Type="http://schemas.openxmlformats.org/officeDocument/2006/relationships/slide" Target="slide1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image" Target="../media/image20.png"/><Relationship Id="rId6" Type="http://schemas.openxmlformats.org/officeDocument/2006/relationships/slide" Target="slide5.xml"/><Relationship Id="rId7" Type="http://schemas.openxmlformats.org/officeDocument/2006/relationships/slide" Target="slide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image" Target="../media/image19.png"/><Relationship Id="rId5" Type="http://schemas.openxmlformats.org/officeDocument/2006/relationships/slide" Target="slide1.xml"/><Relationship Id="rId6" Type="http://schemas.openxmlformats.org/officeDocument/2006/relationships/image" Target="../media/image21.png"/><Relationship Id="rId7" Type="http://schemas.openxmlformats.org/officeDocument/2006/relationships/slide" Target="slide5.xml"/><Relationship Id="rId8" Type="http://schemas.openxmlformats.org/officeDocument/2006/relationships/slide" Target="slide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slide" Target="slide5.xml"/><Relationship Id="rId6" Type="http://schemas.openxmlformats.org/officeDocument/2006/relationships/slide" Target="slide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" Target="slide2.xml"/><Relationship Id="rId5" Type="http://schemas.openxmlformats.org/officeDocument/2006/relationships/image" Target="../media/image24.png"/><Relationship Id="rId6" Type="http://schemas.openxmlformats.org/officeDocument/2006/relationships/slide" Target="slide5.xml"/><Relationship Id="rId7" Type="http://schemas.openxmlformats.org/officeDocument/2006/relationships/slide" Target="slide11.xml"/><Relationship Id="rId8" Type="http://schemas.openxmlformats.org/officeDocument/2006/relationships/slide" Target="slide8.xml"/><Relationship Id="rId9" Type="http://schemas.openxmlformats.org/officeDocument/2006/relationships/slide" Target="slide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" Target="slide14.xml"/><Relationship Id="rId6" Type="http://schemas.openxmlformats.org/officeDocument/2006/relationships/slide" Target="slide1.xml"/><Relationship Id="rId7" Type="http://schemas.openxmlformats.org/officeDocument/2006/relationships/slide" Target="slide5.xml"/><Relationship Id="rId8" Type="http://schemas.openxmlformats.org/officeDocument/2006/relationships/slide" Target="slide11.xml"/><Relationship Id="rId9" Type="http://schemas.openxmlformats.org/officeDocument/2006/relationships/slide" Target="slide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" Target="slide5.xml"/><Relationship Id="rId8" Type="http://schemas.openxmlformats.org/officeDocument/2006/relationships/slide" Target="slide11.xml"/><Relationship Id="rId9" Type="http://schemas.openxmlformats.org/officeDocument/2006/relationships/slide" Target="slide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slide" Target="slide5.xml"/><Relationship Id="rId5" Type="http://schemas.openxmlformats.org/officeDocument/2006/relationships/slide" Target="slide11.xml"/><Relationship Id="rId6" Type="http://schemas.openxmlformats.org/officeDocument/2006/relationships/slide" Target="slide8.xml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image" Target="../media/image18.png"/><Relationship Id="rId6" Type="http://schemas.openxmlformats.org/officeDocument/2006/relationships/slide" Target="slide11.xml"/><Relationship Id="rId7" Type="http://schemas.openxmlformats.org/officeDocument/2006/relationships/slide" Target="slide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image" Target="../media/image19.png"/><Relationship Id="rId5" Type="http://schemas.openxmlformats.org/officeDocument/2006/relationships/slide" Target="slide1.xml"/><Relationship Id="rId6" Type="http://schemas.openxmlformats.org/officeDocument/2006/relationships/slide" Target="slide11.xml"/><Relationship Id="rId7" Type="http://schemas.openxmlformats.org/officeDocument/2006/relationships/slide" Target="slide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slide" Target="slide5.xml"/><Relationship Id="rId6" Type="http://schemas.openxmlformats.org/officeDocument/2006/relationships/slide" Target="slide11.xml"/><Relationship Id="rId7" Type="http://schemas.openxmlformats.org/officeDocument/2006/relationships/slide" Target="slide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image" Target="../media/image18.png"/><Relationship Id="rId6" Type="http://schemas.openxmlformats.org/officeDocument/2006/relationships/slide" Target="slide5.xml"/><Relationship Id="rId7" Type="http://schemas.openxmlformats.org/officeDocument/2006/relationships/slide" Target="slide1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image" Target="../media/image19.png"/><Relationship Id="rId5" Type="http://schemas.openxmlformats.org/officeDocument/2006/relationships/slide" Target="slide1.xml"/><Relationship Id="rId6" Type="http://schemas.openxmlformats.org/officeDocument/2006/relationships/slide" Target="slide5.xml"/><Relationship Id="rId7" Type="http://schemas.openxmlformats.org/officeDocument/2006/relationships/slide" Target="slide1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6" cy="33248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9" y="11164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10" y="201700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6" y="20735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1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9" y="30307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9" y="39878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2" y="3305847"/>
            <a:ext cx="946402" cy="1263988"/>
            <a:chOff x="0" y="0"/>
            <a:chExt cx="946401" cy="1263987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8" cy="112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3" y="73421"/>
              <a:ext cx="778936" cy="1109650"/>
              <a:chOff x="0" y="0"/>
              <a:chExt cx="778935" cy="1109648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3"/>
                <a:ext cx="535037" cy="44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2"/>
                <a:ext cx="262846" cy="44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38" cy="815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1" cy="819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38" cy="191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7"/>
                <a:ext cx="171051" cy="8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3" cy="129168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1" cy="106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٢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6" cy="463988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1890767" y="1224852"/>
            <a:ext cx="1176203" cy="301291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٧٥"/>
          <p:cNvSpPr/>
          <p:nvPr/>
        </p:nvSpPr>
        <p:spPr>
          <a:xfrm>
            <a:off x="1266471" y="4060764"/>
            <a:ext cx="1176202" cy="439899"/>
          </a:xfrm>
          <a:prstGeom prst="roundRect">
            <a:avLst>
              <a:gd name="adj" fmla="val 2092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/>
            <a:r>
              <a:t>صفحة ٧٥ </a:t>
            </a:r>
          </a:p>
        </p:txBody>
      </p:sp>
      <p:sp>
        <p:nvSpPr>
          <p:cNvPr id="227" name="الحصة"/>
          <p:cNvSpPr/>
          <p:nvPr/>
        </p:nvSpPr>
        <p:spPr>
          <a:xfrm>
            <a:off x="1834524" y="218352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1779487" y="3169295"/>
            <a:ext cx="1176203" cy="297583"/>
          </a:xfrm>
          <a:prstGeom prst="roundRect">
            <a:avLst>
              <a:gd name="adj" fmla="val 30936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سادس : الكسور الاعتيادية"/>
          <p:cNvSpPr txBox="1"/>
          <p:nvPr>
            <p:ph type="body" sz="quarter" idx="1"/>
          </p:nvPr>
        </p:nvSpPr>
        <p:spPr>
          <a:xfrm>
            <a:off x="4181714" y="3024358"/>
            <a:ext cx="4278323" cy="751243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marL="0" indent="0" algn="ctr" defTabSz="850391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 sz="2418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السادس : الكسور الاعتيادية</a:t>
            </a:r>
          </a:p>
        </p:txBody>
      </p:sp>
      <p:sp>
        <p:nvSpPr>
          <p:cNvPr id="230" name="٦-٧ استقصاء حل المسألة"/>
          <p:cNvSpPr txBox="1"/>
          <p:nvPr/>
        </p:nvSpPr>
        <p:spPr>
          <a:xfrm>
            <a:off x="4128980" y="3619228"/>
            <a:ext cx="4331057" cy="624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21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٦-٧</a:t>
            </a:r>
            <a:r>
              <a:t> استقصاء حل المسألة</a:t>
            </a:r>
          </a:p>
        </p:txBody>
      </p:sp>
      <p:sp>
        <p:nvSpPr>
          <p:cNvPr id="231" name="مسألة ٧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  <p:sp>
        <p:nvSpPr>
          <p:cNvPr id="232" name="مسألة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  <p:sp>
        <p:nvSpPr>
          <p:cNvPr id="233" name="الواج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4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  <p:bldP build="whole" bldLvl="1" animBg="1" rev="0" advAuto="0" spid="23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33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31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29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0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32" name="٣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544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34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42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35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6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7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8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9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0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1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3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46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47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548" name="مستطيل"/>
          <p:cNvSpPr/>
          <p:nvPr/>
        </p:nvSpPr>
        <p:spPr>
          <a:xfrm>
            <a:off x="7997218" y="380664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49" name="Google Shape;145;p11"/>
          <p:cNvSpPr txBox="1"/>
          <p:nvPr/>
        </p:nvSpPr>
        <p:spPr>
          <a:xfrm>
            <a:off x="7954698" y="3874436"/>
            <a:ext cx="747153" cy="4775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68957">
              <a:lnSpc>
                <a:spcPct val="115000"/>
              </a:lnSpc>
              <a:spcBef>
                <a:spcPts val="1500"/>
              </a:spcBef>
              <a:defRPr sz="2058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55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5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167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5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53" name="٣٢ = ١٦ × ٢        ،    ١٦ + ٢ = ١٨ ≈ ١٢  تخمين خاطئ"/>
          <p:cNvSpPr txBox="1"/>
          <p:nvPr/>
        </p:nvSpPr>
        <p:spPr>
          <a:xfrm>
            <a:off x="1779487" y="1554129"/>
            <a:ext cx="5901086" cy="513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/>
          <a:p>
            <a:pPr algn="r" rtl="0">
              <a:defRPr sz="2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٣٢ = ١٦ × ٢        ،    ١٦ + ٢ = ١٨ </a:t>
            </a:r>
            <a:r>
              <a:rPr>
                <a:solidFill>
                  <a:srgbClr val="99244F"/>
                </a:solidFill>
              </a:rPr>
              <a:t>≈ ١٢  تخمين خاطئ</a:t>
            </a:r>
          </a:p>
        </p:txBody>
      </p:sp>
      <p:sp>
        <p:nvSpPr>
          <p:cNvPr id="554" name="٣٢ = ٤ × ٨        ،    ٤ + ٨ = ١٢ = ١٢  تخمين صحيح"/>
          <p:cNvSpPr txBox="1"/>
          <p:nvPr/>
        </p:nvSpPr>
        <p:spPr>
          <a:xfrm>
            <a:off x="1854572" y="2263874"/>
            <a:ext cx="5901086" cy="513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/>
          <a:p>
            <a:pPr algn="r" rtl="0">
              <a:defRPr sz="2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٣٢ = ٤ × ٨        ،    ٤ + ٨ = ١٢ </a:t>
            </a:r>
            <a:r>
              <a:rPr>
                <a:solidFill>
                  <a:srgbClr val="99244F"/>
                </a:solidFill>
              </a:rPr>
              <a:t>= ١٢  تخمين صحيح</a:t>
            </a:r>
          </a:p>
        </p:txBody>
      </p:sp>
      <p:sp>
        <p:nvSpPr>
          <p:cNvPr id="555" name="الاجابة معقولة"/>
          <p:cNvSpPr txBox="1"/>
          <p:nvPr/>
        </p:nvSpPr>
        <p:spPr>
          <a:xfrm>
            <a:off x="6019884" y="3842686"/>
            <a:ext cx="1817373" cy="513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>
            <a:lvl1pPr algn="r">
              <a:defRPr sz="2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الاجابة معقولة</a:t>
            </a:r>
          </a:p>
        </p:txBody>
      </p:sp>
      <p:sp>
        <p:nvSpPr>
          <p:cNvPr id="556" name="مسألة ٢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557" name="مسألة ٧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9" grpId="4"/>
      <p:bldP build="whole" bldLvl="1" animBg="1" rev="0" advAuto="0" spid="548" grpId="3"/>
      <p:bldP build="whole" bldLvl="1" animBg="1" rev="0" advAuto="0" spid="547" grpId="2"/>
      <p:bldP build="whole" bldLvl="1" animBg="1" rev="0" advAuto="0" spid="54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559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72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565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560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1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2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3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4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68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566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7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71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569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0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3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79" name="تجميع"/>
          <p:cNvGrpSpPr/>
          <p:nvPr/>
        </p:nvGrpSpPr>
        <p:grpSpPr>
          <a:xfrm>
            <a:off x="7744693" y="793181"/>
            <a:ext cx="1176203" cy="692251"/>
            <a:chOff x="0" y="0"/>
            <a:chExt cx="1176201" cy="692249"/>
          </a:xfrm>
        </p:grpSpPr>
        <p:grpSp>
          <p:nvGrpSpPr>
            <p:cNvPr id="577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575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6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78" name="٧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grpSp>
        <p:nvGrpSpPr>
          <p:cNvPr id="59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592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580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91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81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89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82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3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4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5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6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7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8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90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93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9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96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97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598" name="IMG_5752.png" descr="IMG_5752.png"/>
          <p:cNvPicPr>
            <a:picLocks noChangeAspect="1"/>
          </p:cNvPicPr>
          <p:nvPr/>
        </p:nvPicPr>
        <p:blipFill>
          <a:blip r:embed="rId5">
            <a:extLst/>
          </a:blip>
          <a:srcRect l="3999" t="6789" r="8878" b="0"/>
          <a:stretch>
            <a:fillRect/>
          </a:stretch>
        </p:blipFill>
        <p:spPr>
          <a:xfrm>
            <a:off x="2191690" y="1139306"/>
            <a:ext cx="5412212" cy="2864970"/>
          </a:xfrm>
          <a:prstGeom prst="rect">
            <a:avLst/>
          </a:prstGeom>
          <a:ln w="12700">
            <a:miter lim="400000"/>
          </a:ln>
        </p:spPr>
      </p:pic>
      <p:sp>
        <p:nvSpPr>
          <p:cNvPr id="599" name="مسألة ٢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600" name="مسألة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9" grpId="1"/>
      <p:bldP build="whole" bldLvl="1" animBg="1" rev="0" advAuto="0" spid="59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606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604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602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3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5" name="٧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617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607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15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608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9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0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1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2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3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4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16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19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20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621" name="مستطيل"/>
          <p:cNvSpPr/>
          <p:nvPr/>
        </p:nvSpPr>
        <p:spPr>
          <a:xfrm>
            <a:off x="8035318" y="3896811"/>
            <a:ext cx="585914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22" name="Google Shape;145;p11"/>
          <p:cNvSpPr txBox="1"/>
          <p:nvPr/>
        </p:nvSpPr>
        <p:spPr>
          <a:xfrm>
            <a:off x="7980071" y="37072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63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635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623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34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624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32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625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6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7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8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9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30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31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633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636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63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3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640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6006" t="0" r="0" b="82571"/>
          <a:stretch>
            <a:fillRect/>
          </a:stretch>
        </p:blipFill>
        <p:spPr>
          <a:xfrm>
            <a:off x="6704912" y="1139306"/>
            <a:ext cx="1142244" cy="49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8492" t="69146" r="1977" b="17544"/>
          <a:stretch>
            <a:fillRect/>
          </a:stretch>
        </p:blipFill>
        <p:spPr>
          <a:xfrm>
            <a:off x="6704912" y="2704444"/>
            <a:ext cx="998419" cy="403064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43" name="استعمال خطة الحل العكسي"/>
          <p:cNvSpPr txBox="1"/>
          <p:nvPr/>
        </p:nvSpPr>
        <p:spPr>
          <a:xfrm>
            <a:off x="3603087" y="3803446"/>
            <a:ext cx="3962575" cy="513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>
            <a:lvl1pPr algn="r">
              <a:defRPr sz="2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استعمال خطة الحل العكسي</a:t>
            </a:r>
          </a:p>
        </p:txBody>
      </p:sp>
      <p:sp>
        <p:nvSpPr>
          <p:cNvPr id="644" name="حصلت ديمة يوم الثلاثاء على نقاط اقل بـ ٤ نقاط من ثلاث أمثال النقاط التي حصلت عليها يوم الاثنين…"/>
          <p:cNvSpPr txBox="1"/>
          <p:nvPr/>
        </p:nvSpPr>
        <p:spPr>
          <a:xfrm>
            <a:off x="1504168" y="1549934"/>
            <a:ext cx="5642962" cy="1211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240631" indent="-240631" algn="r" rtl="0">
              <a:buSzPct val="60000"/>
              <a:buBlip>
                <a:blip r:embed="rId6"/>
              </a:buBlip>
              <a:defRPr sz="24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حصلت ديمة يوم الثلاثاء على نقاط اقل بـ ٤ نقاط من ثلاث أمثال النقاط التي حصلت عليها يوم الاثنين </a:t>
            </a:r>
          </a:p>
          <a:p>
            <a:pPr marL="240631" indent="-240631" algn="r" rtl="0">
              <a:buSzPct val="60000"/>
              <a:buBlip>
                <a:blip r:embed="rId6"/>
              </a:buBlip>
              <a:defRPr sz="24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عدد النقاط التي حصلت عليها يوم الاثنين هو ٥ نقاط</a:t>
            </a:r>
          </a:p>
        </p:txBody>
      </p:sp>
      <p:sp>
        <p:nvSpPr>
          <p:cNvPr id="645" name="عدد النقاط التي حصلت عليها يوم الثلاثاء"/>
          <p:cNvSpPr txBox="1"/>
          <p:nvPr/>
        </p:nvSpPr>
        <p:spPr>
          <a:xfrm>
            <a:off x="1970655" y="2704444"/>
            <a:ext cx="4673869" cy="513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sz="2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عدد النقاط التي حصلت عليها يوم الثلاثاء</a:t>
            </a:r>
          </a:p>
        </p:txBody>
      </p:sp>
      <p:sp>
        <p:nvSpPr>
          <p:cNvPr id="646" name="مسألة ٢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647" name="مسألة ٣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0" grpId="2"/>
      <p:bldP build="whole" bldLvl="1" animBg="1" rev="0" advAuto="0" spid="619" grpId="1"/>
      <p:bldP build="whole" bldLvl="1" animBg="1" rev="0" advAuto="0" spid="621" grpId="3"/>
      <p:bldP build="whole" bldLvl="1" animBg="1" rev="0" advAuto="0" spid="622" grpId="4"/>
      <p:bldP build="whole" bldLvl="1" animBg="1" rev="0" advAuto="0" spid="637" grpId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653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651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649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0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52" name="٧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664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654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62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655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6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7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8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9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60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61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63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66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67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68" name="مستطيل"/>
          <p:cNvSpPr/>
          <p:nvPr/>
        </p:nvSpPr>
        <p:spPr>
          <a:xfrm>
            <a:off x="8032458" y="3923207"/>
            <a:ext cx="585915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69" name="Google Shape;145;p11"/>
          <p:cNvSpPr txBox="1"/>
          <p:nvPr/>
        </p:nvSpPr>
        <p:spPr>
          <a:xfrm>
            <a:off x="7992771" y="3921620"/>
            <a:ext cx="671008" cy="4901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77824">
              <a:lnSpc>
                <a:spcPct val="115000"/>
              </a:lnSpc>
              <a:spcBef>
                <a:spcPts val="1500"/>
              </a:spcBef>
              <a:defRPr sz="2079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7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7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7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73" name="عدد النقاط التي حصلت عليها يوم الاثنين = ٥…"/>
          <p:cNvSpPr txBox="1"/>
          <p:nvPr/>
        </p:nvSpPr>
        <p:spPr>
          <a:xfrm>
            <a:off x="769022" y="1632973"/>
            <a:ext cx="7056906" cy="1402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sz="2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عدد النقاط التي حصلت عليها يوم الاثنين = ٥</a:t>
            </a:r>
          </a:p>
          <a:p>
            <a:pPr algn="r" rtl="0">
              <a:defRPr sz="2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 ثلاثة أمثال النقاط = ٣ × ٥ = ١٥ </a:t>
            </a:r>
          </a:p>
          <a:p>
            <a:pPr algn="r" rtl="0">
              <a:defRPr sz="2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عدد النقاط التي حصلت عليها يوم الثلاثاء = ١٥ – ٤ = ١١ نقطة</a:t>
            </a:r>
          </a:p>
        </p:txBody>
      </p:sp>
      <p:sp>
        <p:nvSpPr>
          <p:cNvPr id="674" name="الإجابة معقولة"/>
          <p:cNvSpPr txBox="1"/>
          <p:nvPr/>
        </p:nvSpPr>
        <p:spPr>
          <a:xfrm>
            <a:off x="5920635" y="3921620"/>
            <a:ext cx="1714992" cy="513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sz="2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الإجابة معقولة</a:t>
            </a:r>
          </a:p>
        </p:txBody>
      </p:sp>
      <p:sp>
        <p:nvSpPr>
          <p:cNvPr id="675" name="مسألة ٢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676" name="مسألة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9" grpId="4"/>
      <p:bldP build="whole" bldLvl="1" animBg="1" rev="0" advAuto="0" spid="666" grpId="1"/>
      <p:bldP build="whole" bldLvl="1" animBg="1" rev="0" advAuto="0" spid="667" grpId="2"/>
      <p:bldP build="whole" bldLvl="1" animBg="1" rev="0" advAuto="0" spid="668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7171225" y="311028"/>
            <a:ext cx="1761174" cy="828136"/>
          </a:xfrm>
          <a:prstGeom prst="rect">
            <a:avLst/>
          </a:prstGeom>
          <a:ln w="12700">
            <a:miter lim="400000"/>
          </a:ln>
        </p:spPr>
      </p:pic>
      <p:sp>
        <p:nvSpPr>
          <p:cNvPr id="679" name="إنّ النجاح هو محصِّلة اجتهادات صغيرة تتراكم يوماً بعد يوم."/>
          <p:cNvSpPr txBox="1"/>
          <p:nvPr/>
        </p:nvSpPr>
        <p:spPr>
          <a:xfrm>
            <a:off x="3263835" y="3732950"/>
            <a:ext cx="4674127" cy="1107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80" name="ختاماً"/>
          <p:cNvSpPr txBox="1"/>
          <p:nvPr/>
        </p:nvSpPr>
        <p:spPr>
          <a:xfrm>
            <a:off x="7269535" y="3115730"/>
            <a:ext cx="1741990" cy="1170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pic>
        <p:nvPicPr>
          <p:cNvPr id="681" name="IMG_3107.png" descr="IMG_3107.png"/>
          <p:cNvPicPr>
            <a:picLocks noChangeAspect="1"/>
          </p:cNvPicPr>
          <p:nvPr/>
        </p:nvPicPr>
        <p:blipFill>
          <a:blip r:embed="rId3">
            <a:extLst/>
          </a:blip>
          <a:srcRect l="65604" t="66240" r="3567" b="0"/>
          <a:stretch>
            <a:fillRect/>
          </a:stretch>
        </p:blipFill>
        <p:spPr>
          <a:xfrm>
            <a:off x="2085547" y="3389450"/>
            <a:ext cx="1436352" cy="1518612"/>
          </a:xfrm>
          <a:prstGeom prst="rect">
            <a:avLst/>
          </a:prstGeom>
          <a:ln w="12700">
            <a:miter lim="400000"/>
          </a:ln>
        </p:spPr>
      </p:pic>
      <p:sp>
        <p:nvSpPr>
          <p:cNvPr id="682" name="المقدم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grpSp>
        <p:nvGrpSpPr>
          <p:cNvPr id="688" name="تجميع"/>
          <p:cNvGrpSpPr/>
          <p:nvPr/>
        </p:nvGrpSpPr>
        <p:grpSpPr>
          <a:xfrm>
            <a:off x="1463278" y="2153626"/>
            <a:ext cx="2595152" cy="922582"/>
            <a:chOff x="0" y="0"/>
            <a:chExt cx="2595151" cy="922580"/>
          </a:xfrm>
        </p:grpSpPr>
        <p:sp>
          <p:nvSpPr>
            <p:cNvPr id="683" name="Google Shape;167;p9"/>
            <p:cNvSpPr/>
            <p:nvPr/>
          </p:nvSpPr>
          <p:spPr>
            <a:xfrm>
              <a:off x="0" y="63500"/>
              <a:ext cx="2595152" cy="66993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87" name="تجميع"/>
            <p:cNvGrpSpPr/>
            <p:nvPr/>
          </p:nvGrpSpPr>
          <p:grpSpPr>
            <a:xfrm>
              <a:off x="78750" y="0"/>
              <a:ext cx="2437652" cy="922581"/>
              <a:chOff x="0" y="0"/>
              <a:chExt cx="2437651" cy="922580"/>
            </a:xfrm>
          </p:grpSpPr>
          <p:sp>
            <p:nvSpPr>
              <p:cNvPr id="684" name="Google Shape;168;p9"/>
              <p:cNvSpPr/>
              <p:nvPr/>
            </p:nvSpPr>
            <p:spPr>
              <a:xfrm>
                <a:off x="0" y="134495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85" name="التاريخ"/>
              <p:cNvSpPr/>
              <p:nvPr/>
            </p:nvSpPr>
            <p:spPr>
              <a:xfrm>
                <a:off x="1243902" y="392720"/>
                <a:ext cx="112239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86" name="Google Shape;1337;p51"/>
              <p:cNvSpPr txBox="1"/>
              <p:nvPr/>
            </p:nvSpPr>
            <p:spPr>
              <a:xfrm>
                <a:off x="233961" y="0"/>
                <a:ext cx="1152252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٧٦</a:t>
                </a:r>
              </a:p>
            </p:txBody>
          </p:sp>
        </p:grpSp>
      </p:grpSp>
      <p:sp>
        <p:nvSpPr>
          <p:cNvPr id="689" name="سهم: لليسار واليمين والأعلى 52"/>
          <p:cNvSpPr/>
          <p:nvPr/>
        </p:nvSpPr>
        <p:spPr>
          <a:xfrm>
            <a:off x="4155870" y="1945668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/>
            </a:pPr>
          </a:p>
        </p:txBody>
      </p:sp>
      <p:grpSp>
        <p:nvGrpSpPr>
          <p:cNvPr id="696" name="تجميع"/>
          <p:cNvGrpSpPr/>
          <p:nvPr/>
        </p:nvGrpSpPr>
        <p:grpSpPr>
          <a:xfrm>
            <a:off x="5456739" y="2193149"/>
            <a:ext cx="2595152" cy="922582"/>
            <a:chOff x="0" y="0"/>
            <a:chExt cx="2595151" cy="922580"/>
          </a:xfrm>
        </p:grpSpPr>
        <p:grpSp>
          <p:nvGrpSpPr>
            <p:cNvPr id="692" name="تجميع"/>
            <p:cNvGrpSpPr/>
            <p:nvPr/>
          </p:nvGrpSpPr>
          <p:grpSpPr>
            <a:xfrm>
              <a:off x="0" y="78216"/>
              <a:ext cx="2595152" cy="669937"/>
              <a:chOff x="0" y="0"/>
              <a:chExt cx="2595151" cy="669935"/>
            </a:xfrm>
          </p:grpSpPr>
          <p:sp>
            <p:nvSpPr>
              <p:cNvPr id="690" name="Google Shape;167;p9"/>
              <p:cNvSpPr/>
              <p:nvPr/>
            </p:nvSpPr>
            <p:spPr>
              <a:xfrm>
                <a:off x="0" y="0"/>
                <a:ext cx="2595152" cy="66993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91" name="Google Shape;168;p9"/>
              <p:cNvSpPr/>
              <p:nvPr/>
            </p:nvSpPr>
            <p:spPr>
              <a:xfrm>
                <a:off x="78750" y="62413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95" name="تجميع"/>
            <p:cNvGrpSpPr/>
            <p:nvPr/>
          </p:nvGrpSpPr>
          <p:grpSpPr>
            <a:xfrm>
              <a:off x="308557" y="0"/>
              <a:ext cx="2111412" cy="922581"/>
              <a:chOff x="0" y="0"/>
              <a:chExt cx="2111410" cy="922580"/>
            </a:xfrm>
          </p:grpSpPr>
          <p:sp>
            <p:nvSpPr>
              <p:cNvPr id="693" name="التاريخ"/>
              <p:cNvSpPr txBox="1"/>
              <p:nvPr/>
            </p:nvSpPr>
            <p:spPr>
              <a:xfrm>
                <a:off x="989017" y="239672"/>
                <a:ext cx="1122394" cy="3683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9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694" name="Google Shape;1337;p51"/>
              <p:cNvSpPr txBox="1"/>
              <p:nvPr/>
            </p:nvSpPr>
            <p:spPr>
              <a:xfrm>
                <a:off x="0" y="0"/>
                <a:ext cx="1152251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٥ ، ٩</a:t>
                </a:r>
              </a:p>
            </p:txBody>
          </p:sp>
        </p:grpSp>
      </p:grpSp>
      <p:grpSp>
        <p:nvGrpSpPr>
          <p:cNvPr id="703" name="تجميع"/>
          <p:cNvGrpSpPr/>
          <p:nvPr/>
        </p:nvGrpSpPr>
        <p:grpSpPr>
          <a:xfrm>
            <a:off x="3332719" y="964272"/>
            <a:ext cx="2376182" cy="807485"/>
            <a:chOff x="0" y="0"/>
            <a:chExt cx="2376181" cy="807483"/>
          </a:xfrm>
        </p:grpSpPr>
        <p:grpSp>
          <p:nvGrpSpPr>
            <p:cNvPr id="701" name="تجميع"/>
            <p:cNvGrpSpPr/>
            <p:nvPr/>
          </p:nvGrpSpPr>
          <p:grpSpPr>
            <a:xfrm>
              <a:off x="0" y="121683"/>
              <a:ext cx="2376182" cy="685801"/>
              <a:chOff x="0" y="0"/>
              <a:chExt cx="2376181" cy="685800"/>
            </a:xfrm>
          </p:grpSpPr>
          <p:grpSp>
            <p:nvGrpSpPr>
              <p:cNvPr id="699" name="تجميع"/>
              <p:cNvGrpSpPr/>
              <p:nvPr/>
            </p:nvGrpSpPr>
            <p:grpSpPr>
              <a:xfrm>
                <a:off x="323004" y="118569"/>
                <a:ext cx="2053178" cy="531186"/>
                <a:chOff x="0" y="0"/>
                <a:chExt cx="2053177" cy="531185"/>
              </a:xfrm>
            </p:grpSpPr>
            <p:sp>
              <p:nvSpPr>
                <p:cNvPr id="697" name="Google Shape;717;p19"/>
                <p:cNvSpPr/>
                <p:nvPr/>
              </p:nvSpPr>
              <p:spPr>
                <a:xfrm>
                  <a:off x="0" y="-1"/>
                  <a:ext cx="2053178" cy="5311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98" name="Google Shape;718;p19"/>
                <p:cNvSpPr/>
                <p:nvPr/>
              </p:nvSpPr>
              <p:spPr>
                <a:xfrm>
                  <a:off x="62303" y="49486"/>
                  <a:ext cx="1928570" cy="43221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700" name="الواجب"/>
              <p:cNvSpPr txBox="1"/>
              <p:nvPr/>
            </p:nvSpPr>
            <p:spPr>
              <a:xfrm>
                <a:off x="0" y="-1"/>
                <a:ext cx="2286915" cy="6858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3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702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547903" y="0"/>
              <a:ext cx="828091" cy="711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4" name="مسألة  ١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705" name="مسألة ٤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 </a:t>
            </a:r>
          </a:p>
        </p:txBody>
      </p:sp>
      <p:sp>
        <p:nvSpPr>
          <p:cNvPr id="706" name="مسألة ٢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707" name="المنزل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0" grpId="2"/>
      <p:bldP build="whole" bldLvl="1" animBg="1" rev="0" advAuto="0" spid="678" grpId="1"/>
      <p:bldP build="whole" bldLvl="1" animBg="1" rev="0" advAuto="0" spid="679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19" cy="296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3"/>
            <a:ext cx="2147103" cy="849914"/>
            <a:chOff x="0" y="0"/>
            <a:chExt cx="2147102" cy="84991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4" name="IMG_4178.png" descr="IMG_4178.png"/>
          <p:cNvPicPr>
            <a:picLocks noChangeAspect="1"/>
          </p:cNvPicPr>
          <p:nvPr/>
        </p:nvPicPr>
        <p:blipFill>
          <a:blip r:embed="rId4">
            <a:extLst/>
          </a:blip>
          <a:srcRect l="9914" t="65405" r="25801" b="12355"/>
          <a:stretch>
            <a:fillRect/>
          </a:stretch>
        </p:blipFill>
        <p:spPr>
          <a:xfrm>
            <a:off x="2177608" y="1413844"/>
            <a:ext cx="3701933" cy="39343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Google Shape;209;p10"/>
          <p:cNvSpPr/>
          <p:nvPr/>
        </p:nvSpPr>
        <p:spPr>
          <a:xfrm>
            <a:off x="1162703" y="1377143"/>
            <a:ext cx="5409000" cy="423655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7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58" name="مسألة ٢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259" name="مسألة ٧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  <p:sp>
        <p:nvSpPr>
          <p:cNvPr id="260" name="مسألة ٣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4"/>
      <p:bldP build="whole" bldLvl="1" animBg="1" rev="0" advAuto="0" spid="255" grpId="3"/>
      <p:bldP build="whole" bldLvl="1" animBg="1" rev="0" advAuto="0" spid="236" grpId="5"/>
      <p:bldP build="whole" bldLvl="1" animBg="1" rev="0" advAuto="0" spid="253" grpId="2"/>
      <p:bldP build="whole" bldLvl="1" animBg="1" rev="0" advAuto="0" spid="2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تجميع"/>
          <p:cNvGrpSpPr/>
          <p:nvPr/>
        </p:nvGrpSpPr>
        <p:grpSpPr>
          <a:xfrm>
            <a:off x="6760705" y="714350"/>
            <a:ext cx="2147104" cy="849913"/>
            <a:chOff x="0" y="0"/>
            <a:chExt cx="2147102" cy="849912"/>
          </a:xfrm>
        </p:grpSpPr>
        <p:grpSp>
          <p:nvGrpSpPr>
            <p:cNvPr id="264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62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3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75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65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66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7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8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9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70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71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72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74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76" name="IMG_3273.png" descr="IMG_327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7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280" name="IMG_2747.png" descr="IMG_2747.png"/>
          <p:cNvPicPr>
            <a:picLocks noChangeAspect="1"/>
          </p:cNvPicPr>
          <p:nvPr/>
        </p:nvPicPr>
        <p:blipFill>
          <a:blip r:embed="rId5">
            <a:extLst/>
          </a:blip>
          <a:srcRect l="3220" t="3019" r="3219" b="69978"/>
          <a:stretch>
            <a:fillRect/>
          </a:stretch>
        </p:blipFill>
        <p:spPr>
          <a:xfrm>
            <a:off x="2143687" y="864303"/>
            <a:ext cx="4392310" cy="885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G_4179.png" descr="IMG_417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18078" y="1849930"/>
            <a:ext cx="4706174" cy="1991947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مسألة ٢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283" name="مسألة ٧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  <p:sp>
        <p:nvSpPr>
          <p:cNvPr id="284" name="مسألة ٣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" grpId="2"/>
      <p:bldP build="whole" bldLvl="1" animBg="1" rev="0" advAuto="0" spid="27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الواجب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87" name="المنزل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grpSp>
        <p:nvGrpSpPr>
          <p:cNvPr id="304" name="تجميع"/>
          <p:cNvGrpSpPr/>
          <p:nvPr/>
        </p:nvGrpSpPr>
        <p:grpSpPr>
          <a:xfrm>
            <a:off x="6744934" y="653641"/>
            <a:ext cx="2147103" cy="849913"/>
            <a:chOff x="0" y="0"/>
            <a:chExt cx="2147102" cy="849912"/>
          </a:xfrm>
        </p:grpSpPr>
        <p:grpSp>
          <p:nvGrpSpPr>
            <p:cNvPr id="302" name="تجميع"/>
            <p:cNvGrpSpPr/>
            <p:nvPr/>
          </p:nvGrpSpPr>
          <p:grpSpPr>
            <a:xfrm>
              <a:off x="0" y="-1"/>
              <a:ext cx="2147103" cy="849914"/>
              <a:chOff x="0" y="0"/>
              <a:chExt cx="2147102" cy="849912"/>
            </a:xfrm>
          </p:grpSpPr>
          <p:grpSp>
            <p:nvGrpSpPr>
              <p:cNvPr id="290" name="تجميع"/>
              <p:cNvGrpSpPr/>
              <p:nvPr/>
            </p:nvGrpSpPr>
            <p:grpSpPr>
              <a:xfrm>
                <a:off x="0" y="269584"/>
                <a:ext cx="1596440" cy="528147"/>
                <a:chOff x="0" y="0"/>
                <a:chExt cx="1596439" cy="528145"/>
              </a:xfrm>
            </p:grpSpPr>
            <p:sp>
              <p:nvSpPr>
                <p:cNvPr id="288" name="Google Shape;208;p10"/>
                <p:cNvSpPr/>
                <p:nvPr/>
              </p:nvSpPr>
              <p:spPr>
                <a:xfrm>
                  <a:off x="0" y="0"/>
                  <a:ext cx="1596440" cy="5281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9" name="Google Shape;209;p10"/>
                <p:cNvSpPr/>
                <p:nvPr/>
              </p:nvSpPr>
              <p:spPr>
                <a:xfrm>
                  <a:off x="6082" y="26733"/>
                  <a:ext cx="1584276" cy="474680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01" name="Google Shape;253;p10"/>
              <p:cNvGrpSpPr/>
              <p:nvPr/>
            </p:nvGrpSpPr>
            <p:grpSpPr>
              <a:xfrm>
                <a:off x="1386156" y="-1"/>
                <a:ext cx="760947" cy="849914"/>
                <a:chOff x="0" y="0"/>
                <a:chExt cx="760945" cy="849912"/>
              </a:xfrm>
            </p:grpSpPr>
            <p:sp>
              <p:nvSpPr>
                <p:cNvPr id="291" name="Google Shape;254;p10"/>
                <p:cNvSpPr/>
                <p:nvPr/>
              </p:nvSpPr>
              <p:spPr>
                <a:xfrm flipH="1" rot="12754542">
                  <a:off x="161980" y="60266"/>
                  <a:ext cx="436986" cy="729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99" name="Google Shape;255;p10"/>
                <p:cNvGrpSpPr/>
                <p:nvPr/>
              </p:nvGrpSpPr>
              <p:grpSpPr>
                <a:xfrm>
                  <a:off x="60734" y="56440"/>
                  <a:ext cx="641617" cy="733555"/>
                  <a:chOff x="0" y="0"/>
                  <a:chExt cx="641615" cy="733553"/>
                </a:xfrm>
              </p:grpSpPr>
              <p:sp>
                <p:nvSpPr>
                  <p:cNvPr id="292" name="Google Shape;256;p10"/>
                  <p:cNvSpPr/>
                  <p:nvPr/>
                </p:nvSpPr>
                <p:spPr>
                  <a:xfrm flipH="1" rot="12762355">
                    <a:off x="50216" y="375240"/>
                    <a:ext cx="346408" cy="2875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3" name="Google Shape;257;p10"/>
                  <p:cNvSpPr/>
                  <p:nvPr/>
                </p:nvSpPr>
                <p:spPr>
                  <a:xfrm flipH="1" rot="12762355">
                    <a:off x="68748" y="333831"/>
                    <a:ext cx="170179" cy="2862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4" name="Google Shape;258;p10"/>
                  <p:cNvSpPr/>
                  <p:nvPr/>
                </p:nvSpPr>
                <p:spPr>
                  <a:xfrm flipH="1" rot="1962354">
                    <a:off x="180546" y="55787"/>
                    <a:ext cx="342848" cy="5279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5" name="Google Shape;259;p10"/>
                  <p:cNvSpPr/>
                  <p:nvPr/>
                </p:nvSpPr>
                <p:spPr>
                  <a:xfrm flipH="1" rot="1962354">
                    <a:off x="237388" y="54359"/>
                    <a:ext cx="224853" cy="5307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6" name="Google Shape;260;p10"/>
                  <p:cNvSpPr/>
                  <p:nvPr/>
                </p:nvSpPr>
                <p:spPr>
                  <a:xfrm flipH="1" rot="1962354">
                    <a:off x="292436" y="82791"/>
                    <a:ext cx="342847" cy="1240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7" name="Google Shape;261;p10"/>
                  <p:cNvSpPr/>
                  <p:nvPr/>
                </p:nvSpPr>
                <p:spPr>
                  <a:xfrm flipH="1" rot="1962354">
                    <a:off x="103164" y="589287"/>
                    <a:ext cx="110747" cy="555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8" name="Google Shape;262;p10"/>
                  <p:cNvSpPr/>
                  <p:nvPr/>
                </p:nvSpPr>
                <p:spPr>
                  <a:xfrm flipH="1" rot="1957588">
                    <a:off x="235328" y="180749"/>
                    <a:ext cx="355172" cy="8362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00" name="Google Shape;263;p10"/>
                <p:cNvSpPr/>
                <p:nvPr/>
              </p:nvSpPr>
              <p:spPr>
                <a:xfrm flipH="1" rot="12759500">
                  <a:off x="174043" y="84566"/>
                  <a:ext cx="413673" cy="688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03" name="تعزيز مهارة"/>
            <p:cNvSpPr/>
            <p:nvPr/>
          </p:nvSpPr>
          <p:spPr>
            <a:xfrm>
              <a:off x="210503" y="281640"/>
              <a:ext cx="1176202" cy="448602"/>
            </a:xfrm>
            <a:prstGeom prst="roundRect">
              <a:avLst>
                <a:gd name="adj" fmla="val 20521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sz="17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تعزيز مهارة</a:t>
              </a:r>
            </a:p>
          </p:txBody>
        </p:sp>
      </p:grpSp>
      <p:grpSp>
        <p:nvGrpSpPr>
          <p:cNvPr id="307" name="تجميع"/>
          <p:cNvGrpSpPr/>
          <p:nvPr/>
        </p:nvGrpSpPr>
        <p:grpSpPr>
          <a:xfrm>
            <a:off x="570678" y="869507"/>
            <a:ext cx="6123457" cy="540005"/>
            <a:chOff x="0" y="0"/>
            <a:chExt cx="6123455" cy="540003"/>
          </a:xfrm>
        </p:grpSpPr>
        <p:sp>
          <p:nvSpPr>
            <p:cNvPr id="305" name="Google Shape;209;p10"/>
            <p:cNvSpPr/>
            <p:nvPr/>
          </p:nvSpPr>
          <p:spPr>
            <a:xfrm>
              <a:off x="280616" y="41184"/>
              <a:ext cx="5842840" cy="457635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6" name="المهارة ٣: جمع أعداد مكونة من عدة أعدا وطرحها"/>
            <p:cNvSpPr txBox="1"/>
            <p:nvPr/>
          </p:nvSpPr>
          <p:spPr>
            <a:xfrm>
              <a:off x="0" y="0"/>
              <a:ext cx="6034460" cy="54000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noAutofit/>
            </a:bodyPr>
            <a:lstStyle/>
            <a:p>
              <a:pPr marL="846455" algn="ctr" defTabSz="457200" rtl="0">
                <a:lnSpc>
                  <a:spcPct val="107916"/>
                </a:lnSpc>
                <a:defRPr b="1" sz="2100" u="sng">
                  <a:solidFill>
                    <a:srgbClr val="B51A00"/>
                  </a:solidFill>
                  <a:uFill>
                    <a:solidFill>
                      <a:srgbClr val="000000"/>
                    </a:solidFill>
                  </a:uFill>
                  <a:latin typeface="Almarai"/>
                  <a:ea typeface="Almarai"/>
                  <a:cs typeface="Almarai"/>
                  <a:sym typeface="Almarai"/>
                </a:defRPr>
              </a:pPr>
              <a:r>
                <a:t>المهارة ٣: </a:t>
              </a:r>
              <a:r>
                <a:rPr u="none">
                  <a:solidFill>
                    <a:srgbClr val="0056D6"/>
                  </a:solidFill>
                  <a:latin typeface="Al-QuranAlKareem"/>
                  <a:ea typeface="Al-QuranAlKareem"/>
                  <a:cs typeface="Al-QuranAlKareem"/>
                  <a:sym typeface="Al-QuranAlKareem"/>
                </a:rPr>
                <a:t>جمع أعداد مكونة من عدة أعدا وطرحها</a:t>
              </a:r>
            </a:p>
          </p:txBody>
        </p:sp>
      </p:grpSp>
      <p:sp>
        <p:nvSpPr>
          <p:cNvPr id="308" name="مسألة ٢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309" name="مسألة ٧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  <p:sp>
        <p:nvSpPr>
          <p:cNvPr id="310" name="مسألة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  <p:grpSp>
        <p:nvGrpSpPr>
          <p:cNvPr id="313" name="IMG_5759.png"/>
          <p:cNvGrpSpPr/>
          <p:nvPr/>
        </p:nvGrpSpPr>
        <p:grpSpPr>
          <a:xfrm>
            <a:off x="2250497" y="1589112"/>
            <a:ext cx="6547644" cy="1337073"/>
            <a:chOff x="0" y="0"/>
            <a:chExt cx="6547643" cy="1337071"/>
          </a:xfrm>
        </p:grpSpPr>
        <p:pic>
          <p:nvPicPr>
            <p:cNvPr id="312" name="IMG_5759.png" descr="IMG_5759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5631" b="0"/>
            <a:stretch>
              <a:fillRect/>
            </a:stretch>
          </p:blipFill>
          <p:spPr>
            <a:xfrm>
              <a:off x="25400" y="25400"/>
              <a:ext cx="6496711" cy="12861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1" name="IMG_5759.png" descr="IMG_5759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6547644" cy="1337072"/>
            </a:xfrm>
            <a:prstGeom prst="rect">
              <a:avLst/>
            </a:prstGeom>
            <a:effectLst/>
          </p:spPr>
        </p:pic>
      </p:grpSp>
      <p:grpSp>
        <p:nvGrpSpPr>
          <p:cNvPr id="316" name="IMG_5758.png"/>
          <p:cNvGrpSpPr/>
          <p:nvPr/>
        </p:nvGrpSpPr>
        <p:grpSpPr>
          <a:xfrm>
            <a:off x="863006" y="3115778"/>
            <a:ext cx="6163867" cy="1433910"/>
            <a:chOff x="0" y="0"/>
            <a:chExt cx="6163865" cy="1433909"/>
          </a:xfrm>
        </p:grpSpPr>
        <p:pic>
          <p:nvPicPr>
            <p:cNvPr id="315" name="IMG_5758.png" descr="IMG_5758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1667" t="6764" r="0" b="6764"/>
            <a:stretch>
              <a:fillRect/>
            </a:stretch>
          </p:blipFill>
          <p:spPr>
            <a:xfrm>
              <a:off x="25400" y="25400"/>
              <a:ext cx="6113231" cy="13830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4" name="IMG_5758.png" descr="IMG_5758.pn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6163866" cy="143391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330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318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9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19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27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20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1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2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3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4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5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6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28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1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337" name="تجميع"/>
          <p:cNvGrpSpPr/>
          <p:nvPr/>
        </p:nvGrpSpPr>
        <p:grpSpPr>
          <a:xfrm>
            <a:off x="7532198" y="922535"/>
            <a:ext cx="1176203" cy="692251"/>
            <a:chOff x="0" y="0"/>
            <a:chExt cx="1176201" cy="692249"/>
          </a:xfrm>
        </p:grpSpPr>
        <p:grpSp>
          <p:nvGrpSpPr>
            <p:cNvPr id="335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333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4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36" name="٢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353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338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51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344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339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0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1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2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3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47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345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6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50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348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9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52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54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55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56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357" name="IMG_5751.png" descr="IMG_5751.png"/>
          <p:cNvPicPr>
            <a:picLocks noChangeAspect="1"/>
          </p:cNvPicPr>
          <p:nvPr/>
        </p:nvPicPr>
        <p:blipFill>
          <a:blip r:embed="rId5">
            <a:extLst/>
          </a:blip>
          <a:srcRect l="0" t="5622" r="12619" b="38771"/>
          <a:stretch>
            <a:fillRect/>
          </a:stretch>
        </p:blipFill>
        <p:spPr>
          <a:xfrm>
            <a:off x="1577244" y="1739616"/>
            <a:ext cx="6430268" cy="1872983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مسألة ٧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  <p:sp>
        <p:nvSpPr>
          <p:cNvPr id="359" name="مسألة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2"/>
      <p:bldP build="whole" bldLvl="1" animBg="1" rev="0" advAuto="0" spid="3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تجميع"/>
          <p:cNvGrpSpPr/>
          <p:nvPr/>
        </p:nvGrpSpPr>
        <p:grpSpPr>
          <a:xfrm>
            <a:off x="7587975" y="615363"/>
            <a:ext cx="1249651" cy="776675"/>
            <a:chOff x="0" y="0"/>
            <a:chExt cx="1249650" cy="776673"/>
          </a:xfrm>
        </p:grpSpPr>
        <p:grpSp>
          <p:nvGrpSpPr>
            <p:cNvPr id="365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63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61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4" name="٢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</p:grpSp>
        <p:grpSp>
          <p:nvGrpSpPr>
            <p:cNvPr id="376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66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74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67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8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9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0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1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2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3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75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78" name="مستطيل"/>
          <p:cNvSpPr/>
          <p:nvPr/>
        </p:nvSpPr>
        <p:spPr>
          <a:xfrm>
            <a:off x="7907143" y="1444425"/>
            <a:ext cx="585915" cy="195208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79" name="Google Shape;145;p11"/>
          <p:cNvSpPr txBox="1"/>
          <p:nvPr/>
        </p:nvSpPr>
        <p:spPr>
          <a:xfrm>
            <a:off x="7851896" y="1919791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80" name="مستطيل"/>
          <p:cNvSpPr/>
          <p:nvPr/>
        </p:nvSpPr>
        <p:spPr>
          <a:xfrm>
            <a:off x="7897734" y="3970040"/>
            <a:ext cx="585915" cy="57506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81" name="Google Shape;145;p11"/>
          <p:cNvSpPr txBox="1"/>
          <p:nvPr/>
        </p:nvSpPr>
        <p:spPr>
          <a:xfrm>
            <a:off x="7826750" y="4009717"/>
            <a:ext cx="772100" cy="5083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77824">
              <a:lnSpc>
                <a:spcPct val="115000"/>
              </a:lnSpc>
              <a:spcBef>
                <a:spcPts val="1500"/>
              </a:spcBef>
              <a:defRPr sz="2178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9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394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382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93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83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91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84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5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6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7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8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9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90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92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95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39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9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294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399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0207" t="0" r="0" b="80415"/>
          <a:stretch>
            <a:fillRect/>
          </a:stretch>
        </p:blipFill>
        <p:spPr>
          <a:xfrm>
            <a:off x="6479851" y="1296079"/>
            <a:ext cx="1285578" cy="500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7311" t="68070" r="0" b="17458"/>
          <a:stretch>
            <a:fillRect/>
          </a:stretch>
        </p:blipFill>
        <p:spPr>
          <a:xfrm>
            <a:off x="6694134" y="2235525"/>
            <a:ext cx="979022" cy="369927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02" name="عدد الطرائق التي يمكن استعمالها لاستبدال ورقة نقدية من فئة ٥٠ ريال إلى ٥ ريالات ، ۱۰ ريالات ، ۲۰ ريال"/>
          <p:cNvSpPr txBox="1"/>
          <p:nvPr/>
        </p:nvSpPr>
        <p:spPr>
          <a:xfrm>
            <a:off x="314537" y="2599903"/>
            <a:ext cx="7305736" cy="728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>
            <a:lvl1pPr algn="r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عدد الطرائق التي يمكن استعمالها لاستبدال ورقة نقدية من فئة ٥٠ ريال إلى ٥ ريالات ، ۱۰ ريالات ، ۲۰ ريال</a:t>
            </a:r>
          </a:p>
        </p:txBody>
      </p:sp>
      <p:sp>
        <p:nvSpPr>
          <p:cNvPr id="403" name="استعمال خطة إنشاء جدول"/>
          <p:cNvSpPr txBox="1"/>
          <p:nvPr/>
        </p:nvSpPr>
        <p:spPr>
          <a:xfrm>
            <a:off x="4248268" y="4039117"/>
            <a:ext cx="3372006" cy="449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>
            <a:lvl1pPr algn="r">
              <a:defRPr sz="28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استعمال خطة إنشاء جدول </a:t>
            </a:r>
          </a:p>
        </p:txBody>
      </p:sp>
      <p:sp>
        <p:nvSpPr>
          <p:cNvPr id="404" name="ورقة نقدية من فئة ٥٠ ريال"/>
          <p:cNvSpPr txBox="1"/>
          <p:nvPr/>
        </p:nvSpPr>
        <p:spPr>
          <a:xfrm>
            <a:off x="3845990" y="1296079"/>
            <a:ext cx="2848144" cy="398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ورقة نقدية من فئة ٥٠ ريال</a:t>
            </a:r>
          </a:p>
        </p:txBody>
      </p:sp>
      <p:sp>
        <p:nvSpPr>
          <p:cNvPr id="405" name="مسألة ٧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  <p:sp>
        <p:nvSpPr>
          <p:cNvPr id="406" name="مسألة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6" grpId="5"/>
      <p:bldP build="whole" bldLvl="1" animBg="1" rev="0" advAuto="0" spid="381" grpId="4"/>
      <p:bldP build="whole" bldLvl="1" animBg="1" rev="0" advAuto="0" spid="378" grpId="1"/>
      <p:bldP build="whole" bldLvl="1" animBg="1" rev="0" advAuto="0" spid="379" grpId="2"/>
      <p:bldP build="whole" bldLvl="1" animBg="1" rev="0" advAuto="0" spid="380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تجميع"/>
          <p:cNvGrpSpPr/>
          <p:nvPr/>
        </p:nvGrpSpPr>
        <p:grpSpPr>
          <a:xfrm>
            <a:off x="7617474" y="607586"/>
            <a:ext cx="1249651" cy="776675"/>
            <a:chOff x="0" y="0"/>
            <a:chExt cx="1249650" cy="776673"/>
          </a:xfrm>
        </p:grpSpPr>
        <p:grpSp>
          <p:nvGrpSpPr>
            <p:cNvPr id="412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10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08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9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11" name="٢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</p:grpSp>
        <p:grpSp>
          <p:nvGrpSpPr>
            <p:cNvPr id="423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13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21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14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5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6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7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8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9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0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2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25" name="مستطيل"/>
          <p:cNvSpPr/>
          <p:nvPr/>
        </p:nvSpPr>
        <p:spPr>
          <a:xfrm>
            <a:off x="7919843" y="1462709"/>
            <a:ext cx="585915" cy="1952089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26" name="Google Shape;145;p11"/>
          <p:cNvSpPr txBox="1"/>
          <p:nvPr/>
        </p:nvSpPr>
        <p:spPr>
          <a:xfrm>
            <a:off x="7864596" y="1934313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27" name="مستطيل"/>
          <p:cNvSpPr/>
          <p:nvPr/>
        </p:nvSpPr>
        <p:spPr>
          <a:xfrm>
            <a:off x="7862084" y="3734514"/>
            <a:ext cx="669074" cy="624275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28" name="Google Shape;145;p11"/>
          <p:cNvSpPr txBox="1"/>
          <p:nvPr/>
        </p:nvSpPr>
        <p:spPr>
          <a:xfrm>
            <a:off x="7835096" y="3755041"/>
            <a:ext cx="755408" cy="5332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1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2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3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3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32" name="الاجابة معقولة"/>
          <p:cNvSpPr txBox="1"/>
          <p:nvPr/>
        </p:nvSpPr>
        <p:spPr>
          <a:xfrm>
            <a:off x="5823548" y="3790111"/>
            <a:ext cx="1817373" cy="513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>
            <a:lvl1pPr algn="r">
              <a:defRPr sz="2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الاجابة معقولة</a:t>
            </a:r>
          </a:p>
        </p:txBody>
      </p:sp>
      <p:sp>
        <p:nvSpPr>
          <p:cNvPr id="433" name="١٢ طريقة"/>
          <p:cNvSpPr txBox="1"/>
          <p:nvPr/>
        </p:nvSpPr>
        <p:spPr>
          <a:xfrm>
            <a:off x="2311524" y="2299415"/>
            <a:ext cx="1256611" cy="513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>
            <a:lvl1pPr algn="r">
              <a:defRPr sz="2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١٢ طريقة</a:t>
            </a:r>
          </a:p>
        </p:txBody>
      </p:sp>
      <p:sp>
        <p:nvSpPr>
          <p:cNvPr id="434" name="مسألة ٢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435" name="مسألة ٧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  <p:sp>
        <p:nvSpPr>
          <p:cNvPr id="436" name="مسألة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  <p:graphicFrame>
        <p:nvGraphicFramePr>
          <p:cNvPr id="437" name="الجدول ١"/>
          <p:cNvGraphicFramePr/>
          <p:nvPr/>
        </p:nvGraphicFramePr>
        <p:xfrm>
          <a:off x="7032209" y="1192434"/>
          <a:ext cx="3183450" cy="256578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795068"/>
                <a:gridCol w="795068"/>
                <a:gridCol w="795068"/>
                <a:gridCol w="795068"/>
              </a:tblGrid>
              <a:tr h="197123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ورقة من فئة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٢٠ ريال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١٠ ريال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٥ريال</a:t>
                      </a:r>
                    </a:p>
                  </a:txBody>
                  <a:tcPr marL="0" marR="0" marT="0" marB="0" anchor="ctr" anchorCtr="0" horzOverflow="overflow"/>
                </a:tc>
              </a:tr>
              <a:tr h="197123">
                <a:tc rowSpan="12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٥٠ ريال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1" sz="13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  <a:tr h="197123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1" sz="13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0" marR="0" marT="0" marB="0" anchor="ctr" anchorCtr="0" horzOverflow="overflow"/>
                </a:tc>
              </a:tr>
              <a:tr h="197123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b="1" sz="13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1" sz="13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  <a:tr h="197123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b="1" sz="13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1" sz="13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١٠</a:t>
                      </a:r>
                    </a:p>
                  </a:txBody>
                  <a:tcPr marL="0" marR="0" marT="0" marB="0" anchor="ctr" anchorCtr="0" horzOverflow="overflow"/>
                </a:tc>
              </a:tr>
              <a:tr h="197123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b="1" sz="13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0" marR="0" marT="0" marB="0" anchor="ctr" anchorCtr="0" horzOverflow="overflow"/>
                </a:tc>
              </a:tr>
              <a:tr h="197123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b="1" sz="13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٨</a:t>
                      </a:r>
                    </a:p>
                  </a:txBody>
                  <a:tcPr marL="0" marR="0" marT="0" marB="0" anchor="ctr" anchorCtr="0" horzOverflow="overflow"/>
                </a:tc>
              </a:tr>
              <a:tr h="197123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0" marR="0" marT="0" marB="0" anchor="ctr" anchorCtr="0" horzOverflow="overflow"/>
                </a:tc>
              </a:tr>
              <a:tr h="197123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</a:t>
                      </a:r>
                    </a:p>
                  </a:txBody>
                  <a:tcPr marL="0" marR="0" marT="0" marB="0" anchor="ctr" anchorCtr="0" horzOverflow="overflow"/>
                </a:tc>
              </a:tr>
              <a:tr h="197123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1" sz="13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  <a:tr h="197123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1" sz="13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</a:t>
                      </a:r>
                    </a:p>
                  </a:txBody>
                  <a:tcPr marL="0" marR="0" marT="0" marB="0" anchor="ctr" anchorCtr="0" horzOverflow="overflow"/>
                </a:tc>
              </a:tr>
              <a:tr h="197123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b="1" sz="13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</a:t>
                      </a:r>
                    </a:p>
                  </a:txBody>
                  <a:tcPr marL="0" marR="0" marT="0" marB="0" anchor="ctr" anchorCtr="0" horzOverflow="overflow"/>
                </a:tc>
              </a:tr>
              <a:tr h="197123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b="1" sz="13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5" grpId="1"/>
      <p:bldP build="whole" bldLvl="1" animBg="1" rev="0" advAuto="0" spid="428" grpId="4"/>
      <p:bldP build="whole" bldLvl="1" animBg="1" rev="0" advAuto="0" spid="427" grpId="3"/>
      <p:bldP build="whole" bldLvl="1" animBg="1" rev="0" advAuto="0" spid="42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تجميع"/>
          <p:cNvGrpSpPr/>
          <p:nvPr/>
        </p:nvGrpSpPr>
        <p:grpSpPr>
          <a:xfrm>
            <a:off x="7732882" y="793181"/>
            <a:ext cx="1176203" cy="692251"/>
            <a:chOff x="0" y="0"/>
            <a:chExt cx="1176201" cy="692249"/>
          </a:xfrm>
        </p:grpSpPr>
        <p:grpSp>
          <p:nvGrpSpPr>
            <p:cNvPr id="441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439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0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42" name="٣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459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444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57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450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445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6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7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8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9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53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451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2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56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454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5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8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7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472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460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71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61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69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62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3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4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5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6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7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8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70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73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7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76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77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478" name="IMG_5751.png" descr="IMG_5751.png"/>
          <p:cNvPicPr>
            <a:picLocks noChangeAspect="1"/>
          </p:cNvPicPr>
          <p:nvPr/>
        </p:nvPicPr>
        <p:blipFill>
          <a:blip r:embed="rId5">
            <a:extLst/>
          </a:blip>
          <a:srcRect l="0" t="61366" r="12646" b="0"/>
          <a:stretch>
            <a:fillRect/>
          </a:stretch>
        </p:blipFill>
        <p:spPr>
          <a:xfrm>
            <a:off x="1596859" y="1671026"/>
            <a:ext cx="6807256" cy="1377997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مسألة ٢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480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3" grpId="1"/>
      <p:bldP build="whole" bldLvl="1" animBg="1" rev="0" advAuto="0" spid="47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86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84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82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3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5" name="٣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497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87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5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88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9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0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1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2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3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4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96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99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00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01" name="مستطيل"/>
          <p:cNvSpPr/>
          <p:nvPr/>
        </p:nvSpPr>
        <p:spPr>
          <a:xfrm>
            <a:off x="8035318" y="375340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02" name="Google Shape;145;p11"/>
          <p:cNvSpPr txBox="1"/>
          <p:nvPr/>
        </p:nvSpPr>
        <p:spPr>
          <a:xfrm>
            <a:off x="7980071" y="36564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51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515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503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14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04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12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05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6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7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8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9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0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1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13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6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51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1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520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5049" t="0" r="0" b="82934"/>
          <a:stretch>
            <a:fillRect/>
          </a:stretch>
        </p:blipFill>
        <p:spPr>
          <a:xfrm>
            <a:off x="6793078" y="1329196"/>
            <a:ext cx="1041640" cy="422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7857" t="67381" r="1716" b="17833"/>
          <a:stretch>
            <a:fillRect/>
          </a:stretch>
        </p:blipFill>
        <p:spPr>
          <a:xfrm>
            <a:off x="6866918" y="2868486"/>
            <a:ext cx="897180" cy="384723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23" name="استعمال خطة التخمين والتحقق"/>
          <p:cNvSpPr txBox="1"/>
          <p:nvPr/>
        </p:nvSpPr>
        <p:spPr>
          <a:xfrm>
            <a:off x="3603087" y="3803446"/>
            <a:ext cx="3962575" cy="513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>
            <a:lvl1pPr algn="r">
              <a:defRPr sz="2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استعمال خطة التخمين والتحقق</a:t>
            </a:r>
          </a:p>
        </p:txBody>
      </p:sp>
      <p:sp>
        <p:nvSpPr>
          <p:cNvPr id="524" name="عددان مجموعهما ١٢…"/>
          <p:cNvSpPr txBox="1"/>
          <p:nvPr/>
        </p:nvSpPr>
        <p:spPr>
          <a:xfrm>
            <a:off x="2830504" y="1272681"/>
            <a:ext cx="3962575" cy="957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/>
          <a:p>
            <a:pPr algn="r" rtl="0">
              <a:defRPr sz="2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عددان مجموعهما ١٢</a:t>
            </a:r>
          </a:p>
          <a:p>
            <a:pPr algn="r" rtl="0">
              <a:defRPr sz="2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pPr>
            <a:r>
              <a:t>حاصل ضربهما ٣٢</a:t>
            </a:r>
          </a:p>
        </p:txBody>
      </p:sp>
      <p:sp>
        <p:nvSpPr>
          <p:cNvPr id="525" name="ايجاد العددين"/>
          <p:cNvSpPr txBox="1"/>
          <p:nvPr/>
        </p:nvSpPr>
        <p:spPr>
          <a:xfrm>
            <a:off x="3421074" y="2836736"/>
            <a:ext cx="3372005" cy="513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>
            <a:lvl1pPr algn="r">
              <a:defRPr sz="2800">
                <a:solidFill>
                  <a:srgbClr val="0042A9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ايجاد العددين</a:t>
            </a:r>
          </a:p>
        </p:txBody>
      </p:sp>
      <p:sp>
        <p:nvSpPr>
          <p:cNvPr id="526" name="مسألة ٢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sp>
        <p:nvSpPr>
          <p:cNvPr id="527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7" grpId="5"/>
      <p:bldP build="whole" bldLvl="1" animBg="1" rev="0" advAuto="0" spid="502" grpId="4"/>
      <p:bldP build="whole" bldLvl="1" animBg="1" rev="0" advAuto="0" spid="500" grpId="2"/>
      <p:bldP build="whole" bldLvl="1" animBg="1" rev="0" advAuto="0" spid="501" grpId="3"/>
      <p:bldP build="whole" bldLvl="1" animBg="1" rev="0" advAuto="0" spid="49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