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4"/>
  </p:sldMasterIdLst>
  <p:notesMasterIdLst>
    <p:notesMasterId r:id="rId41"/>
  </p:notesMasterIdLst>
  <p:sldIdLst>
    <p:sldId id="994" r:id="rId5"/>
    <p:sldId id="1114" r:id="rId6"/>
    <p:sldId id="961" r:id="rId7"/>
    <p:sldId id="1046" r:id="rId8"/>
    <p:sldId id="1000" r:id="rId9"/>
    <p:sldId id="980" r:id="rId10"/>
    <p:sldId id="1094" r:id="rId11"/>
    <p:sldId id="1095" r:id="rId12"/>
    <p:sldId id="1022" r:id="rId13"/>
    <p:sldId id="1096" r:id="rId14"/>
    <p:sldId id="1002" r:id="rId15"/>
    <p:sldId id="1097" r:id="rId16"/>
    <p:sldId id="1098" r:id="rId17"/>
    <p:sldId id="1099" r:id="rId18"/>
    <p:sldId id="1100" r:id="rId19"/>
    <p:sldId id="1014" r:id="rId20"/>
    <p:sldId id="1101" r:id="rId21"/>
    <p:sldId id="1102" r:id="rId22"/>
    <p:sldId id="1103" r:id="rId23"/>
    <p:sldId id="1115" r:id="rId24"/>
    <p:sldId id="1104" r:id="rId25"/>
    <p:sldId id="1105" r:id="rId26"/>
    <p:sldId id="1083" r:id="rId27"/>
    <p:sldId id="1107" r:id="rId28"/>
    <p:sldId id="312" r:id="rId29"/>
    <p:sldId id="1108" r:id="rId30"/>
    <p:sldId id="1109" r:id="rId31"/>
    <p:sldId id="1110" r:id="rId32"/>
    <p:sldId id="1111" r:id="rId33"/>
    <p:sldId id="1084" r:id="rId34"/>
    <p:sldId id="1077" r:id="rId35"/>
    <p:sldId id="1112" r:id="rId36"/>
    <p:sldId id="1113" r:id="rId37"/>
    <p:sldId id="1116" r:id="rId38"/>
    <p:sldId id="1117" r:id="rId39"/>
    <p:sldId id="1118" r:id="rId40"/>
  </p:sldIdLst>
  <p:sldSz cx="12192000" cy="6858000"/>
  <p:notesSz cx="6858000" cy="9144000"/>
  <p:custDataLst>
    <p:tags r:id="rId42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4582" autoAdjust="0"/>
    <p:restoredTop sz="95256" autoAdjust="0"/>
  </p:normalViewPr>
  <p:slideViewPr>
    <p:cSldViewPr snapToGrid="0">
      <p:cViewPr varScale="1">
        <p:scale>
          <a:sx n="73" d="100"/>
          <a:sy n="73" d="100"/>
        </p:scale>
        <p:origin x="6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2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gs" Target="tags/tag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ar-SA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ورقة1!$B$1</c:f>
              <c:strCache>
                <c:ptCount val="1"/>
                <c:pt idx="0">
                  <c:v>سلسلة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ورقة1!$A$2:$A$5</c:f>
              <c:strCache>
                <c:ptCount val="4"/>
                <c:pt idx="0">
                  <c:v>الشرب</c:v>
                </c:pt>
                <c:pt idx="1">
                  <c:v>غسل الصحون</c:v>
                </c:pt>
                <c:pt idx="2">
                  <c:v>الوضوء</c:v>
                </c:pt>
                <c:pt idx="3">
                  <c:v>السباحة</c:v>
                </c:pt>
              </c:strCache>
            </c:strRef>
          </c:cat>
          <c:val>
            <c:numRef>
              <c:f>ورقة1!$B$2:$B$5</c:f>
              <c:numCache>
                <c:formatCode>General</c:formatCode>
                <c:ptCount val="4"/>
                <c:pt idx="0">
                  <c:v>3</c:v>
                </c:pt>
                <c:pt idx="1">
                  <c:v>3</c:v>
                </c:pt>
                <c:pt idx="2">
                  <c:v>5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863-4F05-974C-FC2DA157FA51}"/>
            </c:ext>
          </c:extLst>
        </c:ser>
        <c:ser>
          <c:idx val="2"/>
          <c:order val="1"/>
          <c:tx>
            <c:strRef>
              <c:f>ورقة1!$D$1</c:f>
              <c:strCache>
                <c:ptCount val="1"/>
                <c:pt idx="0">
                  <c:v>سلسلة 3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ورقة1!$A$2:$A$5</c:f>
              <c:strCache>
                <c:ptCount val="4"/>
                <c:pt idx="0">
                  <c:v>الشرب</c:v>
                </c:pt>
                <c:pt idx="1">
                  <c:v>غسل الصحون</c:v>
                </c:pt>
                <c:pt idx="2">
                  <c:v>الوضوء</c:v>
                </c:pt>
                <c:pt idx="3">
                  <c:v>السباحة</c:v>
                </c:pt>
              </c:strCache>
            </c:strRef>
          </c:cat>
          <c:val>
            <c:numRef>
              <c:f>ورقة1!$D$2:$D$5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5863-4F05-974C-FC2DA157FA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1712144"/>
        <c:axId val="431719688"/>
      </c:barChart>
      <c:catAx>
        <c:axId val="43171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431719688"/>
        <c:crosses val="autoZero"/>
        <c:auto val="1"/>
        <c:lblAlgn val="ctr"/>
        <c:lblOffset val="100"/>
        <c:noMultiLvlLbl val="0"/>
      </c:catAx>
      <c:valAx>
        <c:axId val="4317196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ar-SA"/>
          </a:p>
        </c:txPr>
        <c:crossAx val="431712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ar-S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accent2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ar-SA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2F923057-AD80-4E0F-BDF9-DB13C0773C3F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43D4B13-FFA8-4B80-A2D3-8B54AA33555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56109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92371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43647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5549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88276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679287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6255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99338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57068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642353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61356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894984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6672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28957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601802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993388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8855780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3212424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16579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54165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333736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99338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6375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791919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801097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529665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08116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154470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79203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06274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43965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84213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94525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3321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b2db3138c3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b2db3138c3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65589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965628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56795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9015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89158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357575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80361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657734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49729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1308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286841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0999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2186463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975846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411893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02132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0022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9086612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02095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19510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216150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04753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215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346761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52551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6616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710952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4999811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97967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968971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92853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860078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5426237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378217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172867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130723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248566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963706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212041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2127656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43938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7863459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28284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568802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331432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5127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941786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83481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4643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096061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5834265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7872500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8096434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25692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317580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65756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17696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16505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916459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766875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15905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712188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975226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67962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5002850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504178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7810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876480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517173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64848226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8909581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622709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846733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66046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03224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2FF7D79-5696-4AC6-88FE-A39823470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E4931ACB-A08B-4688-A0FC-B440901C53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1F6A6DF4-02F8-4A65-8AB8-E65BC5DF7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6BC9B77-EF48-48AE-94BD-02E5DCC681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DA20397-7924-4495-8332-4302D8DE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7794741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9EBC49-912A-4010-843A-9AB3A3688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E15FA74-5982-4C69-A738-28FF5BDF95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B2CAA98-7D04-4133-99BB-B8A3AB208E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B81AE44-DE6F-4938-8DB5-F66BD4181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77F9F22-900D-4DD7-BDF8-23929DDA3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2360282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0718B1-F23C-4820-BD87-5D4E11595F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6B2DFEDF-4569-40B1-A3F0-19C3E17C6F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B50EE12A-3592-4F64-B31C-054067C5A1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AE4DC7F-A38F-49CF-9BB4-7D548CD41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B3AE3B8-16F8-4B3D-82BB-249F8C869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D0BC8F0-64CF-47C1-B8A1-90E05ED7A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11036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816946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507EEF0-24DC-4110-95E2-D7819F2C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9B5E161-98B7-4FF3-AE8C-54D9FEB101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99FC041-40AD-484F-A6BE-D129E0C047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2E6CAB9-361B-462D-976F-8D1370265C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7D425F2C-63E1-4E0A-949F-8E41E74695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58CA6C5-994B-40E3-9BC8-2122798E0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530C6E0D-CB19-4D1D-9BB2-1F3284CEAE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5F5A0EF4-8138-430B-8773-9E0A6E9BF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45280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19846D0-7499-4A6E-B3CA-95966A009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F14B5FA9-1BF6-412D-BA58-11452E7DE5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429C3DE-6B43-4576-980D-B012C5BD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C7904EC2-A535-4513-B4B7-386D8B814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66591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89594FD2-D1F8-4D76-BC8F-4FC5D7150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CC0ED3D-77B9-47F4-B2D4-DF447D3D4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ACCE8808-7A8B-49AD-B46E-B89C8A2CC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5228067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5DC1732C-852D-4126-BBB3-55A3C8A33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9E0895F3-CECB-433A-9921-4C3D553275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D320CF8C-5F5C-4FED-B219-AFF79C01C7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61E72D8D-E63C-4785-B881-478DF4780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58DF648-00AB-4F48-824A-CEC480FA0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27B65DD7-ACE9-4D2C-88D3-5099DA660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310779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5ABED2-D470-409C-BB0A-07E79F7431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FFAC9F2-987D-428D-A5B0-5477600C82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CF99A61-685B-4E08-83DE-EFE985679D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A49B994-490D-449E-ADC1-7B392A6F9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F2F29358-BBDF-4EE8-A092-121F86BF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676A633-B356-4A2C-ABF7-665821B37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0013588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DB8BC0-BE09-47DF-BCC0-C51671C45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AF64C816-41A6-4CDC-B304-A0A65B36F9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3573BFC-8365-437B-99E3-2BCB1FC0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5C261E4B-17E9-4975-BA23-7E707A709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0284A53-B87A-45EE-9894-2A7573DCE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337520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9CF40BED-3ADB-47F2-B712-32403ED20C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783AB0F-9E49-480D-9858-2D7A5D136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B6FA523-AEAE-4F06-B0B3-4107107C5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753BCC-65E7-4071-9C25-9C879DB5E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0A21CFC5-DFF1-4AC5-A90C-CCA2247E8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244892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4DC3F956-0ED9-4C76-AEC6-C1FD6C03E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4510A1B5-1D13-45A0-B643-57D7A6C51C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6FE9CFF-5555-4CC0-81F4-7EE796BD7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EE26D523-BEB8-4EA5-A48D-67B318384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E67E56C-7EE0-4C39-AE71-1DC604ED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585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1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theme" Target="../theme/theme1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F25F8E7B-AE35-4E01-AC2C-001114494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0BD15A4D-2CC6-43F2-9ACF-4D548DE6E1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95B18FBB-2A5D-4029-93C5-C6E3201B04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8F7711-AB7D-4517-80C9-40A90AC8EFB0}" type="datetimeFigureOut">
              <a:rPr lang="ar-SA" smtClean="0"/>
              <a:t>8 جمادى الأولى، 1443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B9A990F-B865-431A-BA92-81645D8EA1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4D3BC403-8FFE-48D5-A5DA-E40960EC04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B6F98-E5A4-409B-99A3-C14ED274C27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621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34" r:id="rId2"/>
    <p:sldLayoutId id="2147483733" r:id="rId3"/>
    <p:sldLayoutId id="2147483732" r:id="rId4"/>
    <p:sldLayoutId id="2147483731" r:id="rId5"/>
    <p:sldLayoutId id="2147483730" r:id="rId6"/>
    <p:sldLayoutId id="2147483729" r:id="rId7"/>
    <p:sldLayoutId id="2147483728" r:id="rId8"/>
    <p:sldLayoutId id="2147483727" r:id="rId9"/>
    <p:sldLayoutId id="2147483726" r:id="rId10"/>
    <p:sldLayoutId id="2147483725" r:id="rId11"/>
    <p:sldLayoutId id="2147483724" r:id="rId12"/>
    <p:sldLayoutId id="2147483723" r:id="rId13"/>
    <p:sldLayoutId id="2147483722" r:id="rId14"/>
    <p:sldLayoutId id="2147483721" r:id="rId15"/>
    <p:sldLayoutId id="2147483720" r:id="rId16"/>
    <p:sldLayoutId id="2147483719" r:id="rId17"/>
    <p:sldLayoutId id="2147483718" r:id="rId18"/>
    <p:sldLayoutId id="2147483717" r:id="rId19"/>
    <p:sldLayoutId id="2147483716" r:id="rId20"/>
    <p:sldLayoutId id="2147483715" r:id="rId21"/>
    <p:sldLayoutId id="2147483714" r:id="rId22"/>
    <p:sldLayoutId id="2147483713" r:id="rId23"/>
    <p:sldLayoutId id="2147483712" r:id="rId24"/>
    <p:sldLayoutId id="2147483711" r:id="rId25"/>
    <p:sldLayoutId id="2147483710" r:id="rId26"/>
    <p:sldLayoutId id="2147483709" r:id="rId27"/>
    <p:sldLayoutId id="2147483708" r:id="rId28"/>
    <p:sldLayoutId id="2147483707" r:id="rId29"/>
    <p:sldLayoutId id="2147483706" r:id="rId30"/>
    <p:sldLayoutId id="2147483705" r:id="rId31"/>
    <p:sldLayoutId id="2147483704" r:id="rId32"/>
    <p:sldLayoutId id="2147483703" r:id="rId33"/>
    <p:sldLayoutId id="2147483702" r:id="rId34"/>
    <p:sldLayoutId id="2147483701" r:id="rId35"/>
    <p:sldLayoutId id="2147483700" r:id="rId36"/>
    <p:sldLayoutId id="2147483699" r:id="rId37"/>
    <p:sldLayoutId id="2147483698" r:id="rId38"/>
    <p:sldLayoutId id="2147483697" r:id="rId39"/>
    <p:sldLayoutId id="2147483696" r:id="rId40"/>
    <p:sldLayoutId id="2147483695" r:id="rId41"/>
    <p:sldLayoutId id="2147483694" r:id="rId42"/>
    <p:sldLayoutId id="2147483693" r:id="rId43"/>
    <p:sldLayoutId id="2147483692" r:id="rId44"/>
    <p:sldLayoutId id="2147483691" r:id="rId45"/>
    <p:sldLayoutId id="2147483690" r:id="rId46"/>
    <p:sldLayoutId id="2147483689" r:id="rId47"/>
    <p:sldLayoutId id="2147483688" r:id="rId48"/>
    <p:sldLayoutId id="2147483687" r:id="rId49"/>
    <p:sldLayoutId id="2147483686" r:id="rId50"/>
    <p:sldLayoutId id="2147483685" r:id="rId51"/>
    <p:sldLayoutId id="2147483684" r:id="rId52"/>
    <p:sldLayoutId id="2147483683" r:id="rId53"/>
    <p:sldLayoutId id="2147483682" r:id="rId54"/>
    <p:sldLayoutId id="2147483681" r:id="rId55"/>
    <p:sldLayoutId id="2147483680" r:id="rId56"/>
    <p:sldLayoutId id="2147483679" r:id="rId57"/>
    <p:sldLayoutId id="2147483678" r:id="rId58"/>
    <p:sldLayoutId id="2147483677" r:id="rId59"/>
    <p:sldLayoutId id="2147483676" r:id="rId60"/>
    <p:sldLayoutId id="2147483675" r:id="rId61"/>
    <p:sldLayoutId id="2147483674" r:id="rId62"/>
    <p:sldLayoutId id="2147483673" r:id="rId63"/>
    <p:sldLayoutId id="2147483672" r:id="rId64"/>
    <p:sldLayoutId id="2147483671" r:id="rId65"/>
    <p:sldLayoutId id="2147483670" r:id="rId66"/>
    <p:sldLayoutId id="2147483669" r:id="rId67"/>
    <p:sldLayoutId id="2147483668" r:id="rId68"/>
    <p:sldLayoutId id="2147483667" r:id="rId69"/>
    <p:sldLayoutId id="2147483666" r:id="rId70"/>
    <p:sldLayoutId id="2147483665" r:id="rId71"/>
    <p:sldLayoutId id="2147483664" r:id="rId72"/>
    <p:sldLayoutId id="2147483663" r:id="rId73"/>
    <p:sldLayoutId id="2147483662" r:id="rId74"/>
    <p:sldLayoutId id="2147483661" r:id="rId75"/>
    <p:sldLayoutId id="2147483660" r:id="rId76"/>
    <p:sldLayoutId id="2147483650" r:id="rId77"/>
    <p:sldLayoutId id="2147483651" r:id="rId78"/>
    <p:sldLayoutId id="2147483652" r:id="rId79"/>
    <p:sldLayoutId id="2147483653" r:id="rId80"/>
    <p:sldLayoutId id="2147483654" r:id="rId81"/>
    <p:sldLayoutId id="2147483655" r:id="rId82"/>
    <p:sldLayoutId id="2147483656" r:id="rId83"/>
    <p:sldLayoutId id="2147483657" r:id="rId84"/>
    <p:sldLayoutId id="2147483658" r:id="rId85"/>
    <p:sldLayoutId id="2147483659" r:id="rId8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jpe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3.png"/><Relationship Id="rId10" Type="http://schemas.openxmlformats.org/officeDocument/2006/relationships/image" Target="../media/image21.pn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jp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4.jpg"/><Relationship Id="rId5" Type="http://schemas.openxmlformats.org/officeDocument/2006/relationships/image" Target="../media/image3.png"/><Relationship Id="rId15" Type="http://schemas.openxmlformats.org/officeDocument/2006/relationships/image" Target="../media/image28.jpg"/><Relationship Id="rId10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17.png"/><Relationship Id="rId14" Type="http://schemas.openxmlformats.org/officeDocument/2006/relationships/image" Target="../media/image27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chart" Target="../charts/chart1.xml"/><Relationship Id="rId5" Type="http://schemas.openxmlformats.org/officeDocument/2006/relationships/image" Target="../media/image3.png"/><Relationship Id="rId10" Type="http://schemas.openxmlformats.org/officeDocument/2006/relationships/image" Target="../media/image23.jpe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28.jp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26.jpg"/><Relationship Id="rId5" Type="http://schemas.openxmlformats.org/officeDocument/2006/relationships/image" Target="../media/image3.png"/><Relationship Id="rId10" Type="http://schemas.openxmlformats.org/officeDocument/2006/relationships/image" Target="../media/image25.jpg"/><Relationship Id="rId4" Type="http://schemas.openxmlformats.org/officeDocument/2006/relationships/image" Target="../media/image2.png"/><Relationship Id="rId9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3.jpg"/><Relationship Id="rId5" Type="http://schemas.openxmlformats.org/officeDocument/2006/relationships/image" Target="../media/image3.png"/><Relationship Id="rId10" Type="http://schemas.openxmlformats.org/officeDocument/2006/relationships/image" Target="../media/image32.jpg"/><Relationship Id="rId4" Type="http://schemas.openxmlformats.org/officeDocument/2006/relationships/image" Target="../media/image2.png"/><Relationship Id="rId9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2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3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2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jpg"/><Relationship Id="rId5" Type="http://schemas.openxmlformats.org/officeDocument/2006/relationships/image" Target="../media/image3.png"/><Relationship Id="rId10" Type="http://schemas.openxmlformats.org/officeDocument/2006/relationships/image" Target="../media/image37.jpg"/><Relationship Id="rId4" Type="http://schemas.openxmlformats.org/officeDocument/2006/relationships/image" Target="../media/image2.png"/><Relationship Id="rId9" Type="http://schemas.openxmlformats.org/officeDocument/2006/relationships/image" Target="../media/image36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12" Type="http://schemas.openxmlformats.org/officeDocument/2006/relationships/image" Target="../media/image3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38.jpg"/><Relationship Id="rId5" Type="http://schemas.openxmlformats.org/officeDocument/2006/relationships/image" Target="../media/image3.png"/><Relationship Id="rId10" Type="http://schemas.openxmlformats.org/officeDocument/2006/relationships/image" Target="../media/image37.jpg"/><Relationship Id="rId4" Type="http://schemas.openxmlformats.org/officeDocument/2006/relationships/image" Target="../media/image2.png"/><Relationship Id="rId9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18" Type="http://schemas.openxmlformats.org/officeDocument/2006/relationships/image" Target="../media/image5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39.png"/><Relationship Id="rId16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9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8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0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.png"/><Relationship Id="rId11" Type="http://schemas.openxmlformats.org/officeDocument/2006/relationships/image" Target="../media/image61.png"/><Relationship Id="rId5" Type="http://schemas.openxmlformats.org/officeDocument/2006/relationships/image" Target="../media/image1.jpeg"/><Relationship Id="rId10" Type="http://schemas.openxmlformats.org/officeDocument/2006/relationships/image" Target="../media/image57.jpe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8.jpe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19.gif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20.jpg"/><Relationship Id="rId4" Type="http://schemas.openxmlformats.org/officeDocument/2006/relationships/image" Target="../media/image2.png"/><Relationship Id="rId9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78211" y="-35510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550977" y="173185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632693" y="523027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632693" y="916964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541886" y="76347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>
                <a:solidFill>
                  <a:srgbClr val="C00000"/>
                </a:solidFill>
              </a:rPr>
              <a:t>الموضــــــــــــوع :</a:t>
            </a:r>
          </a:p>
        </p:txBody>
      </p:sp>
      <p:pic>
        <p:nvPicPr>
          <p:cNvPr id="34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94E4B0F9-422D-4AC6-8733-1F2A7887E5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2000" y="1369184"/>
            <a:ext cx="9953501" cy="437773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28381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98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43816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505142" y="199819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86858" y="54966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 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762467" y="943598"/>
            <a:ext cx="107146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 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9983486" y="625963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607563" y="701508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ص124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708956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8FB1AC4-4EF2-4CDF-A3D0-856B7986C83E}"/>
              </a:ext>
            </a:extLst>
          </p:cNvPr>
          <p:cNvSpPr txBox="1"/>
          <p:nvPr/>
        </p:nvSpPr>
        <p:spPr>
          <a:xfrm>
            <a:off x="392360" y="1574232"/>
            <a:ext cx="2127987" cy="1200329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استراتيجية قراءة الصورة </a:t>
            </a:r>
          </a:p>
          <a:p>
            <a:pPr algn="ctr"/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934B1878-D4EC-4321-82F6-92DEB8FC2A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6" y="3489515"/>
            <a:ext cx="1575453" cy="246305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8D45E4E-62F5-4773-86B7-414400344C32}"/>
              </a:ext>
            </a:extLst>
          </p:cNvPr>
          <p:cNvSpPr txBox="1"/>
          <p:nvPr/>
        </p:nvSpPr>
        <p:spPr>
          <a:xfrm>
            <a:off x="9053442" y="1364162"/>
            <a:ext cx="23993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ما الأشياء التي يستخدم فيها الناس ماء البحر؟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B30021C-EE70-440C-A4F5-0410092CF0B4}"/>
              </a:ext>
            </a:extLst>
          </p:cNvPr>
          <p:cNvSpPr txBox="1"/>
          <p:nvPr/>
        </p:nvSpPr>
        <p:spPr>
          <a:xfrm>
            <a:off x="9305467" y="2877650"/>
            <a:ext cx="239934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نقل البضائع ونقل الناس من مكان الى مكان أخرى</a:t>
            </a:r>
          </a:p>
          <a:p>
            <a:endParaRPr lang="ar-SA" b="1" dirty="0"/>
          </a:p>
          <a:p>
            <a:r>
              <a:rPr lang="ar-SA" b="1" dirty="0"/>
              <a:t>صيد السمك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7E0F7CB0-92F4-47E4-802D-8FC2796703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1636" y="701508"/>
            <a:ext cx="5569644" cy="2631136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EB29B884-9990-4D7D-A714-58719093FAD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722" y="3525357"/>
            <a:ext cx="5176662" cy="246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1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" grpId="0" animBg="1"/>
      <p:bldP spid="6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17934" y="-34610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509641" y="761407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كتابالطالب</a:t>
            </a:r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ص125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84B43965-8B6C-4582-86F4-1486EF023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7" y="3250144"/>
            <a:ext cx="1664485" cy="2463056"/>
          </a:xfrm>
          <a:prstGeom prst="rect">
            <a:avLst/>
          </a:prstGeom>
        </p:spPr>
      </p:pic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DE06622F-C8DE-47F8-985F-35A1F5C0F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نجمة: 7 نقاط 3">
            <a:extLst>
              <a:ext uri="{FF2B5EF4-FFF2-40B4-BE49-F238E27FC236}">
                <a16:creationId xmlns:a16="http://schemas.microsoft.com/office/drawing/2014/main" id="{C3BE187A-DCC5-461D-829F-642583F7DB2C}"/>
              </a:ext>
            </a:extLst>
          </p:cNvPr>
          <p:cNvSpPr/>
          <p:nvPr/>
        </p:nvSpPr>
        <p:spPr>
          <a:xfrm>
            <a:off x="128756" y="1205314"/>
            <a:ext cx="2542592" cy="1892559"/>
          </a:xfrm>
          <a:prstGeom prst="star7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استكشف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9550B16-7658-4580-9CE5-D21AB83E2B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4" b="19799"/>
          <a:stretch/>
        </p:blipFill>
        <p:spPr>
          <a:xfrm>
            <a:off x="2503190" y="131977"/>
            <a:ext cx="6215353" cy="6282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21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17934" y="-34610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8171046" y="1669366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سقي النباتات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509641" y="761407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كتابالطالب</a:t>
            </a:r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ص125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84B43965-8B6C-4582-86F4-1486EF023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7" y="3250144"/>
            <a:ext cx="1664485" cy="2463056"/>
          </a:xfrm>
          <a:prstGeom prst="rect">
            <a:avLst/>
          </a:prstGeom>
        </p:spPr>
      </p:pic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DE06622F-C8DE-47F8-985F-35A1F5C0F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نجمة: 7 نقاط 3">
            <a:extLst>
              <a:ext uri="{FF2B5EF4-FFF2-40B4-BE49-F238E27FC236}">
                <a16:creationId xmlns:a16="http://schemas.microsoft.com/office/drawing/2014/main" id="{C3BE187A-DCC5-461D-829F-642583F7DB2C}"/>
              </a:ext>
            </a:extLst>
          </p:cNvPr>
          <p:cNvSpPr/>
          <p:nvPr/>
        </p:nvSpPr>
        <p:spPr>
          <a:xfrm>
            <a:off x="128756" y="1205314"/>
            <a:ext cx="2542592" cy="1892559"/>
          </a:xfrm>
          <a:prstGeom prst="star7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استكشف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9550B16-7658-4580-9CE5-D21AB83E2B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4" b="19799"/>
          <a:stretch/>
        </p:blipFill>
        <p:spPr>
          <a:xfrm>
            <a:off x="1858506" y="3249570"/>
            <a:ext cx="2740955" cy="2770657"/>
          </a:xfrm>
          <a:prstGeom prst="rect">
            <a:avLst/>
          </a:prstGeom>
        </p:spPr>
      </p:pic>
      <p:sp>
        <p:nvSpPr>
          <p:cNvPr id="23" name="مربع نص 22">
            <a:extLst>
              <a:ext uri="{FF2B5EF4-FFF2-40B4-BE49-F238E27FC236}">
                <a16:creationId xmlns:a16="http://schemas.microsoft.com/office/drawing/2014/main" id="{CF47BBF3-C4AF-46D2-8DD0-A9651AEA27EE}"/>
              </a:ext>
            </a:extLst>
          </p:cNvPr>
          <p:cNvSpPr txBox="1"/>
          <p:nvPr/>
        </p:nvSpPr>
        <p:spPr>
          <a:xfrm>
            <a:off x="8174864" y="2175232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غسل الفواكه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3504533D-08B6-4343-B4BF-E04AEA2A714F}"/>
              </a:ext>
            </a:extLst>
          </p:cNvPr>
          <p:cNvSpPr txBox="1"/>
          <p:nvPr/>
        </p:nvSpPr>
        <p:spPr>
          <a:xfrm>
            <a:off x="8044696" y="2636208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التنظيف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A2025E53-7E58-4B80-9DB2-6D0A3162BF6C}"/>
              </a:ext>
            </a:extLst>
          </p:cNvPr>
          <p:cNvSpPr txBox="1"/>
          <p:nvPr/>
        </p:nvSpPr>
        <p:spPr>
          <a:xfrm>
            <a:off x="8231401" y="3713376"/>
            <a:ext cx="34807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الطبخ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4B256906-D8BC-45FC-A4BE-D4F83B293271}"/>
              </a:ext>
            </a:extLst>
          </p:cNvPr>
          <p:cNvSpPr txBox="1"/>
          <p:nvPr/>
        </p:nvSpPr>
        <p:spPr>
          <a:xfrm>
            <a:off x="8067590" y="3119735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الوضوء</a:t>
            </a:r>
          </a:p>
        </p:txBody>
      </p:sp>
      <p:pic>
        <p:nvPicPr>
          <p:cNvPr id="30" name="صورة 29">
            <a:extLst>
              <a:ext uri="{FF2B5EF4-FFF2-40B4-BE49-F238E27FC236}">
                <a16:creationId xmlns:a16="http://schemas.microsoft.com/office/drawing/2014/main" id="{8E93DC10-A6E8-43F0-ABB3-1EF07D8CB7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4" t="32601" r="12925" b="63490"/>
          <a:stretch/>
        </p:blipFill>
        <p:spPr>
          <a:xfrm>
            <a:off x="4793673" y="915355"/>
            <a:ext cx="6614194" cy="74308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E8B5D80E-A603-4501-A221-E7D47095BF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3424" y="1846582"/>
            <a:ext cx="3797011" cy="232060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B2076EF-1E72-45A7-9E88-05977AD01E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239" y="2131031"/>
            <a:ext cx="4726132" cy="2770657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F18867F3-4B03-487D-B767-CFE4289382E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024" y="1977261"/>
            <a:ext cx="4857162" cy="3211373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509CFAFD-9B76-4339-A9FA-B42EDE8624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0266" y="1717648"/>
            <a:ext cx="4591553" cy="3851879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C349A80F-803B-456F-B5F2-D0C2C9CEAB5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74" y="2026334"/>
            <a:ext cx="5715000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564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7" grpId="0" animBg="1"/>
      <p:bldP spid="23" grpId="0"/>
      <p:bldP spid="25" grpId="0"/>
      <p:bldP spid="27" grpId="0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17934" y="-34610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509641" y="761407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كتابالطالب</a:t>
            </a:r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ص125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84B43965-8B6C-4582-86F4-1486EF023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7" y="3250144"/>
            <a:ext cx="1664485" cy="2463056"/>
          </a:xfrm>
          <a:prstGeom prst="rect">
            <a:avLst/>
          </a:prstGeom>
        </p:spPr>
      </p:pic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DE06622F-C8DE-47F8-985F-35A1F5C0F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نجمة: 7 نقاط 3">
            <a:extLst>
              <a:ext uri="{FF2B5EF4-FFF2-40B4-BE49-F238E27FC236}">
                <a16:creationId xmlns:a16="http://schemas.microsoft.com/office/drawing/2014/main" id="{C3BE187A-DCC5-461D-829F-642583F7DB2C}"/>
              </a:ext>
            </a:extLst>
          </p:cNvPr>
          <p:cNvSpPr/>
          <p:nvPr/>
        </p:nvSpPr>
        <p:spPr>
          <a:xfrm>
            <a:off x="128756" y="1205314"/>
            <a:ext cx="2542592" cy="1892559"/>
          </a:xfrm>
          <a:prstGeom prst="star7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استكشف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9550B16-7658-4580-9CE5-D21AB83E2B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4" b="19799"/>
          <a:stretch/>
        </p:blipFill>
        <p:spPr>
          <a:xfrm>
            <a:off x="2503190" y="3097873"/>
            <a:ext cx="3281253" cy="3316810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618084B-2A53-475B-8A8E-4FE1C71514A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6" t="40053" r="14108" b="53303"/>
          <a:stretch/>
        </p:blipFill>
        <p:spPr>
          <a:xfrm>
            <a:off x="4149078" y="1024512"/>
            <a:ext cx="7592309" cy="1261488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797868F6-7FE5-4F20-9151-46DD2F496DC3}"/>
              </a:ext>
            </a:extLst>
          </p:cNvPr>
          <p:cNvSpPr txBox="1"/>
          <p:nvPr/>
        </p:nvSpPr>
        <p:spPr>
          <a:xfrm>
            <a:off x="10022462" y="2490606"/>
            <a:ext cx="1717964" cy="400110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txBody>
          <a:bodyPr wrap="square" rtlCol="1">
            <a:spAutoFit/>
          </a:bodyPr>
          <a:lstStyle/>
          <a:p>
            <a:r>
              <a:rPr lang="ar-SA" sz="2000" b="1" dirty="0"/>
              <a:t>الغسيل والتنظيف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01C5D301-EFC6-4E92-8B00-89A003031C91}"/>
              </a:ext>
            </a:extLst>
          </p:cNvPr>
          <p:cNvSpPr txBox="1"/>
          <p:nvPr/>
        </p:nvSpPr>
        <p:spPr>
          <a:xfrm>
            <a:off x="5586358" y="2503382"/>
            <a:ext cx="1717964" cy="400110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txBody>
          <a:bodyPr wrap="square" rtlCol="1">
            <a:spAutoFit/>
          </a:bodyPr>
          <a:lstStyle/>
          <a:p>
            <a:r>
              <a:rPr lang="ar-SA" sz="2000" b="1" dirty="0"/>
              <a:t>النظافة الشخصية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653B12D6-7546-4A79-A265-E140355B9BD1}"/>
              </a:ext>
            </a:extLst>
          </p:cNvPr>
          <p:cNvSpPr txBox="1"/>
          <p:nvPr/>
        </p:nvSpPr>
        <p:spPr>
          <a:xfrm>
            <a:off x="7804410" y="2517636"/>
            <a:ext cx="1717964" cy="400110"/>
          </a:xfrm>
          <a:prstGeom prst="rect">
            <a:avLst/>
          </a:prstGeom>
          <a:noFill/>
          <a:ln w="57150">
            <a:solidFill>
              <a:srgbClr val="FF0066"/>
            </a:solidFill>
          </a:ln>
        </p:spPr>
        <p:txBody>
          <a:bodyPr wrap="square" rtlCol="1">
            <a:spAutoFit/>
          </a:bodyPr>
          <a:lstStyle/>
          <a:p>
            <a:r>
              <a:rPr lang="ar-SA" sz="2000" b="1" dirty="0"/>
              <a:t>الطبخ و الشرب</a:t>
            </a: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C06D1CE0-B10D-43A5-9DDB-26969F24D6A6}"/>
              </a:ext>
            </a:extLst>
          </p:cNvPr>
          <p:cNvSpPr txBox="1"/>
          <p:nvPr/>
        </p:nvSpPr>
        <p:spPr>
          <a:xfrm>
            <a:off x="10058820" y="3097873"/>
            <a:ext cx="153076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1/غسيل الفواكه والخضار</a:t>
            </a:r>
          </a:p>
          <a:p>
            <a:endParaRPr lang="ar-SA" b="1" dirty="0"/>
          </a:p>
          <a:p>
            <a:r>
              <a:rPr lang="ar-SA" b="1" dirty="0"/>
              <a:t>2/ تنظيف المنزل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1B5AAF8-5483-404E-B33F-50375C8DDA55}"/>
              </a:ext>
            </a:extLst>
          </p:cNvPr>
          <p:cNvSpPr txBox="1"/>
          <p:nvPr/>
        </p:nvSpPr>
        <p:spPr>
          <a:xfrm>
            <a:off x="8064098" y="3178267"/>
            <a:ext cx="153076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1/عداد العجين</a:t>
            </a:r>
          </a:p>
          <a:p>
            <a:endParaRPr lang="ar-SA" b="1" dirty="0"/>
          </a:p>
          <a:p>
            <a:r>
              <a:rPr lang="ar-SA" b="1" dirty="0"/>
              <a:t>2/ عداد الشربة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FF535EFB-D6D9-457E-95FD-39151303CEA7}"/>
              </a:ext>
            </a:extLst>
          </p:cNvPr>
          <p:cNvSpPr txBox="1"/>
          <p:nvPr/>
        </p:nvSpPr>
        <p:spPr>
          <a:xfrm>
            <a:off x="5836995" y="3191396"/>
            <a:ext cx="153076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1/الاستحمام </a:t>
            </a:r>
          </a:p>
          <a:p>
            <a:endParaRPr lang="ar-SA" b="1" dirty="0"/>
          </a:p>
          <a:p>
            <a:r>
              <a:rPr lang="ar-SA" b="1" dirty="0"/>
              <a:t>2/ الوضوء</a:t>
            </a:r>
          </a:p>
        </p:txBody>
      </p:sp>
    </p:spTree>
    <p:extLst>
      <p:ext uri="{BB962C8B-B14F-4D97-AF65-F5344CB8AC3E}">
        <p14:creationId xmlns:p14="http://schemas.microsoft.com/office/powerpoint/2010/main" val="1181780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17934" y="-34610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509641" y="761407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كتابالطالب</a:t>
            </a:r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ص125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84B43965-8B6C-4582-86F4-1486EF023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7" y="3250144"/>
            <a:ext cx="1664485" cy="2463056"/>
          </a:xfrm>
          <a:prstGeom prst="rect">
            <a:avLst/>
          </a:prstGeom>
        </p:spPr>
      </p:pic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DE06622F-C8DE-47F8-985F-35A1F5C0F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نجمة: 7 نقاط 3">
            <a:extLst>
              <a:ext uri="{FF2B5EF4-FFF2-40B4-BE49-F238E27FC236}">
                <a16:creationId xmlns:a16="http://schemas.microsoft.com/office/drawing/2014/main" id="{C3BE187A-DCC5-461D-829F-642583F7DB2C}"/>
              </a:ext>
            </a:extLst>
          </p:cNvPr>
          <p:cNvSpPr/>
          <p:nvPr/>
        </p:nvSpPr>
        <p:spPr>
          <a:xfrm>
            <a:off x="128756" y="1205314"/>
            <a:ext cx="2542592" cy="1892559"/>
          </a:xfrm>
          <a:prstGeom prst="star7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استكشف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89550B16-7658-4580-9CE5-D21AB83E2B38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4" b="19799"/>
          <a:stretch/>
        </p:blipFill>
        <p:spPr>
          <a:xfrm>
            <a:off x="2032988" y="3309273"/>
            <a:ext cx="2842104" cy="287290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27B324C7-B619-4498-A595-D9DE9C2625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4" t="48422" r="12770" b="30771"/>
          <a:stretch/>
        </p:blipFill>
        <p:spPr>
          <a:xfrm>
            <a:off x="3360986" y="131978"/>
            <a:ext cx="7714908" cy="4010626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D0632B89-B74F-4800-8641-849FEFBD6625}"/>
              </a:ext>
            </a:extLst>
          </p:cNvPr>
          <p:cNvCxnSpPr/>
          <p:nvPr/>
        </p:nvCxnSpPr>
        <p:spPr>
          <a:xfrm flipH="1">
            <a:off x="5583382" y="2595034"/>
            <a:ext cx="320196" cy="2118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CB9AD3FB-C348-45E7-A4EF-6EE53A60E0EA}"/>
              </a:ext>
            </a:extLst>
          </p:cNvPr>
          <p:cNvCxnSpPr/>
          <p:nvPr/>
        </p:nvCxnSpPr>
        <p:spPr>
          <a:xfrm flipH="1">
            <a:off x="5263186" y="2574252"/>
            <a:ext cx="320196" cy="2118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9A0FE38C-2B1A-46DC-B779-FB5A23CA685F}"/>
              </a:ext>
            </a:extLst>
          </p:cNvPr>
          <p:cNvCxnSpPr/>
          <p:nvPr/>
        </p:nvCxnSpPr>
        <p:spPr>
          <a:xfrm flipH="1">
            <a:off x="4907599" y="2564631"/>
            <a:ext cx="320196" cy="2118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39165793-58F5-4692-B8CC-5C97AA87DC72}"/>
              </a:ext>
            </a:extLst>
          </p:cNvPr>
          <p:cNvCxnSpPr/>
          <p:nvPr/>
        </p:nvCxnSpPr>
        <p:spPr>
          <a:xfrm flipH="1">
            <a:off x="5705981" y="2941140"/>
            <a:ext cx="320196" cy="2118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36D47168-6360-435E-9DFD-135B7CBCE6B9}"/>
              </a:ext>
            </a:extLst>
          </p:cNvPr>
          <p:cNvCxnSpPr/>
          <p:nvPr/>
        </p:nvCxnSpPr>
        <p:spPr>
          <a:xfrm flipH="1">
            <a:off x="5423284" y="2931955"/>
            <a:ext cx="320196" cy="2118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5A2A8554-A85F-43D8-AFFF-837CB6E7F3CA}"/>
              </a:ext>
            </a:extLst>
          </p:cNvPr>
          <p:cNvCxnSpPr/>
          <p:nvPr/>
        </p:nvCxnSpPr>
        <p:spPr>
          <a:xfrm flipH="1">
            <a:off x="5103088" y="2923924"/>
            <a:ext cx="320196" cy="2118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2A635BFC-E2D1-4DC5-89C7-B85A7F80C61B}"/>
              </a:ext>
            </a:extLst>
          </p:cNvPr>
          <p:cNvCxnSpPr/>
          <p:nvPr/>
        </p:nvCxnSpPr>
        <p:spPr>
          <a:xfrm flipH="1">
            <a:off x="4837904" y="2902542"/>
            <a:ext cx="320196" cy="2118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1B62421E-52A5-428E-AC27-04E2402E0972}"/>
              </a:ext>
            </a:extLst>
          </p:cNvPr>
          <p:cNvCxnSpPr/>
          <p:nvPr/>
        </p:nvCxnSpPr>
        <p:spPr>
          <a:xfrm flipH="1">
            <a:off x="4527868" y="2913434"/>
            <a:ext cx="320196" cy="2118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0700E3E0-6026-4909-947C-5B130ADCF564}"/>
              </a:ext>
            </a:extLst>
          </p:cNvPr>
          <p:cNvCxnSpPr/>
          <p:nvPr/>
        </p:nvCxnSpPr>
        <p:spPr>
          <a:xfrm flipH="1">
            <a:off x="5455607" y="3348747"/>
            <a:ext cx="320196" cy="21187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018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817934" y="-34610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509641" y="761407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 err="1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كتابالطالب</a:t>
            </a:r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ص125</a:t>
            </a:r>
          </a:p>
        </p:txBody>
      </p:sp>
      <p:pic>
        <p:nvPicPr>
          <p:cNvPr id="39" name="صورة 38">
            <a:extLst>
              <a:ext uri="{FF2B5EF4-FFF2-40B4-BE49-F238E27FC236}">
                <a16:creationId xmlns:a16="http://schemas.microsoft.com/office/drawing/2014/main" id="{84B43965-8B6C-4582-86F4-1486EF0233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747" y="3250144"/>
            <a:ext cx="1664485" cy="2463056"/>
          </a:xfrm>
          <a:prstGeom prst="rect">
            <a:avLst/>
          </a:prstGeom>
        </p:spPr>
      </p:pic>
      <p:sp>
        <p:nvSpPr>
          <p:cNvPr id="2" name="AutoShape 2" descr="مشاهدة صورة المصدر">
            <a:extLst>
              <a:ext uri="{FF2B5EF4-FFF2-40B4-BE49-F238E27FC236}">
                <a16:creationId xmlns:a16="http://schemas.microsoft.com/office/drawing/2014/main" id="{DE06622F-C8DE-47F8-985F-35A1F5C0F38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sp>
        <p:nvSpPr>
          <p:cNvPr id="4" name="نجمة: 7 نقاط 3">
            <a:extLst>
              <a:ext uri="{FF2B5EF4-FFF2-40B4-BE49-F238E27FC236}">
                <a16:creationId xmlns:a16="http://schemas.microsoft.com/office/drawing/2014/main" id="{C3BE187A-DCC5-461D-829F-642583F7DB2C}"/>
              </a:ext>
            </a:extLst>
          </p:cNvPr>
          <p:cNvSpPr/>
          <p:nvPr/>
        </p:nvSpPr>
        <p:spPr>
          <a:xfrm>
            <a:off x="128756" y="1205314"/>
            <a:ext cx="2542592" cy="1892559"/>
          </a:xfrm>
          <a:prstGeom prst="star7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u="sng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استكشف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27B324C7-B619-4498-A595-D9DE9C2625B9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04" t="48422" r="12770" b="30771"/>
          <a:stretch/>
        </p:blipFill>
        <p:spPr>
          <a:xfrm>
            <a:off x="6386945" y="131978"/>
            <a:ext cx="5295414" cy="2437569"/>
          </a:xfrm>
          <a:prstGeom prst="rect">
            <a:avLst/>
          </a:prstGeom>
        </p:spPr>
      </p:pic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D0632B89-B74F-4800-8641-849FEFBD6625}"/>
              </a:ext>
            </a:extLst>
          </p:cNvPr>
          <p:cNvCxnSpPr>
            <a:cxnSpLocks/>
          </p:cNvCxnSpPr>
          <p:nvPr/>
        </p:nvCxnSpPr>
        <p:spPr>
          <a:xfrm flipH="1">
            <a:off x="7772455" y="1601534"/>
            <a:ext cx="307884" cy="1542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رابط مستقيم 22">
            <a:extLst>
              <a:ext uri="{FF2B5EF4-FFF2-40B4-BE49-F238E27FC236}">
                <a16:creationId xmlns:a16="http://schemas.microsoft.com/office/drawing/2014/main" id="{CB9AD3FB-C348-45E7-A4EF-6EE53A60E0EA}"/>
              </a:ext>
            </a:extLst>
          </p:cNvPr>
          <p:cNvCxnSpPr>
            <a:cxnSpLocks/>
          </p:cNvCxnSpPr>
          <p:nvPr/>
        </p:nvCxnSpPr>
        <p:spPr>
          <a:xfrm flipV="1">
            <a:off x="7557403" y="1601534"/>
            <a:ext cx="202740" cy="15425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رابط مستقيم 23">
            <a:extLst>
              <a:ext uri="{FF2B5EF4-FFF2-40B4-BE49-F238E27FC236}">
                <a16:creationId xmlns:a16="http://schemas.microsoft.com/office/drawing/2014/main" id="{9A0FE38C-2B1A-46DC-B779-FB5A23CA685F}"/>
              </a:ext>
            </a:extLst>
          </p:cNvPr>
          <p:cNvCxnSpPr>
            <a:cxnSpLocks/>
          </p:cNvCxnSpPr>
          <p:nvPr/>
        </p:nvCxnSpPr>
        <p:spPr>
          <a:xfrm flipH="1">
            <a:off x="7397305" y="1601534"/>
            <a:ext cx="160098" cy="7712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رابط مستقيم 24">
            <a:extLst>
              <a:ext uri="{FF2B5EF4-FFF2-40B4-BE49-F238E27FC236}">
                <a16:creationId xmlns:a16="http://schemas.microsoft.com/office/drawing/2014/main" id="{39165793-58F5-4692-B8CC-5C97AA87DC72}"/>
              </a:ext>
            </a:extLst>
          </p:cNvPr>
          <p:cNvCxnSpPr>
            <a:cxnSpLocks/>
          </p:cNvCxnSpPr>
          <p:nvPr/>
        </p:nvCxnSpPr>
        <p:spPr>
          <a:xfrm flipH="1">
            <a:off x="8045970" y="1876477"/>
            <a:ext cx="206548" cy="1172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36D47168-6360-435E-9DFD-135B7CBCE6B9}"/>
              </a:ext>
            </a:extLst>
          </p:cNvPr>
          <p:cNvCxnSpPr>
            <a:cxnSpLocks/>
          </p:cNvCxnSpPr>
          <p:nvPr/>
        </p:nvCxnSpPr>
        <p:spPr>
          <a:xfrm flipH="1">
            <a:off x="7830952" y="1810638"/>
            <a:ext cx="249387" cy="18306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مستقيم 27">
            <a:extLst>
              <a:ext uri="{FF2B5EF4-FFF2-40B4-BE49-F238E27FC236}">
                <a16:creationId xmlns:a16="http://schemas.microsoft.com/office/drawing/2014/main" id="{5A2A8554-A85F-43D8-AFFF-837CB6E7F3CA}"/>
              </a:ext>
            </a:extLst>
          </p:cNvPr>
          <p:cNvCxnSpPr>
            <a:cxnSpLocks/>
          </p:cNvCxnSpPr>
          <p:nvPr/>
        </p:nvCxnSpPr>
        <p:spPr>
          <a:xfrm flipH="1">
            <a:off x="7658773" y="1876477"/>
            <a:ext cx="147606" cy="145107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2A635BFC-E2D1-4DC5-89C7-B85A7F80C61B}"/>
              </a:ext>
            </a:extLst>
          </p:cNvPr>
          <p:cNvCxnSpPr>
            <a:cxnSpLocks/>
          </p:cNvCxnSpPr>
          <p:nvPr/>
        </p:nvCxnSpPr>
        <p:spPr>
          <a:xfrm flipH="1">
            <a:off x="7419182" y="1810638"/>
            <a:ext cx="239591" cy="171774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1B62421E-52A5-428E-AC27-04E2402E0972}"/>
              </a:ext>
            </a:extLst>
          </p:cNvPr>
          <p:cNvCxnSpPr>
            <a:cxnSpLocks/>
          </p:cNvCxnSpPr>
          <p:nvPr/>
        </p:nvCxnSpPr>
        <p:spPr>
          <a:xfrm flipH="1">
            <a:off x="7271576" y="1810638"/>
            <a:ext cx="205778" cy="131679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رابط مستقيم 32">
            <a:extLst>
              <a:ext uri="{FF2B5EF4-FFF2-40B4-BE49-F238E27FC236}">
                <a16:creationId xmlns:a16="http://schemas.microsoft.com/office/drawing/2014/main" id="{0700E3E0-6026-4909-947C-5B130ADCF564}"/>
              </a:ext>
            </a:extLst>
          </p:cNvPr>
          <p:cNvCxnSpPr>
            <a:cxnSpLocks/>
          </p:cNvCxnSpPr>
          <p:nvPr/>
        </p:nvCxnSpPr>
        <p:spPr>
          <a:xfrm flipH="1">
            <a:off x="7702028" y="2056732"/>
            <a:ext cx="199073" cy="163592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7" name="مخطط 36">
            <a:extLst>
              <a:ext uri="{FF2B5EF4-FFF2-40B4-BE49-F238E27FC236}">
                <a16:creationId xmlns:a16="http://schemas.microsoft.com/office/drawing/2014/main" id="{E00FCDC9-5ADC-4212-95B0-31A1CCD44C3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61743486"/>
              </p:ext>
            </p:extLst>
          </p:nvPr>
        </p:nvGraphicFramePr>
        <p:xfrm>
          <a:off x="2032000" y="2339806"/>
          <a:ext cx="8128000" cy="3166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</p:spTree>
    <p:extLst>
      <p:ext uri="{BB962C8B-B14F-4D97-AF65-F5344CB8AC3E}">
        <p14:creationId xmlns:p14="http://schemas.microsoft.com/office/powerpoint/2010/main" val="2629863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Graphic spid="37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50883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ص126_127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019E9C9-8B85-4CB5-AAD0-23CF68B8ED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6" b="20422"/>
          <a:stretch/>
        </p:blipFill>
        <p:spPr>
          <a:xfrm>
            <a:off x="6296297" y="1392427"/>
            <a:ext cx="5497555" cy="4915250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4153BDA-5328-42F2-9D51-A2BD539A2BD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1" b="19619"/>
          <a:stretch/>
        </p:blipFill>
        <p:spPr>
          <a:xfrm>
            <a:off x="335384" y="1364824"/>
            <a:ext cx="5960913" cy="5062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624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50883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ص126_127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019E9C9-8B85-4CB5-AAD0-23CF68B8EDC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8" t="20476" r="6143" b="55036"/>
          <a:stretch/>
        </p:blipFill>
        <p:spPr>
          <a:xfrm>
            <a:off x="5841553" y="1392426"/>
            <a:ext cx="5614574" cy="4521313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7771F561-BFA7-4212-9D95-227DDC1531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6" b="20422"/>
          <a:stretch/>
        </p:blipFill>
        <p:spPr>
          <a:xfrm>
            <a:off x="148512" y="1420240"/>
            <a:ext cx="3430607" cy="396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320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50883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ص126_127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7771F561-BFA7-4212-9D95-227DDC1531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6" b="20422"/>
          <a:stretch/>
        </p:blipFill>
        <p:spPr>
          <a:xfrm>
            <a:off x="148512" y="1420240"/>
            <a:ext cx="3430607" cy="3961657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D976B76-E788-494C-A2FE-14CD9AF6D33A}"/>
              </a:ext>
            </a:extLst>
          </p:cNvPr>
          <p:cNvSpPr txBox="1"/>
          <p:nvPr/>
        </p:nvSpPr>
        <p:spPr>
          <a:xfrm>
            <a:off x="7432766" y="1476103"/>
            <a:ext cx="40233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فما احتجت الماء في هذى اليوم؟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4C6E0ACD-85BC-4A40-88AC-DA2C233D808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976" y="1952624"/>
            <a:ext cx="3105150" cy="1476375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AE3E5BE-797D-4A73-B494-5D92339CC25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142" y="1813670"/>
            <a:ext cx="2857500" cy="1600200"/>
          </a:xfrm>
          <a:prstGeom prst="rect">
            <a:avLst/>
          </a:prstGeom>
        </p:spPr>
      </p:pic>
      <p:pic>
        <p:nvPicPr>
          <p:cNvPr id="11" name="صورة 10">
            <a:extLst>
              <a:ext uri="{FF2B5EF4-FFF2-40B4-BE49-F238E27FC236}">
                <a16:creationId xmlns:a16="http://schemas.microsoft.com/office/drawing/2014/main" id="{4D5E26C1-DC60-48D2-ABA1-24A823093A4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7853" y="1813670"/>
            <a:ext cx="2647950" cy="1724025"/>
          </a:xfrm>
          <a:prstGeom prst="rect">
            <a:avLst/>
          </a:prstGeom>
        </p:spPr>
      </p:pic>
      <p:pic>
        <p:nvPicPr>
          <p:cNvPr id="13" name="صورة 12">
            <a:extLst>
              <a:ext uri="{FF2B5EF4-FFF2-40B4-BE49-F238E27FC236}">
                <a16:creationId xmlns:a16="http://schemas.microsoft.com/office/drawing/2014/main" id="{FF0852C3-881D-404F-9FF3-932E56439FA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000"/>
          <a:stretch/>
        </p:blipFill>
        <p:spPr>
          <a:xfrm>
            <a:off x="7769135" y="3547741"/>
            <a:ext cx="3252268" cy="2759936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3C03189A-A63C-40C4-AFAB-9FD121C2057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845" y="3994488"/>
            <a:ext cx="3115710" cy="172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22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50883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ص126_127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1D976B76-E788-494C-A2FE-14CD9AF6D33A}"/>
              </a:ext>
            </a:extLst>
          </p:cNvPr>
          <p:cNvSpPr txBox="1"/>
          <p:nvPr/>
        </p:nvSpPr>
        <p:spPr>
          <a:xfrm>
            <a:off x="7432766" y="1476103"/>
            <a:ext cx="40233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ماذا تشاهدين في هذي الصورة؟</a:t>
            </a:r>
          </a:p>
        </p:txBody>
      </p:sp>
      <p:pic>
        <p:nvPicPr>
          <p:cNvPr id="20" name="صورة 19">
            <a:extLst>
              <a:ext uri="{FF2B5EF4-FFF2-40B4-BE49-F238E27FC236}">
                <a16:creationId xmlns:a16="http://schemas.microsoft.com/office/drawing/2014/main" id="{0A2F42F5-B484-4849-A619-7843CF1F9E8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9" t="50623" b="22344"/>
          <a:stretch/>
        </p:blipFill>
        <p:spPr>
          <a:xfrm>
            <a:off x="8511415" y="2004438"/>
            <a:ext cx="3350827" cy="2474312"/>
          </a:xfrm>
          <a:prstGeom prst="rect">
            <a:avLst/>
          </a:prstGeom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8B776066-571E-494D-8369-ADBDC83E852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6" y="3489515"/>
            <a:ext cx="1575453" cy="2463056"/>
          </a:xfrm>
          <a:prstGeom prst="rect">
            <a:avLst/>
          </a:prstGeom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1FC8BE2C-5149-46C3-A654-508875CEB5BF}"/>
              </a:ext>
            </a:extLst>
          </p:cNvPr>
          <p:cNvSpPr txBox="1"/>
          <p:nvPr/>
        </p:nvSpPr>
        <p:spPr>
          <a:xfrm>
            <a:off x="392360" y="1574232"/>
            <a:ext cx="2127987" cy="1200329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استراتيجية قراءة الصورة </a:t>
            </a:r>
          </a:p>
          <a:p>
            <a:pPr algn="ctr"/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C5079F6-61AB-4254-97DD-66A30B16857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198" y="2004438"/>
            <a:ext cx="3155245" cy="2474312"/>
          </a:xfrm>
          <a:prstGeom prst="rect">
            <a:avLst/>
          </a:prstGeom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D2B51EA1-7426-4676-90B8-7711ED8BA2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1965625"/>
            <a:ext cx="2791771" cy="2253677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8C563FE-04FE-43C3-B4D7-CF8049FBA86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863" y="-2771134"/>
            <a:ext cx="5460274" cy="2903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669 0.08403 L -0.02669 0.08426 C -0.02982 0.08981 -0.03281 0.09583 -0.03633 0.10116 C -0.04479 0.11389 -0.03672 0.09537 -0.04375 0.11065 C -0.04466 0.11227 -0.04531 0.11435 -0.04596 0.1162 C -0.04727 0.1206 -0.04844 0.12477 -0.04909 0.12963 C -0.04961 0.13264 -0.04987 0.13588 -0.05026 0.13912 C -0.03724 0.14676 -0.0487 0.14143 -0.02669 0.14491 C -0.02487 0.14514 -0.02305 0.14606 -0.02122 0.14676 C -0.01914 0.14745 -0.01706 0.14815 -0.01484 0.14861 C -0.01237 0.1493 -0.0099 0.14977 -0.00729 0.15046 C -0.00417 0.15162 -0.00104 0.15393 0.00234 0.1544 C 0.01185 0.15579 0.02161 0.15555 0.03125 0.15625 C 0.06029 0.16319 0.03451 0.15625 0.06224 0.16574 C 0.06654 0.16736 0.07096 0.16759 0.07513 0.16967 C 0.0806 0.17222 0.08568 0.17662 0.09128 0.17917 L 0.09974 0.18287 C 0.10013 0.18518 0.10026 0.18727 0.10091 0.18889 C 0.10625 0.20301 0.1026 0.1868 0.10521 0.2 C 0.1026 0.20069 0.10013 0.20116 0.09766 0.20208 C 0.09479 0.20301 0.08906 0.20579 0.08906 0.20602 C 0.08763 0.20717 0.08633 0.2088 0.08477 0.20949 C 0.08203 0.21134 0.07891 0.21111 0.07617 0.21342 C 0.07227 0.2169 0.07018 0.21921 0.06549 0.22106 C 0.06263 0.22199 0.05977 0.22222 0.0569 0.22292 L -0.0138 0.22106 C -0.02161 0.2206 -0.02943 0.21921 -0.03737 0.21921 L -0.12943 0.21921 L -0.12943 0.21944 L -0.12943 0.21921 L -0.12943 0.21944 L -0.05872 0.26875 L -0.05872 0.26898 " pathEditMode="relative" rAng="0" ptsTypes="AAAAAAAAAAAAAAAAAAAAAAAAAAAAAAAAA">
                                      <p:cBhvr>
                                        <p:cTn id="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" y="92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13899"/>
            <a:ext cx="13523067" cy="874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57673" y="173185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39389" y="523027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39389" y="916964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541886" y="76347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:التكيف</a:t>
            </a:r>
          </a:p>
        </p:txBody>
      </p:sp>
      <p:sp>
        <p:nvSpPr>
          <p:cNvPr id="17" name="مربع نص 2">
            <a:extLst>
              <a:ext uri="{FF2B5EF4-FFF2-40B4-BE49-F238E27FC236}">
                <a16:creationId xmlns:a16="http://schemas.microsoft.com/office/drawing/2014/main" id="{A2C0B5F7-2110-49F7-8503-AC090AF26B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9404" y="1667311"/>
            <a:ext cx="3066016" cy="58477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914377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ar-SA" altLang="ar-SA" sz="3200" b="1">
                <a:latin typeface="Calibri Light" panose="020F0302020204030204" pitchFamily="34" charset="0"/>
                <a:cs typeface="Calibri Light" panose="020F0302020204030204" pitchFamily="34" charset="0"/>
              </a:rPr>
              <a:t>قوانين التعلم عن بعد</a:t>
            </a:r>
          </a:p>
        </p:txBody>
      </p:sp>
      <p:pic>
        <p:nvPicPr>
          <p:cNvPr id="23" name="Picture 11" descr="Picture 11">
            <a:extLst>
              <a:ext uri="{FF2B5EF4-FFF2-40B4-BE49-F238E27FC236}">
                <a16:creationId xmlns:a16="http://schemas.microsoft.com/office/drawing/2014/main" id="{FDA40B5A-8679-4201-8AAA-1E447BEF47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0685" y="2410371"/>
            <a:ext cx="443215" cy="418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4" name="TextBox 16">
            <a:extLst>
              <a:ext uri="{FF2B5EF4-FFF2-40B4-BE49-F238E27FC236}">
                <a16:creationId xmlns:a16="http://schemas.microsoft.com/office/drawing/2014/main" id="{4D196BD6-FEE9-4000-A6CF-24C4D27E7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8998" y="3073040"/>
            <a:ext cx="1039039" cy="82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33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اغلاق</a:t>
            </a:r>
          </a:p>
          <a:p>
            <a:pPr algn="ctr" defTabSz="609585" rtl="0">
              <a:lnSpc>
                <a:spcPts val="33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 المايك</a:t>
            </a:r>
          </a:p>
        </p:txBody>
      </p:sp>
      <p:pic>
        <p:nvPicPr>
          <p:cNvPr id="25" name="Picture 12" descr="Picture 12">
            <a:extLst>
              <a:ext uri="{FF2B5EF4-FFF2-40B4-BE49-F238E27FC236}">
                <a16:creationId xmlns:a16="http://schemas.microsoft.com/office/drawing/2014/main" id="{CFF6D4ED-FB74-4D32-94E9-9CE3AAF53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1499" y="2380653"/>
            <a:ext cx="412095" cy="462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27" name="TextBox 17">
            <a:extLst>
              <a:ext uri="{FF2B5EF4-FFF2-40B4-BE49-F238E27FC236}">
                <a16:creationId xmlns:a16="http://schemas.microsoft.com/office/drawing/2014/main" id="{E2D6BF61-53E5-4A68-8A95-1BF90E35F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4985" y="3102259"/>
            <a:ext cx="1095081" cy="666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2551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رفع اليد</a:t>
            </a:r>
          </a:p>
          <a:p>
            <a:pPr algn="ctr" defTabSz="609585" rtl="0">
              <a:lnSpc>
                <a:spcPts val="2551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للمشاركة</a:t>
            </a:r>
          </a:p>
        </p:txBody>
      </p:sp>
      <p:pic>
        <p:nvPicPr>
          <p:cNvPr id="30" name="Picture 14" descr="Picture 14">
            <a:extLst>
              <a:ext uri="{FF2B5EF4-FFF2-40B4-BE49-F238E27FC236}">
                <a16:creationId xmlns:a16="http://schemas.microsoft.com/office/drawing/2014/main" id="{C4C72335-1BA4-488C-B3C3-4C2F8A148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279" y="4139373"/>
            <a:ext cx="669947" cy="46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1" name="TextBox 19">
            <a:extLst>
              <a:ext uri="{FF2B5EF4-FFF2-40B4-BE49-F238E27FC236}">
                <a16:creationId xmlns:a16="http://schemas.microsoft.com/office/drawing/2014/main" id="{CD05DAB5-B368-431B-BEC2-B0A784EBE0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17132" y="4904751"/>
            <a:ext cx="1262091" cy="10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27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الالتزام </a:t>
            </a:r>
          </a:p>
          <a:p>
            <a:pPr algn="ctr" defTabSz="609585" rtl="0">
              <a:lnSpc>
                <a:spcPts val="2700"/>
              </a:lnSpc>
              <a:spcBef>
                <a:spcPct val="0"/>
              </a:spcBef>
              <a:buNone/>
            </a:pPr>
            <a:r>
              <a:rPr lang="ar-SA" altLang="ar-SA" sz="24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بوقت الحصة</a:t>
            </a:r>
          </a:p>
        </p:txBody>
      </p:sp>
      <p:pic>
        <p:nvPicPr>
          <p:cNvPr id="32" name="Picture 13" descr="Picture 13">
            <a:extLst>
              <a:ext uri="{FF2B5EF4-FFF2-40B4-BE49-F238E27FC236}">
                <a16:creationId xmlns:a16="http://schemas.microsoft.com/office/drawing/2014/main" id="{3F0BA3C3-CB04-4F84-BF58-0ED15D14E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8750" y="4007154"/>
            <a:ext cx="690455" cy="614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3" name="TextBox 18">
            <a:extLst>
              <a:ext uri="{FF2B5EF4-FFF2-40B4-BE49-F238E27FC236}">
                <a16:creationId xmlns:a16="http://schemas.microsoft.com/office/drawing/2014/main" id="{43823822-27B0-48A3-AD95-30442C93F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3087" y="4986298"/>
            <a:ext cx="1365347" cy="933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800"/>
              </a:lnSpc>
              <a:spcBef>
                <a:spcPct val="0"/>
              </a:spcBef>
              <a:buNone/>
            </a:pPr>
            <a:r>
              <a:rPr lang="ar-SA" altLang="ar-SA" sz="20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تسليم الواجب</a:t>
            </a:r>
          </a:p>
          <a:p>
            <a:pPr algn="ctr" defTabSz="609585" rtl="0">
              <a:lnSpc>
                <a:spcPts val="1800"/>
              </a:lnSpc>
              <a:spcBef>
                <a:spcPct val="0"/>
              </a:spcBef>
              <a:buNone/>
            </a:pPr>
            <a:r>
              <a:rPr lang="ar-SA" altLang="ar-SA" sz="20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قبل</a:t>
            </a:r>
          </a:p>
          <a:p>
            <a:pPr algn="ctr" defTabSz="609585" rtl="0">
              <a:lnSpc>
                <a:spcPts val="1800"/>
              </a:lnSpc>
              <a:spcBef>
                <a:spcPct val="0"/>
              </a:spcBef>
              <a:buNone/>
            </a:pPr>
            <a:r>
              <a:rPr lang="ar-SA" altLang="ar-SA" sz="20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تاريخ الاستحقاق</a:t>
            </a:r>
          </a:p>
        </p:txBody>
      </p:sp>
      <p:pic>
        <p:nvPicPr>
          <p:cNvPr id="35" name="Picture 6" descr="Picture 6">
            <a:extLst>
              <a:ext uri="{FF2B5EF4-FFF2-40B4-BE49-F238E27FC236}">
                <a16:creationId xmlns:a16="http://schemas.microsoft.com/office/drawing/2014/main" id="{C44000C9-35BF-4E79-9FAF-E86CD7E30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759" y="2638261"/>
            <a:ext cx="332695" cy="571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6" name="TextBox 9">
            <a:extLst>
              <a:ext uri="{FF2B5EF4-FFF2-40B4-BE49-F238E27FC236}">
                <a16:creationId xmlns:a16="http://schemas.microsoft.com/office/drawing/2014/main" id="{F43B8C66-6994-498F-A2D9-E0C635B1C9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0459" y="3507602"/>
            <a:ext cx="1540711" cy="375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3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جهز</a:t>
            </a:r>
          </a:p>
          <a:p>
            <a:pPr algn="ctr" defTabSz="609585" rtl="0">
              <a:lnSpc>
                <a:spcPts val="13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أدواتك المدرسية</a:t>
            </a:r>
          </a:p>
        </p:txBody>
      </p:sp>
      <p:pic>
        <p:nvPicPr>
          <p:cNvPr id="37" name="Picture 5" descr="Picture 5">
            <a:extLst>
              <a:ext uri="{FF2B5EF4-FFF2-40B4-BE49-F238E27FC236}">
                <a16:creationId xmlns:a16="http://schemas.microsoft.com/office/drawing/2014/main" id="{1F14820C-8E6A-40E8-81E6-D20DF40EE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951" y="2682101"/>
            <a:ext cx="440933" cy="62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38" name="TextBox 10">
            <a:extLst>
              <a:ext uri="{FF2B5EF4-FFF2-40B4-BE49-F238E27FC236}">
                <a16:creationId xmlns:a16="http://schemas.microsoft.com/office/drawing/2014/main" id="{39773856-E470-4C96-A321-C4CD24E2E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414" y="3565215"/>
            <a:ext cx="1955903" cy="41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575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كتابك </a:t>
            </a:r>
          </a:p>
          <a:p>
            <a:pPr algn="ctr" defTabSz="609585" rtl="0">
              <a:lnSpc>
                <a:spcPts val="1575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المدرسي</a:t>
            </a:r>
          </a:p>
        </p:txBody>
      </p:sp>
      <p:pic>
        <p:nvPicPr>
          <p:cNvPr id="39" name="Picture 7" descr="Picture 7">
            <a:extLst>
              <a:ext uri="{FF2B5EF4-FFF2-40B4-BE49-F238E27FC236}">
                <a16:creationId xmlns:a16="http://schemas.microsoft.com/office/drawing/2014/main" id="{D0D620CF-6023-447C-AF5B-D0417E702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9262" y="4243052"/>
            <a:ext cx="704125" cy="621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0" name="TextBox 11">
            <a:extLst>
              <a:ext uri="{FF2B5EF4-FFF2-40B4-BE49-F238E27FC236}">
                <a16:creationId xmlns:a16="http://schemas.microsoft.com/office/drawing/2014/main" id="{091A5606-FD78-4821-81DB-95184146A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31113" y="5144708"/>
            <a:ext cx="909020" cy="66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6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دون ملاحظاتك</a:t>
            </a:r>
          </a:p>
          <a:p>
            <a:pPr algn="ctr" defTabSz="609585" rtl="0">
              <a:lnSpc>
                <a:spcPts val="1651"/>
              </a:lnSpc>
              <a:spcBef>
                <a:spcPct val="0"/>
              </a:spcBef>
              <a:buNone/>
            </a:pPr>
            <a:r>
              <a:rPr lang="ar-SA" altLang="ar-SA" sz="1800" b="1" err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المهمه</a:t>
            </a:r>
            <a:endParaRPr lang="ar-SA" altLang="ar-SA" sz="1800" b="1">
              <a:solidFill>
                <a:prstClr val="black"/>
              </a:solidFill>
              <a:latin typeface="Baloo Bhaijaan"/>
              <a:ea typeface="Baloo Bhaijaan"/>
              <a:cs typeface="Baloo Bhaijaan"/>
              <a:sym typeface="Baloo Bhaijaan"/>
            </a:endParaRPr>
          </a:p>
        </p:txBody>
      </p:sp>
      <p:pic>
        <p:nvPicPr>
          <p:cNvPr id="41" name="Picture 4" descr="Picture 4">
            <a:extLst>
              <a:ext uri="{FF2B5EF4-FFF2-40B4-BE49-F238E27FC236}">
                <a16:creationId xmlns:a16="http://schemas.microsoft.com/office/drawing/2014/main" id="{98E13291-ADE8-4EE3-929B-11938C8F65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751" y="4416406"/>
            <a:ext cx="566264" cy="43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sp>
        <p:nvSpPr>
          <p:cNvPr id="42" name="TextBox 12">
            <a:extLst>
              <a:ext uri="{FF2B5EF4-FFF2-40B4-BE49-F238E27FC236}">
                <a16:creationId xmlns:a16="http://schemas.microsoft.com/office/drawing/2014/main" id="{CD0E4F59-8A65-40C2-B401-20D99CEEF4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622" y="5256962"/>
            <a:ext cx="1163455" cy="512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r" defTabSz="609600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defTabSz="609600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609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609585" rtl="0">
              <a:lnSpc>
                <a:spcPts val="19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انتبه جيدا </a:t>
            </a:r>
          </a:p>
          <a:p>
            <a:pPr algn="ctr" defTabSz="609585" rtl="0">
              <a:lnSpc>
                <a:spcPts val="1951"/>
              </a:lnSpc>
              <a:spcBef>
                <a:spcPct val="0"/>
              </a:spcBef>
              <a:buNone/>
            </a:pPr>
            <a:r>
              <a:rPr lang="ar-SA" altLang="ar-SA" sz="1800" b="1">
                <a:solidFill>
                  <a:prstClr val="black"/>
                </a:solidFill>
                <a:latin typeface="Baloo Bhaijaan"/>
                <a:ea typeface="Baloo Bhaijaan"/>
                <a:cs typeface="Baloo Bhaijaan"/>
                <a:sym typeface="Baloo Bhaijaan"/>
              </a:rPr>
              <a:t>للشرح</a:t>
            </a:r>
          </a:p>
        </p:txBody>
      </p:sp>
      <p:sp>
        <p:nvSpPr>
          <p:cNvPr id="43" name="مربع نص 2">
            <a:extLst>
              <a:ext uri="{FF2B5EF4-FFF2-40B4-BE49-F238E27FC236}">
                <a16:creationId xmlns:a16="http://schemas.microsoft.com/office/drawing/2014/main" id="{CC66720E-ADEF-46E3-9D6B-E96FA6DFE8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7952" y="1809652"/>
            <a:ext cx="3066016" cy="584775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9pPr>
          </a:lstStyle>
          <a:p>
            <a:pPr algn="ctr" defTabSz="914377" rtl="0">
              <a:lnSpc>
                <a:spcPct val="100000"/>
              </a:lnSpc>
              <a:spcBef>
                <a:spcPct val="0"/>
              </a:spcBef>
              <a:buNone/>
            </a:pPr>
            <a:r>
              <a:rPr lang="ar-SA" altLang="ar-SA" sz="3200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كيف أكون مميز؟</a:t>
            </a:r>
          </a:p>
        </p:txBody>
      </p:sp>
    </p:spTree>
    <p:extLst>
      <p:ext uri="{BB962C8B-B14F-4D97-AF65-F5344CB8AC3E}">
        <p14:creationId xmlns:p14="http://schemas.microsoft.com/office/powerpoint/2010/main" val="2439850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55633" y="-315829"/>
            <a:ext cx="13636255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7DCEDEFB-DF27-464C-A93D-0A7EFCFA9688}"/>
              </a:ext>
            </a:extLst>
          </p:cNvPr>
          <p:cNvSpPr txBox="1"/>
          <p:nvPr/>
        </p:nvSpPr>
        <p:spPr>
          <a:xfrm>
            <a:off x="7080069" y="944260"/>
            <a:ext cx="3735977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200" b="1" dirty="0"/>
              <a:t>جهود المملكة في الترشيد في استهلاك المياه</a:t>
            </a:r>
          </a:p>
        </p:txBody>
      </p:sp>
      <p:pic>
        <p:nvPicPr>
          <p:cNvPr id="4" name="WhatsApp Video 2021-12-11 at 1.57.33 AM">
            <a:hlinkClick r:id="" action="ppaction://media"/>
            <a:extLst>
              <a:ext uri="{FF2B5EF4-FFF2-40B4-BE49-F238E27FC236}">
                <a16:creationId xmlns:a16="http://schemas.microsoft.com/office/drawing/2014/main" id="{5F181283-B1BD-4D9A-AF4D-493A61036A7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22960" y="2145832"/>
            <a:ext cx="8125097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37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50883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ص126_127</a:t>
            </a:r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7771F561-BFA7-4212-9D95-227DDC1531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76" b="20422"/>
          <a:stretch/>
        </p:blipFill>
        <p:spPr>
          <a:xfrm>
            <a:off x="148512" y="1420240"/>
            <a:ext cx="3430607" cy="3961657"/>
          </a:xfrm>
          <a:prstGeom prst="rect">
            <a:avLst/>
          </a:prstGeom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1D976B76-E788-494C-A2FE-14CD9AF6D33A}"/>
              </a:ext>
            </a:extLst>
          </p:cNvPr>
          <p:cNvSpPr txBox="1"/>
          <p:nvPr/>
        </p:nvSpPr>
        <p:spPr>
          <a:xfrm>
            <a:off x="7432766" y="1476103"/>
            <a:ext cx="40233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لابد من </a:t>
            </a:r>
            <a:r>
              <a:rPr lang="ar-SA" sz="2400" b="1" dirty="0" err="1"/>
              <a:t>المحافظه</a:t>
            </a:r>
            <a:r>
              <a:rPr lang="ar-SA" sz="2400" b="1" dirty="0"/>
              <a:t> على نظافة  المياه لماذا؟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95F93803-1E29-41A1-B199-61BD157F9CAD}"/>
              </a:ext>
            </a:extLst>
          </p:cNvPr>
          <p:cNvSpPr txBox="1"/>
          <p:nvPr/>
        </p:nvSpPr>
        <p:spPr>
          <a:xfrm>
            <a:off x="7432766" y="2532337"/>
            <a:ext cx="4023360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 err="1"/>
              <a:t>لانها</a:t>
            </a:r>
            <a:r>
              <a:rPr lang="ar-SA" sz="2400" b="1" dirty="0"/>
              <a:t> تستفيد منها جميع المخلوقات الحية</a:t>
            </a:r>
          </a:p>
        </p:txBody>
      </p:sp>
    </p:spTree>
    <p:extLst>
      <p:ext uri="{BB962C8B-B14F-4D97-AF65-F5344CB8AC3E}">
        <p14:creationId xmlns:p14="http://schemas.microsoft.com/office/powerpoint/2010/main" val="408130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81820" y="265543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/    / 1434 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50883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ص126_127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04153BDA-5328-42F2-9D51-A2BD539A2BD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" t="46404" r="-808" b="19571"/>
          <a:stretch/>
        </p:blipFill>
        <p:spPr>
          <a:xfrm>
            <a:off x="335384" y="1468578"/>
            <a:ext cx="5960913" cy="4937886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06118234-1AD6-4BAD-81A5-19456FADAF80}"/>
              </a:ext>
            </a:extLst>
          </p:cNvPr>
          <p:cNvSpPr txBox="1"/>
          <p:nvPr/>
        </p:nvSpPr>
        <p:spPr>
          <a:xfrm>
            <a:off x="7458891" y="1624471"/>
            <a:ext cx="3905795" cy="52322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800" b="1" dirty="0"/>
              <a:t>ماذا نشاهد في الصورة؟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91EECB6-DA46-400B-882A-ACE4276AEEFB}"/>
              </a:ext>
            </a:extLst>
          </p:cNvPr>
          <p:cNvSpPr txBox="1"/>
          <p:nvPr/>
        </p:nvSpPr>
        <p:spPr>
          <a:xfrm>
            <a:off x="7509846" y="2488128"/>
            <a:ext cx="3905795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800" b="1" dirty="0"/>
              <a:t>ما سبب بناء السدود؟ 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6267EA3-53DC-428F-A16B-FA6324C4B6AD}"/>
              </a:ext>
            </a:extLst>
          </p:cNvPr>
          <p:cNvSpPr txBox="1"/>
          <p:nvPr/>
        </p:nvSpPr>
        <p:spPr>
          <a:xfrm>
            <a:off x="7442370" y="3137408"/>
            <a:ext cx="3905795" cy="52322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800" b="1" dirty="0"/>
              <a:t>بس المياه وتجميعها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B9F114BE-5AC5-4FB1-AFCF-4CE917A6B8CB}"/>
              </a:ext>
            </a:extLst>
          </p:cNvPr>
          <p:cNvSpPr txBox="1"/>
          <p:nvPr/>
        </p:nvSpPr>
        <p:spPr>
          <a:xfrm>
            <a:off x="7492938" y="3820329"/>
            <a:ext cx="3905795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800" b="1" dirty="0" err="1"/>
              <a:t>مافائدة</a:t>
            </a:r>
            <a:r>
              <a:rPr lang="ar-SA" sz="2800" b="1" dirty="0"/>
              <a:t> مياه السدود؟ 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CF54FBA0-AFCF-459D-8297-9B647782BE88}"/>
              </a:ext>
            </a:extLst>
          </p:cNvPr>
          <p:cNvSpPr txBox="1"/>
          <p:nvPr/>
        </p:nvSpPr>
        <p:spPr>
          <a:xfrm>
            <a:off x="7442371" y="4499356"/>
            <a:ext cx="3905795" cy="1384995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800" b="1" dirty="0"/>
              <a:t>مياه عذبه تسقى منها الأرضي </a:t>
            </a:r>
            <a:r>
              <a:rPr lang="ar-SA" sz="2800" b="1" dirty="0" err="1"/>
              <a:t>الزرعية</a:t>
            </a:r>
            <a:r>
              <a:rPr lang="ar-SA" sz="2800" b="1" dirty="0"/>
              <a:t>.</a:t>
            </a:r>
          </a:p>
          <a:p>
            <a:r>
              <a:rPr lang="ar-SA" sz="2800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51686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046153" y="938489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أماكن تواجد </a:t>
            </a:r>
            <a:r>
              <a:rPr lang="ar-SA" sz="2400" b="1" dirty="0" err="1">
                <a:solidFill>
                  <a:srgbClr val="C00000"/>
                </a:solidFill>
              </a:rPr>
              <a:t>المياة</a:t>
            </a:r>
            <a:r>
              <a:rPr lang="ar-SA" sz="2400" b="1" dirty="0">
                <a:solidFill>
                  <a:srgbClr val="C00000"/>
                </a:solidFill>
              </a:rPr>
              <a:t> العذبة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ص127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1B8E972-9960-448A-8910-7FEBE2046B0C}"/>
              </a:ext>
            </a:extLst>
          </p:cNvPr>
          <p:cNvSpPr txBox="1"/>
          <p:nvPr/>
        </p:nvSpPr>
        <p:spPr>
          <a:xfrm>
            <a:off x="8658823" y="1233052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2D08AA7-D9A0-4212-9764-84DBD586A4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188" y="2320936"/>
            <a:ext cx="2857500" cy="16002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0EA778B-3547-4C1D-847C-91B0CED3D0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79" y="2273795"/>
            <a:ext cx="2884199" cy="164734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9202BDE-47F9-4340-9D1D-D584D4E4FF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37" y="2320936"/>
            <a:ext cx="2632032" cy="1647341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FB3F89A6-CC61-48ED-B547-A494C94D40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2" y="2320936"/>
            <a:ext cx="2372945" cy="1647341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7494A83-C4B7-4B7D-8EEB-66841C7951F9}"/>
              </a:ext>
            </a:extLst>
          </p:cNvPr>
          <p:cNvSpPr txBox="1"/>
          <p:nvPr/>
        </p:nvSpPr>
        <p:spPr>
          <a:xfrm>
            <a:off x="9300495" y="4163148"/>
            <a:ext cx="134944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/>
              <a:t>الشلالات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0F23686D-0F8A-45F4-AFE8-BAA4F69A1600}"/>
              </a:ext>
            </a:extLst>
          </p:cNvPr>
          <p:cNvSpPr txBox="1"/>
          <p:nvPr/>
        </p:nvSpPr>
        <p:spPr>
          <a:xfrm>
            <a:off x="6408991" y="4163149"/>
            <a:ext cx="134944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/>
              <a:t>الجداول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078EF7EA-BD40-499B-98B1-224D467BEBAE}"/>
              </a:ext>
            </a:extLst>
          </p:cNvPr>
          <p:cNvSpPr txBox="1"/>
          <p:nvPr/>
        </p:nvSpPr>
        <p:spPr>
          <a:xfrm>
            <a:off x="3294399" y="4163150"/>
            <a:ext cx="134944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/>
              <a:t>النهر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FC646C5-3557-42F3-8088-FB48480EB844}"/>
              </a:ext>
            </a:extLst>
          </p:cNvPr>
          <p:cNvSpPr txBox="1"/>
          <p:nvPr/>
        </p:nvSpPr>
        <p:spPr>
          <a:xfrm>
            <a:off x="685325" y="4163149"/>
            <a:ext cx="134944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/>
              <a:t>الوادي</a:t>
            </a:r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CE49767-A4BC-4A51-AC6E-0BDE1DC8DB22}"/>
              </a:ext>
            </a:extLst>
          </p:cNvPr>
          <p:cNvSpPr txBox="1"/>
          <p:nvPr/>
        </p:nvSpPr>
        <p:spPr>
          <a:xfrm>
            <a:off x="5747657" y="5277394"/>
            <a:ext cx="377592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فماذا تستخدم المياه العذبة؟</a:t>
            </a:r>
          </a:p>
        </p:txBody>
      </p:sp>
    </p:spTree>
    <p:extLst>
      <p:ext uri="{BB962C8B-B14F-4D97-AF65-F5344CB8AC3E}">
        <p14:creationId xmlns:p14="http://schemas.microsoft.com/office/powerpoint/2010/main" val="249503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3" grpId="0" animBg="1"/>
      <p:bldP spid="34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ص127</a:t>
            </a:r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D1B8E972-9960-448A-8910-7FEBE2046B0C}"/>
              </a:ext>
            </a:extLst>
          </p:cNvPr>
          <p:cNvSpPr txBox="1"/>
          <p:nvPr/>
        </p:nvSpPr>
        <p:spPr>
          <a:xfrm>
            <a:off x="8658823" y="1233052"/>
            <a:ext cx="184731" cy="369332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endParaRPr lang="ar-SA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22D08AA7-D9A0-4212-9764-84DBD586A4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1188" y="2320936"/>
            <a:ext cx="2857500" cy="16002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70EA778B-3547-4C1D-847C-91B0CED3D0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579" y="2273795"/>
            <a:ext cx="2884199" cy="164734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F9202BDE-47F9-4340-9D1D-D584D4E4FF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137" y="2320936"/>
            <a:ext cx="2632032" cy="1647341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FB3F89A6-CC61-48ED-B547-A494C94D402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12" y="2320936"/>
            <a:ext cx="2372945" cy="1647341"/>
          </a:xfrm>
          <a:prstGeom prst="rect">
            <a:avLst/>
          </a:prstGeom>
        </p:spPr>
      </p:pic>
      <p:sp>
        <p:nvSpPr>
          <p:cNvPr id="25" name="مربع نص 24">
            <a:extLst>
              <a:ext uri="{FF2B5EF4-FFF2-40B4-BE49-F238E27FC236}">
                <a16:creationId xmlns:a16="http://schemas.microsoft.com/office/drawing/2014/main" id="{67494A83-C4B7-4B7D-8EEB-66841C7951F9}"/>
              </a:ext>
            </a:extLst>
          </p:cNvPr>
          <p:cNvSpPr txBox="1"/>
          <p:nvPr/>
        </p:nvSpPr>
        <p:spPr>
          <a:xfrm>
            <a:off x="9300495" y="4163148"/>
            <a:ext cx="134944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/>
              <a:t>الشلالات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0F23686D-0F8A-45F4-AFE8-BAA4F69A1600}"/>
              </a:ext>
            </a:extLst>
          </p:cNvPr>
          <p:cNvSpPr txBox="1"/>
          <p:nvPr/>
        </p:nvSpPr>
        <p:spPr>
          <a:xfrm>
            <a:off x="6408991" y="4163149"/>
            <a:ext cx="134944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/>
              <a:t>الجداول</a:t>
            </a:r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id="{078EF7EA-BD40-499B-98B1-224D467BEBAE}"/>
              </a:ext>
            </a:extLst>
          </p:cNvPr>
          <p:cNvSpPr txBox="1"/>
          <p:nvPr/>
        </p:nvSpPr>
        <p:spPr>
          <a:xfrm>
            <a:off x="3294399" y="4163150"/>
            <a:ext cx="134944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/>
              <a:t>النهر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FC646C5-3557-42F3-8088-FB48480EB844}"/>
              </a:ext>
            </a:extLst>
          </p:cNvPr>
          <p:cNvSpPr txBox="1"/>
          <p:nvPr/>
        </p:nvSpPr>
        <p:spPr>
          <a:xfrm>
            <a:off x="685325" y="4163149"/>
            <a:ext cx="1349447" cy="46166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/>
              <a:t>الوادي</a:t>
            </a:r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F1774A6D-185D-4F6B-A7C3-D5238C2658E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87" t="38866" b="51614"/>
          <a:stretch/>
        </p:blipFill>
        <p:spPr>
          <a:xfrm>
            <a:off x="3709851" y="550324"/>
            <a:ext cx="6743711" cy="1805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22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32" grpId="0" animBg="1"/>
      <p:bldP spid="33" grpId="0" animBg="1"/>
      <p:bldP spid="3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oogle Shape;2715;p212">
            <a:extLst>
              <a:ext uri="{FF2B5EF4-FFF2-40B4-BE49-F238E27FC236}">
                <a16:creationId xmlns:a16="http://schemas.microsoft.com/office/drawing/2014/main" id="{9A9B5F29-065B-4345-B331-4FBA9E38648B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flipH="1">
            <a:off x="253355" y="1173262"/>
            <a:ext cx="1551953" cy="1780776"/>
          </a:xfrm>
          <a:prstGeom prst="rect">
            <a:avLst/>
          </a:prstGeom>
          <a:noFill/>
          <a:ln w="38100" cap="flat" cmpd="sng">
            <a:solidFill>
              <a:srgbClr val="783F0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9" name="Google Shape;2718;p212">
            <a:extLst>
              <a:ext uri="{FF2B5EF4-FFF2-40B4-BE49-F238E27FC236}">
                <a16:creationId xmlns:a16="http://schemas.microsoft.com/office/drawing/2014/main" id="{71951CE3-2BAB-4E1D-AE54-45F206D47B8A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4115878" y="-1507215"/>
            <a:ext cx="3960249" cy="821968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" name="Google Shape;2721;p212">
            <a:extLst>
              <a:ext uri="{FF2B5EF4-FFF2-40B4-BE49-F238E27FC236}">
                <a16:creationId xmlns:a16="http://schemas.microsoft.com/office/drawing/2014/main" id="{1D65B6CF-8613-4FAC-A528-5F18D2EFE427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9153" y="5890713"/>
            <a:ext cx="325755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2724;p212">
            <a:extLst>
              <a:ext uri="{FF2B5EF4-FFF2-40B4-BE49-F238E27FC236}">
                <a16:creationId xmlns:a16="http://schemas.microsoft.com/office/drawing/2014/main" id="{14B05CE2-68EB-44AC-A6A8-8A07BC653C3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89970" y="3573352"/>
            <a:ext cx="57078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2725;p212">
            <a:extLst>
              <a:ext uri="{FF2B5EF4-FFF2-40B4-BE49-F238E27FC236}">
                <a16:creationId xmlns:a16="http://schemas.microsoft.com/office/drawing/2014/main" id="{2AE0AD32-5CD9-4AA3-B7B3-D35BAFF2F1B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865903" y="4154703"/>
            <a:ext cx="2690283" cy="259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2728;p212">
            <a:extLst>
              <a:ext uri="{FF2B5EF4-FFF2-40B4-BE49-F238E27FC236}">
                <a16:creationId xmlns:a16="http://schemas.microsoft.com/office/drawing/2014/main" id="{80592A24-8EEA-48D9-99EB-95C1071247B0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117757" y="4879192"/>
            <a:ext cx="536650" cy="633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2711;p212">
            <a:extLst>
              <a:ext uri="{FF2B5EF4-FFF2-40B4-BE49-F238E27FC236}">
                <a16:creationId xmlns:a16="http://schemas.microsoft.com/office/drawing/2014/main" id="{6B94F769-360D-4368-977A-1B96FDAD206F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20657" r="38804" b="21428"/>
          <a:stretch/>
        </p:blipFill>
        <p:spPr>
          <a:xfrm rot="20715651">
            <a:off x="-282760" y="-152659"/>
            <a:ext cx="3654658" cy="15157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2722;p212">
            <a:extLst>
              <a:ext uri="{FF2B5EF4-FFF2-40B4-BE49-F238E27FC236}">
                <a16:creationId xmlns:a16="http://schemas.microsoft.com/office/drawing/2014/main" id="{200CA8A3-51EF-40B6-8EAF-4AA20BFB7BAB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455574" y="924869"/>
            <a:ext cx="1353481" cy="1338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2723;p212">
            <a:extLst>
              <a:ext uri="{FF2B5EF4-FFF2-40B4-BE49-F238E27FC236}">
                <a16:creationId xmlns:a16="http://schemas.microsoft.com/office/drawing/2014/main" id="{222B24AF-F395-4D09-AE1B-E8483BBFE58E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32315" y="-11016"/>
            <a:ext cx="1212375" cy="1671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712;p212">
            <a:extLst>
              <a:ext uri="{FF2B5EF4-FFF2-40B4-BE49-F238E27FC236}">
                <a16:creationId xmlns:a16="http://schemas.microsoft.com/office/drawing/2014/main" id="{37FEBE89-3038-4743-A059-BABB54FB06D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20926" r="19251"/>
          <a:stretch/>
        </p:blipFill>
        <p:spPr>
          <a:xfrm>
            <a:off x="68903" y="4098214"/>
            <a:ext cx="1621225" cy="27100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5F3C4AA8-78E8-44F5-914B-765C361B8741}"/>
              </a:ext>
            </a:extLst>
          </p:cNvPr>
          <p:cNvSpPr txBox="1"/>
          <p:nvPr/>
        </p:nvSpPr>
        <p:spPr>
          <a:xfrm>
            <a:off x="4745539" y="-16138"/>
            <a:ext cx="363855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استراتيجية كرة الثلج</a:t>
            </a:r>
          </a:p>
        </p:txBody>
      </p:sp>
      <p:pic>
        <p:nvPicPr>
          <p:cNvPr id="20" name="Google Shape;2711;p212">
            <a:extLst>
              <a:ext uri="{FF2B5EF4-FFF2-40B4-BE49-F238E27FC236}">
                <a16:creationId xmlns:a16="http://schemas.microsoft.com/office/drawing/2014/main" id="{D0D71DFF-D7C6-4276-9A69-B36B841424C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20657" r="38804" b="21428"/>
          <a:stretch/>
        </p:blipFill>
        <p:spPr>
          <a:xfrm rot="684156">
            <a:off x="8640613" y="-12087"/>
            <a:ext cx="4222876" cy="113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1072;p76">
            <a:extLst>
              <a:ext uri="{FF2B5EF4-FFF2-40B4-BE49-F238E27FC236}">
                <a16:creationId xmlns:a16="http://schemas.microsoft.com/office/drawing/2014/main" id="{47348BCA-1DAE-4882-88E5-73199950D267}"/>
              </a:ext>
            </a:extLst>
          </p:cNvPr>
          <p:cNvPicPr preferRelativeResize="0"/>
          <p:nvPr/>
        </p:nvPicPr>
        <p:blipFill rotWithShape="1">
          <a:blip r:embed="rId12">
            <a:alphaModFix/>
          </a:blip>
          <a:srcRect b="29213"/>
          <a:stretch/>
        </p:blipFill>
        <p:spPr>
          <a:xfrm>
            <a:off x="854307" y="4519223"/>
            <a:ext cx="1644973" cy="214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2731;p212">
            <a:extLst>
              <a:ext uri="{FF2B5EF4-FFF2-40B4-BE49-F238E27FC236}">
                <a16:creationId xmlns:a16="http://schemas.microsoft.com/office/drawing/2014/main" id="{CF63BFC0-9F6F-415E-A139-AE45C08B1F5F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612399" y="4671978"/>
            <a:ext cx="448542" cy="60191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65F7BE0F-8748-423A-A30B-9EA0AE6B18FC}"/>
              </a:ext>
            </a:extLst>
          </p:cNvPr>
          <p:cNvSpPr txBox="1"/>
          <p:nvPr/>
        </p:nvSpPr>
        <p:spPr>
          <a:xfrm>
            <a:off x="3069205" y="1598933"/>
            <a:ext cx="5936407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9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Arial" panose="020B0604020202020204" pitchFamily="34" charset="0"/>
              </a:rPr>
              <a:t>النص القرائي</a:t>
            </a:r>
          </a:p>
        </p:txBody>
      </p:sp>
      <p:pic>
        <p:nvPicPr>
          <p:cNvPr id="57" name="Google Shape;2795;p217">
            <a:extLst>
              <a:ext uri="{FF2B5EF4-FFF2-40B4-BE49-F238E27FC236}">
                <a16:creationId xmlns:a16="http://schemas.microsoft.com/office/drawing/2014/main" id="{FFDB597F-5E8F-4E43-B5BF-82DB990BB4C2}"/>
              </a:ext>
            </a:extLst>
          </p:cNvPr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484302" y="2201944"/>
            <a:ext cx="1254200" cy="199492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0EA1CA8-F17F-42BA-8A73-4E8CB4BFA6EC}"/>
              </a:ext>
            </a:extLst>
          </p:cNvPr>
          <p:cNvSpPr txBox="1"/>
          <p:nvPr/>
        </p:nvSpPr>
        <p:spPr>
          <a:xfrm>
            <a:off x="64476" y="5768961"/>
            <a:ext cx="2195147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Aldhabi" panose="01000000000000000000" pitchFamily="2" charset="-78"/>
                <a:ea typeface="+mn-ea"/>
                <a:cs typeface="Aldhabi" panose="01000000000000000000" pitchFamily="2" charset="-78"/>
              </a:rPr>
              <a:t>أ</a:t>
            </a:r>
          </a:p>
        </p:txBody>
      </p:sp>
      <p:grpSp>
        <p:nvGrpSpPr>
          <p:cNvPr id="6" name="مجموعة 5"/>
          <p:cNvGrpSpPr/>
          <p:nvPr/>
        </p:nvGrpSpPr>
        <p:grpSpPr>
          <a:xfrm>
            <a:off x="7563154" y="3019398"/>
            <a:ext cx="2373119" cy="2590799"/>
            <a:chOff x="7563154" y="3019398"/>
            <a:chExt cx="2373119" cy="2590799"/>
          </a:xfrm>
        </p:grpSpPr>
        <p:sp>
          <p:nvSpPr>
            <p:cNvPr id="5" name="مستطيل 4">
              <a:extLst>
                <a:ext uri="{FF2B5EF4-FFF2-40B4-BE49-F238E27FC236}">
                  <a16:creationId xmlns:a16="http://schemas.microsoft.com/office/drawing/2014/main" id="{0E630E9F-3288-4ABC-8040-D7DFF3A37AAE}"/>
                </a:ext>
              </a:extLst>
            </p:cNvPr>
            <p:cNvSpPr/>
            <p:nvPr/>
          </p:nvSpPr>
          <p:spPr>
            <a:xfrm>
              <a:off x="7563154" y="3019398"/>
              <a:ext cx="2373119" cy="2590799"/>
            </a:xfrm>
            <a:prstGeom prst="rect">
              <a:avLst/>
            </a:prstGeom>
            <a:blipFill dpi="0" rotWithShape="1"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4" name="مستطيل 3"/>
            <p:cNvSpPr/>
            <p:nvPr/>
          </p:nvSpPr>
          <p:spPr>
            <a:xfrm>
              <a:off x="7760368" y="3188367"/>
              <a:ext cx="2033337" cy="221381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SA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10C8F118-A3CE-4646-8DEA-F21E2E59A9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5528" y="4004462"/>
            <a:ext cx="2600092" cy="260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Google Shape;2720;p212">
            <a:extLst>
              <a:ext uri="{FF2B5EF4-FFF2-40B4-BE49-F238E27FC236}">
                <a16:creationId xmlns:a16="http://schemas.microsoft.com/office/drawing/2014/main" id="{156F6012-993C-46CE-85C6-026A54C80D4C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2326097" y="5248174"/>
            <a:ext cx="1212362" cy="133865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مربع نص 6"/>
          <p:cNvSpPr txBox="1"/>
          <p:nvPr/>
        </p:nvSpPr>
        <p:spPr>
          <a:xfrm>
            <a:off x="2949263" y="1687133"/>
            <a:ext cx="649095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600" dirty="0">
                <a:solidFill>
                  <a:srgbClr val="080808"/>
                </a:solidFill>
                <a:latin typeface="M-Saber" panose="02000000000000000000" pitchFamily="2" charset="-78"/>
                <a:cs typeface="M-Saber" panose="02000000000000000000" pitchFamily="2" charset="-78"/>
              </a:rPr>
              <a:t>عددي استخدامات الماء؟</a:t>
            </a:r>
            <a:endParaRPr lang="ar-SA" sz="3600" dirty="0">
              <a:solidFill>
                <a:srgbClr val="000000"/>
              </a:solidFill>
              <a:latin typeface="M-Saber" panose="02000000000000000000" pitchFamily="2" charset="-78"/>
              <a:cs typeface="M-Saber" panose="02000000000000000000" pitchFamily="2" charset="-78"/>
            </a:endParaRPr>
          </a:p>
        </p:txBody>
      </p:sp>
      <p:sp>
        <p:nvSpPr>
          <p:cNvPr id="27" name="مربع نص 26"/>
          <p:cNvSpPr txBox="1"/>
          <p:nvPr/>
        </p:nvSpPr>
        <p:spPr>
          <a:xfrm>
            <a:off x="7534141" y="3361385"/>
            <a:ext cx="2511381" cy="138499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dirty="0"/>
              <a:t>عليكِ ان </a:t>
            </a:r>
            <a:r>
              <a:rPr lang="ar-SA" sz="2800" dirty="0" err="1"/>
              <a:t>الأجابة</a:t>
            </a:r>
            <a:r>
              <a:rPr lang="ar-SA" sz="2800" dirty="0"/>
              <a:t> قبل وصول البطريق إلى كرة الثلج </a:t>
            </a: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099" y="2743201"/>
            <a:ext cx="869458" cy="991673"/>
          </a:xfrm>
          <a:prstGeom prst="rect">
            <a:avLst/>
          </a:prstGeom>
        </p:spPr>
      </p:pic>
      <p:pic>
        <p:nvPicPr>
          <p:cNvPr id="28" name="صورة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183" y="2717443"/>
            <a:ext cx="869458" cy="99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4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37 L 0.11745 -0.0544 C 0.1418 -0.06574 0.17865 -0.07129 0.21706 -0.07129 C 0.26107 -0.07129 0.29636 -0.06574 0.32071 -0.0544 L 0.43894 -0.0037 " pathEditMode="relative" rAng="0" ptsTypes="AAAAA">
                                      <p:cBhvr>
                                        <p:cTn id="6" dur="59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940" y="-338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50883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ص128_ 129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093D316-482D-4341-9AD5-13C874D4C65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20143" b="20074"/>
          <a:stretch/>
        </p:blipFill>
        <p:spPr>
          <a:xfrm>
            <a:off x="7276794" y="1051555"/>
            <a:ext cx="4045090" cy="525612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AC9422B-CF11-46A9-9E0D-BAD8D70DC2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20800" b="19418"/>
          <a:stretch/>
        </p:blipFill>
        <p:spPr>
          <a:xfrm>
            <a:off x="2324078" y="1096158"/>
            <a:ext cx="4952716" cy="4665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1600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50883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ص128_ 129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093D316-482D-4341-9AD5-13C874D4C65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23" t="23554" r="7399" b="72321"/>
          <a:stretch/>
        </p:blipFill>
        <p:spPr>
          <a:xfrm>
            <a:off x="7776983" y="1087885"/>
            <a:ext cx="4016870" cy="123304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E4363F7-896D-491F-9C72-84C401725F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518" y="970887"/>
            <a:ext cx="2476500" cy="247650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D82E84B2-E11A-4FFD-8351-0F773B3F8AA2}"/>
              </a:ext>
            </a:extLst>
          </p:cNvPr>
          <p:cNvSpPr txBox="1"/>
          <p:nvPr/>
        </p:nvSpPr>
        <p:spPr>
          <a:xfrm>
            <a:off x="6446748" y="2616390"/>
            <a:ext cx="4950823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إلى ماذا يشير الون الأزرق في نموذج الكرة الأرضية؟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5D8990B-2539-45AF-A1D7-DE45E89801D9}"/>
              </a:ext>
            </a:extLst>
          </p:cNvPr>
          <p:cNvSpPr txBox="1"/>
          <p:nvPr/>
        </p:nvSpPr>
        <p:spPr>
          <a:xfrm>
            <a:off x="6446747" y="3610741"/>
            <a:ext cx="495082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يشير الى البحار والمحيطات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72E00BA4-B9C3-4AC9-99AB-931EFB5F5F4A}"/>
              </a:ext>
            </a:extLst>
          </p:cNvPr>
          <p:cNvSpPr txBox="1"/>
          <p:nvPr/>
        </p:nvSpPr>
        <p:spPr>
          <a:xfrm>
            <a:off x="7053943" y="4232366"/>
            <a:ext cx="465819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rgbClr val="FF0000"/>
                </a:solidFill>
              </a:rPr>
              <a:t>تفكير ناقد: </a:t>
            </a:r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فيم تختلف مياه البحيرات عن المحيطات ؟</a:t>
            </a: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F1738B1A-3CD8-490A-A61F-D9D06FEBCFDF}"/>
              </a:ext>
            </a:extLst>
          </p:cNvPr>
          <p:cNvSpPr txBox="1"/>
          <p:nvPr/>
        </p:nvSpPr>
        <p:spPr>
          <a:xfrm>
            <a:off x="6230983" y="4911634"/>
            <a:ext cx="5381897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مياه المحيطات مالحة ومياه البحيرات عذبة</a:t>
            </a:r>
            <a:endParaRPr lang="ar-SA" sz="2400" b="1" dirty="0"/>
          </a:p>
        </p:txBody>
      </p:sp>
    </p:spTree>
    <p:extLst>
      <p:ext uri="{BB962C8B-B14F-4D97-AF65-F5344CB8AC3E}">
        <p14:creationId xmlns:p14="http://schemas.microsoft.com/office/powerpoint/2010/main" val="321311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50883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ص128_ 129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093D316-482D-4341-9AD5-13C874D4C65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16" t="23409" r="54729" b="57942"/>
          <a:stretch/>
        </p:blipFill>
        <p:spPr>
          <a:xfrm>
            <a:off x="1925937" y="725739"/>
            <a:ext cx="2711668" cy="2090291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A4DEF0C-2B73-406A-B309-98A9E847920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0" r="1" b="22936"/>
          <a:stretch/>
        </p:blipFill>
        <p:spPr>
          <a:xfrm>
            <a:off x="5615530" y="1372481"/>
            <a:ext cx="5641790" cy="2856281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B1181A92-5A23-4FB1-8B4D-51F4FE1846F1}"/>
              </a:ext>
            </a:extLst>
          </p:cNvPr>
          <p:cNvSpPr txBox="1"/>
          <p:nvPr/>
        </p:nvSpPr>
        <p:spPr>
          <a:xfrm>
            <a:off x="8856617" y="4637314"/>
            <a:ext cx="1811242" cy="107721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3200" b="1" dirty="0"/>
              <a:t>اليابسة</a:t>
            </a:r>
          </a:p>
          <a:p>
            <a:r>
              <a:rPr lang="ar-SA" sz="3200" b="1" dirty="0"/>
              <a:t>18 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9AC028E3-9F7D-4150-AA44-5D51F654904C}"/>
              </a:ext>
            </a:extLst>
          </p:cNvPr>
          <p:cNvSpPr txBox="1"/>
          <p:nvPr/>
        </p:nvSpPr>
        <p:spPr>
          <a:xfrm>
            <a:off x="5878286" y="4637314"/>
            <a:ext cx="1593668" cy="1077218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3200" b="1" dirty="0"/>
              <a:t>الماء</a:t>
            </a:r>
          </a:p>
          <a:p>
            <a:r>
              <a:rPr lang="ar-SA" sz="3200" b="1" dirty="0"/>
              <a:t>46</a:t>
            </a: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54069237-85F3-4881-9556-A49CEBA12CDB}"/>
              </a:ext>
            </a:extLst>
          </p:cNvPr>
          <p:cNvSpPr txBox="1"/>
          <p:nvPr/>
        </p:nvSpPr>
        <p:spPr>
          <a:xfrm>
            <a:off x="6096000" y="659161"/>
            <a:ext cx="355153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مقارنة مساحة الماء باليابسة:</a:t>
            </a: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0B1746B0-8101-4B91-B7B4-C613A7F3EFDD}"/>
              </a:ext>
            </a:extLst>
          </p:cNvPr>
          <p:cNvSpPr txBox="1"/>
          <p:nvPr/>
        </p:nvSpPr>
        <p:spPr>
          <a:xfrm>
            <a:off x="7848306" y="4837737"/>
            <a:ext cx="58811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/>
              <a:t>&lt;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7BC399B7-6E4F-489C-8353-5BA9F5A0778A}"/>
              </a:ext>
            </a:extLst>
          </p:cNvPr>
          <p:cNvSpPr txBox="1"/>
          <p:nvPr/>
        </p:nvSpPr>
        <p:spPr>
          <a:xfrm>
            <a:off x="1319349" y="2926080"/>
            <a:ext cx="3318256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2400" b="1" dirty="0"/>
              <a:t>ما الجزء الأكبر على الخريطة؟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3B03DCB5-DF3D-4D81-95E9-4287A38E0BA3}"/>
              </a:ext>
            </a:extLst>
          </p:cNvPr>
          <p:cNvSpPr txBox="1"/>
          <p:nvPr/>
        </p:nvSpPr>
        <p:spPr>
          <a:xfrm>
            <a:off x="1925937" y="3670663"/>
            <a:ext cx="2711668" cy="461665"/>
          </a:xfrm>
          <a:prstGeom prst="rect">
            <a:avLst/>
          </a:prstGeom>
          <a:solidFill>
            <a:schemeClr val="bg2"/>
          </a:solidFill>
        </p:spPr>
        <p:txBody>
          <a:bodyPr wrap="square" rtlCol="1">
            <a:spAutoFit/>
          </a:bodyPr>
          <a:lstStyle/>
          <a:p>
            <a:r>
              <a:rPr lang="ar-SA" sz="2400" b="1" dirty="0"/>
              <a:t>البحار والمحيطات </a:t>
            </a:r>
          </a:p>
        </p:txBody>
      </p:sp>
    </p:spTree>
    <p:extLst>
      <p:ext uri="{BB962C8B-B14F-4D97-AF65-F5344CB8AC3E}">
        <p14:creationId xmlns:p14="http://schemas.microsoft.com/office/powerpoint/2010/main" val="377653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 animBg="1"/>
      <p:bldP spid="8" grpId="0"/>
      <p:bldP spid="10" grpId="0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50883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ص128_ 129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B093D316-482D-4341-9AD5-13C874D4C65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" t="42653" b="29083"/>
          <a:stretch/>
        </p:blipFill>
        <p:spPr>
          <a:xfrm>
            <a:off x="4315647" y="760605"/>
            <a:ext cx="7140479" cy="3448761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6AC9422B-CF11-46A9-9E0D-BAD8D70DC2B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" t="20800" r="65172" b="57929"/>
          <a:stretch/>
        </p:blipFill>
        <p:spPr>
          <a:xfrm>
            <a:off x="1663337" y="1049894"/>
            <a:ext cx="3300549" cy="3199856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C292FE99-ECA2-4F47-9612-B6409A88A2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95" t="70661" r="25986" b="24088"/>
          <a:stretch/>
        </p:blipFill>
        <p:spPr>
          <a:xfrm>
            <a:off x="5726700" y="4542158"/>
            <a:ext cx="5352014" cy="1132634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DA543109-AD73-44EB-98C2-93EEB7F0FCBA}"/>
              </a:ext>
            </a:extLst>
          </p:cNvPr>
          <p:cNvSpPr txBox="1"/>
          <p:nvPr/>
        </p:nvSpPr>
        <p:spPr>
          <a:xfrm>
            <a:off x="496389" y="4702629"/>
            <a:ext cx="3652689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ما الفائدة من هذه الباخرة ؟</a:t>
            </a:r>
          </a:p>
        </p:txBody>
      </p:sp>
    </p:spTree>
    <p:extLst>
      <p:ext uri="{BB962C8B-B14F-4D97-AF65-F5344CB8AC3E}">
        <p14:creationId xmlns:p14="http://schemas.microsoft.com/office/powerpoint/2010/main" val="385918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55105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29688" y="191847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11404" y="541689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11404" y="935626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CB5C79B-8D8F-4076-A1E6-10EC3BD32489}"/>
              </a:ext>
            </a:extLst>
          </p:cNvPr>
          <p:cNvSpPr txBox="1"/>
          <p:nvPr/>
        </p:nvSpPr>
        <p:spPr>
          <a:xfrm>
            <a:off x="8946446" y="247379"/>
            <a:ext cx="1808071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/    /1443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23446" y="617991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10023447" y="975655"/>
            <a:ext cx="634860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ثاني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364182" y="763477"/>
            <a:ext cx="473142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:الماء على الأرض</a:t>
            </a:r>
          </a:p>
        </p:txBody>
      </p:sp>
    </p:spTree>
    <p:extLst>
      <p:ext uri="{BB962C8B-B14F-4D97-AF65-F5344CB8AC3E}">
        <p14:creationId xmlns:p14="http://schemas.microsoft.com/office/powerpoint/2010/main" val="430250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FC81350-F757-4608-9D80-4FFAC80EE894}"/>
              </a:ext>
            </a:extLst>
          </p:cNvPr>
          <p:cNvSpPr txBox="1"/>
          <p:nvPr/>
        </p:nvSpPr>
        <p:spPr>
          <a:xfrm>
            <a:off x="7889967" y="1714104"/>
            <a:ext cx="365268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800" b="1" dirty="0"/>
              <a:t>ما الحيوانات التي تعيش في البحار والمحيطات  ؟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C07D4D4D-5261-415E-9F09-1266CD35A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27" y="1243390"/>
            <a:ext cx="4199038" cy="2361959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1BC72704-212E-49A0-B611-C16F407DE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851" y="3610821"/>
            <a:ext cx="4708559" cy="2475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762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755633" y="-315829"/>
            <a:ext cx="13636255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A678E800-1093-4971-94A0-88E96C52D3B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" t="40732" r="62906" b="49309"/>
          <a:stretch/>
        </p:blipFill>
        <p:spPr>
          <a:xfrm>
            <a:off x="6874682" y="324917"/>
            <a:ext cx="4101737" cy="1826419"/>
          </a:xfrm>
          <a:prstGeom prst="rect">
            <a:avLst/>
          </a:prstGeom>
        </p:spPr>
      </p:pic>
      <p:pic>
        <p:nvPicPr>
          <p:cNvPr id="2" name="WhatsApp Video 2021-12-11 at 1.57.34 AM">
            <a:hlinkClick r:id="" action="ppaction://media"/>
            <a:extLst>
              <a:ext uri="{FF2B5EF4-FFF2-40B4-BE49-F238E27FC236}">
                <a16:creationId xmlns:a16="http://schemas.microsoft.com/office/drawing/2014/main" id="{142C99E6-B641-42ED-806F-135F97B427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3770" y="2005980"/>
            <a:ext cx="7289075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240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55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50883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ص128_ 129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6AC9422B-CF11-46A9-9E0D-BAD8D70DC2B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2" t="44749" r="8686" b="52740"/>
          <a:stretch/>
        </p:blipFill>
        <p:spPr>
          <a:xfrm>
            <a:off x="5148338" y="1302735"/>
            <a:ext cx="6021977" cy="1227908"/>
          </a:xfrm>
          <a:prstGeom prst="rect">
            <a:avLst/>
          </a:prstGeom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40535AFC-2971-4508-8BFF-518CFAECA5A9}"/>
              </a:ext>
            </a:extLst>
          </p:cNvPr>
          <p:cNvSpPr txBox="1"/>
          <p:nvPr/>
        </p:nvSpPr>
        <p:spPr>
          <a:xfrm>
            <a:off x="8530045" y="3004457"/>
            <a:ext cx="2640269" cy="646331"/>
          </a:xfrm>
          <a:prstGeom prst="rect">
            <a:avLst/>
          </a:prstGeom>
          <a:solidFill>
            <a:srgbClr val="92D050"/>
          </a:solidFill>
        </p:spPr>
        <p:txBody>
          <a:bodyPr wrap="square" rtlCol="1">
            <a:spAutoFit/>
          </a:bodyPr>
          <a:lstStyle/>
          <a:p>
            <a:r>
              <a:rPr lang="ar-SA" sz="3600" b="1" dirty="0"/>
              <a:t>لأنها مالحة.</a:t>
            </a:r>
          </a:p>
        </p:txBody>
      </p:sp>
    </p:spTree>
    <p:extLst>
      <p:ext uri="{BB962C8B-B14F-4D97-AF65-F5344CB8AC3E}">
        <p14:creationId xmlns:p14="http://schemas.microsoft.com/office/powerpoint/2010/main" val="407990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50883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ص128_ 129</a:t>
            </a: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D52FB1F0-933D-4BAC-A332-ED2F8AED192C}"/>
              </a:ext>
            </a:extLst>
          </p:cNvPr>
          <p:cNvSpPr txBox="1"/>
          <p:nvPr/>
        </p:nvSpPr>
        <p:spPr>
          <a:xfrm>
            <a:off x="8177349" y="1645920"/>
            <a:ext cx="3043645" cy="584775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1">
            <a:spAutoFit/>
          </a:bodyPr>
          <a:lstStyle/>
          <a:p>
            <a:r>
              <a:rPr lang="ar-SA" sz="3200" b="1" dirty="0"/>
              <a:t>تقويم ختامي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0BD74FFE-2713-4A44-85B5-8CE50A86212F}"/>
              </a:ext>
            </a:extLst>
          </p:cNvPr>
          <p:cNvSpPr txBox="1"/>
          <p:nvPr/>
        </p:nvSpPr>
        <p:spPr>
          <a:xfrm>
            <a:off x="2553789" y="3681940"/>
            <a:ext cx="6858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https://wordwall.net/ar/resource/6878746</a:t>
            </a:r>
          </a:p>
        </p:txBody>
      </p:sp>
    </p:spTree>
    <p:extLst>
      <p:ext uri="{BB962C8B-B14F-4D97-AF65-F5344CB8AC3E}">
        <p14:creationId xmlns:p14="http://schemas.microsoft.com/office/powerpoint/2010/main" val="5531419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50883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ص130_131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7DF3505D-1DFD-4B84-8C75-5AB0EC04E04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1" b="20571"/>
          <a:stretch/>
        </p:blipFill>
        <p:spPr>
          <a:xfrm>
            <a:off x="6531429" y="1392427"/>
            <a:ext cx="5180708" cy="4839353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74364608-8A95-407A-B397-C0D5D5928B2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1" b="20571"/>
          <a:stretch/>
        </p:blipFill>
        <p:spPr>
          <a:xfrm>
            <a:off x="888241" y="1440628"/>
            <a:ext cx="5643188" cy="489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019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50883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ص132_133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C28C8B50-3E1C-4E50-BDA9-65F0CC6F1F3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1" b="20190"/>
          <a:stretch/>
        </p:blipFill>
        <p:spPr>
          <a:xfrm>
            <a:off x="4512230" y="210011"/>
            <a:ext cx="7531258" cy="6021769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71AEEFB8-5871-4F72-8065-2C52BCE89A7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30851" r="69489" b="66177"/>
          <a:stretch/>
        </p:blipFill>
        <p:spPr>
          <a:xfrm>
            <a:off x="5567192" y="1331933"/>
            <a:ext cx="1247075" cy="298708"/>
          </a:xfrm>
          <a:prstGeom prst="rect">
            <a:avLst/>
          </a:prstGeom>
        </p:spPr>
      </p:pic>
      <p:pic>
        <p:nvPicPr>
          <p:cNvPr id="20" name="صورة 19">
            <a:extLst>
              <a:ext uri="{FF2B5EF4-FFF2-40B4-BE49-F238E27FC236}">
                <a16:creationId xmlns:a16="http://schemas.microsoft.com/office/drawing/2014/main" id="{375E6DC8-77AD-44FE-B084-AB9CBB28364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34083" r="69489" b="62945"/>
          <a:stretch/>
        </p:blipFill>
        <p:spPr>
          <a:xfrm>
            <a:off x="5567192" y="1630641"/>
            <a:ext cx="1247075" cy="298708"/>
          </a:xfrm>
          <a:prstGeom prst="rect">
            <a:avLst/>
          </a:prstGeom>
        </p:spPr>
      </p:pic>
      <p:pic>
        <p:nvPicPr>
          <p:cNvPr id="22" name="صورة 21">
            <a:extLst>
              <a:ext uri="{FF2B5EF4-FFF2-40B4-BE49-F238E27FC236}">
                <a16:creationId xmlns:a16="http://schemas.microsoft.com/office/drawing/2014/main" id="{A19CF8FC-33D3-4E87-AF39-36473DBECE8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37202" r="69489" b="59826"/>
          <a:stretch/>
        </p:blipFill>
        <p:spPr>
          <a:xfrm>
            <a:off x="5567192" y="1990004"/>
            <a:ext cx="1247075" cy="29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74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18033 L 0.06055 0.08634 C 0.07318 0.06505 0.09219 0.05394 0.11211 0.05394 C 0.13477 0.05394 0.15287 0.06505 0.1655 0.08634 L 0.2263 0.18033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5" y="-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0.09745 L 0.05274 0.06505 C 0.0638 0.05787 0.08034 0.05394 0.09766 0.05394 C 0.11732 0.05394 0.13321 0.05787 0.14427 0.06505 L 0.19727 0.09745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21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02735 0.04004 C 0.03308 0.04907 0.04167 0.05393 0.05065 0.05393 C 0.06094 0.05393 0.06914 0.04907 0.07487 0.04004 L 0.10235 2.96296E-6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17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04541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50883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ص135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5CFFF6B1-055D-46D7-8BD2-0C0C74AC0E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01" b="20571"/>
          <a:stretch/>
        </p:blipFill>
        <p:spPr>
          <a:xfrm>
            <a:off x="4480559" y="1351450"/>
            <a:ext cx="6818812" cy="495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0729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1A70681E-F666-4F65-914E-17BC24C566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4887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6370" y="-146938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4489926" y="771387"/>
            <a:ext cx="49053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 مراجعة ما سبق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  </a:t>
            </a:r>
          </a:p>
        </p:txBody>
      </p:sp>
      <p:sp>
        <p:nvSpPr>
          <p:cNvPr id="27" name="Rectangle 1">
            <a:extLst>
              <a:ext uri="{FF2B5EF4-FFF2-40B4-BE49-F238E27FC236}">
                <a16:creationId xmlns:a16="http://schemas.microsoft.com/office/drawing/2014/main" id="{46FFF29E-01BE-4F84-9F83-A5E38F1E7B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1152" y="1553501"/>
            <a:ext cx="3890984" cy="502766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377">
              <a:defRPr/>
            </a:pPr>
            <a:r>
              <a:rPr lang="ar-SA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ما اشكال اليابسة  ؟</a:t>
            </a:r>
            <a:endParaRPr lang="ar-EG" sz="2667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3" name="Rectangle 1">
            <a:extLst>
              <a:ext uri="{FF2B5EF4-FFF2-40B4-BE49-F238E27FC236}">
                <a16:creationId xmlns:a16="http://schemas.microsoft.com/office/drawing/2014/main" id="{5C24F0A7-6A2D-4B74-9525-5EFC10FEF6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4806" y="3485258"/>
            <a:ext cx="4905345" cy="502766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defTabSz="914377">
              <a:defRPr/>
            </a:pPr>
            <a:r>
              <a:rPr lang="ar-SA" sz="2667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بماذا تخبرنا الخريطة عن الأرض ؟</a:t>
            </a:r>
            <a:endParaRPr lang="ar-EG" sz="2667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B28159E9-D087-43AF-AD4C-6288B99C1B9C}"/>
              </a:ext>
            </a:extLst>
          </p:cNvPr>
          <p:cNvSpPr txBox="1"/>
          <p:nvPr/>
        </p:nvSpPr>
        <p:spPr>
          <a:xfrm>
            <a:off x="2312126" y="1645920"/>
            <a:ext cx="37838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400" b="1" dirty="0"/>
              <a:t>ورقة عمل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8737FFCB-222F-40A1-84BB-D76B65A79BF5}"/>
              </a:ext>
            </a:extLst>
          </p:cNvPr>
          <p:cNvSpPr txBox="1"/>
          <p:nvPr/>
        </p:nvSpPr>
        <p:spPr>
          <a:xfrm>
            <a:off x="-401682" y="2878971"/>
            <a:ext cx="6851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dirty="0"/>
              <a:t>https://hulul.online/worksheet/794/take/c993bff873</a:t>
            </a:r>
          </a:p>
        </p:txBody>
      </p:sp>
    </p:spTree>
    <p:extLst>
      <p:ext uri="{BB962C8B-B14F-4D97-AF65-F5344CB8AC3E}">
        <p14:creationId xmlns:p14="http://schemas.microsoft.com/office/powerpoint/2010/main" val="381928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7" grpId="0" animBg="1"/>
      <p:bldP spid="4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43816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505142" y="199819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86858" y="54966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 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762467" y="943598"/>
            <a:ext cx="107146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 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9983486" y="625963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607563" y="701508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ص124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708956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8FB1AC4-4EF2-4CDF-A3D0-856B7986C83E}"/>
              </a:ext>
            </a:extLst>
          </p:cNvPr>
          <p:cNvSpPr txBox="1"/>
          <p:nvPr/>
        </p:nvSpPr>
        <p:spPr>
          <a:xfrm>
            <a:off x="392360" y="1574232"/>
            <a:ext cx="2127987" cy="1200329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استراتيجية قراءة الصورة </a:t>
            </a:r>
          </a:p>
          <a:p>
            <a:pPr algn="ctr"/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934B1878-D4EC-4321-82F6-92DEB8FC2A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6" y="3489515"/>
            <a:ext cx="1575453" cy="246305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7F02AEF-D5FC-4F27-A83D-56D06356FA7E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21" b="20190"/>
          <a:stretch/>
        </p:blipFill>
        <p:spPr>
          <a:xfrm>
            <a:off x="2795451" y="1326058"/>
            <a:ext cx="5460275" cy="4830433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8D45E4E-62F5-4773-86B7-414400344C32}"/>
              </a:ext>
            </a:extLst>
          </p:cNvPr>
          <p:cNvSpPr txBox="1"/>
          <p:nvPr/>
        </p:nvSpPr>
        <p:spPr>
          <a:xfrm>
            <a:off x="9161280" y="2044706"/>
            <a:ext cx="23993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ماذا تشاهدين في الصورة؟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B30021C-EE70-440C-A4F5-0410092CF0B4}"/>
              </a:ext>
            </a:extLst>
          </p:cNvPr>
          <p:cNvSpPr txBox="1"/>
          <p:nvPr/>
        </p:nvSpPr>
        <p:spPr>
          <a:xfrm>
            <a:off x="9305467" y="2877650"/>
            <a:ext cx="23993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اين نمارس رياضة السباحة؟</a:t>
            </a:r>
          </a:p>
        </p:txBody>
      </p:sp>
    </p:spTree>
    <p:extLst>
      <p:ext uri="{BB962C8B-B14F-4D97-AF65-F5344CB8AC3E}">
        <p14:creationId xmlns:p14="http://schemas.microsoft.com/office/powerpoint/2010/main" val="2494944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" grpId="0" animBg="1"/>
      <p:bldP spid="6" grpId="0"/>
      <p:bldP spid="2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43816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505142" y="199819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86858" y="54966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 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762467" y="943598"/>
            <a:ext cx="107146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 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9983486" y="625963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607563" y="701508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ص124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708956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8FB1AC4-4EF2-4CDF-A3D0-856B7986C83E}"/>
              </a:ext>
            </a:extLst>
          </p:cNvPr>
          <p:cNvSpPr txBox="1"/>
          <p:nvPr/>
        </p:nvSpPr>
        <p:spPr>
          <a:xfrm>
            <a:off x="392360" y="1574232"/>
            <a:ext cx="2127987" cy="1200329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استراتيجية قراءة الصورة </a:t>
            </a:r>
          </a:p>
          <a:p>
            <a:pPr algn="ctr"/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934B1878-D4EC-4321-82F6-92DEB8FC2A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6" y="3489515"/>
            <a:ext cx="1575453" cy="246305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8D45E4E-62F5-4773-86B7-414400344C32}"/>
              </a:ext>
            </a:extLst>
          </p:cNvPr>
          <p:cNvSpPr txBox="1"/>
          <p:nvPr/>
        </p:nvSpPr>
        <p:spPr>
          <a:xfrm>
            <a:off x="9161280" y="2044706"/>
            <a:ext cx="23993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اين توجد المياه؟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B30021C-EE70-440C-A4F5-0410092CF0B4}"/>
              </a:ext>
            </a:extLst>
          </p:cNvPr>
          <p:cNvSpPr txBox="1"/>
          <p:nvPr/>
        </p:nvSpPr>
        <p:spPr>
          <a:xfrm>
            <a:off x="9305467" y="2877650"/>
            <a:ext cx="23993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هل نستطيع شرب ماء البحر مباشرة؟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A5F6723F-8684-416A-8707-B81FCDA8678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348" y="1450527"/>
            <a:ext cx="4716068" cy="3781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5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" grpId="0" animBg="1"/>
      <p:bldP spid="6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778211" y="-343816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505142" y="199819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86858" y="54966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 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762467" y="943598"/>
            <a:ext cx="107146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 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9983486" y="625963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علوم</a:t>
            </a:r>
          </a:p>
        </p:txBody>
      </p:sp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607563" y="701508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ص124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708956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B8FB1AC4-4EF2-4CDF-A3D0-856B7986C83E}"/>
              </a:ext>
            </a:extLst>
          </p:cNvPr>
          <p:cNvSpPr txBox="1"/>
          <p:nvPr/>
        </p:nvSpPr>
        <p:spPr>
          <a:xfrm>
            <a:off x="392360" y="1574232"/>
            <a:ext cx="2127987" cy="1200329"/>
          </a:xfrm>
          <a:prstGeom prst="rect">
            <a:avLst/>
          </a:prstGeom>
          <a:solidFill>
            <a:schemeClr val="accent6"/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400" b="1" dirty="0">
                <a:solidFill>
                  <a:schemeClr val="bg1"/>
                </a:solidFill>
              </a:rPr>
              <a:t>استراتيجية قراءة الصورة </a:t>
            </a:r>
          </a:p>
          <a:p>
            <a:pPr algn="ctr"/>
            <a:endParaRPr lang="ar-SA" sz="2400" b="1" dirty="0">
              <a:solidFill>
                <a:schemeClr val="bg1"/>
              </a:solidFill>
            </a:endParaRP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934B1878-D4EC-4321-82F6-92DEB8FC2A9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16" y="3489515"/>
            <a:ext cx="1575453" cy="2463056"/>
          </a:xfrm>
          <a:prstGeom prst="rect">
            <a:avLst/>
          </a:prstGeom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8D45E4E-62F5-4773-86B7-414400344C32}"/>
              </a:ext>
            </a:extLst>
          </p:cNvPr>
          <p:cNvSpPr txBox="1"/>
          <p:nvPr/>
        </p:nvSpPr>
        <p:spPr>
          <a:xfrm>
            <a:off x="9161280" y="2044706"/>
            <a:ext cx="2399349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ماذا نشاهد؟</a:t>
            </a: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AB30021C-EE70-440C-A4F5-0410092CF0B4}"/>
              </a:ext>
            </a:extLst>
          </p:cNvPr>
          <p:cNvSpPr txBox="1"/>
          <p:nvPr/>
        </p:nvSpPr>
        <p:spPr>
          <a:xfrm>
            <a:off x="9305467" y="2877650"/>
            <a:ext cx="239934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هل نستطيع شرب هذا النوع من الماء؟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E4134F67-26DA-4C64-B875-99EFE486113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559" y="1163173"/>
            <a:ext cx="4226191" cy="391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15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4" grpId="0" animBg="1"/>
      <p:bldP spid="6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665534" y="-285880"/>
            <a:ext cx="13523067" cy="88421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538623D1-2B6D-4276-8317-117DD0571935-L0-001.png" descr="538623D1-2B6D-4276-8317-117DD0571935-L0-001.png">
            <a:extLst>
              <a:ext uri="{FF2B5EF4-FFF2-40B4-BE49-F238E27FC236}">
                <a16:creationId xmlns:a16="http://schemas.microsoft.com/office/drawing/2014/main" id="{685F7C3D-6174-4E8E-89D3-FF32A4B789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512" y="55083"/>
            <a:ext cx="1073627" cy="863391"/>
          </a:xfrm>
          <a:prstGeom prst="rect">
            <a:avLst/>
          </a:prstGeom>
          <a:ln w="12700">
            <a:miter lim="400000"/>
          </a:ln>
          <a:effectLst>
            <a:reflection stA="50000" endPos="40000" dir="5400000" sy="-100000" algn="bl" rotWithShape="0"/>
          </a:effectLst>
        </p:spPr>
      </p:pic>
      <p:pic>
        <p:nvPicPr>
          <p:cNvPr id="16" name="01C34CC9-7D4F-41B1-9DA6-C4CEA4EE6A0D-L0-001.png" descr="01C34CC9-7D4F-41B1-9DA6-C4CEA4EE6A0D-L0-001.png">
            <a:extLst>
              <a:ext uri="{FF2B5EF4-FFF2-40B4-BE49-F238E27FC236}">
                <a16:creationId xmlns:a16="http://schemas.microsoft.com/office/drawing/2014/main" id="{4EF48898-F9E4-4BFC-83EF-4343F6C726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2140" y="324917"/>
            <a:ext cx="622081" cy="33424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A4D3073D-AFF2-45DE-8A26-4E9E234BC8F8}"/>
              </a:ext>
            </a:extLst>
          </p:cNvPr>
          <p:cNvSpPr txBox="1"/>
          <p:nvPr/>
        </p:nvSpPr>
        <p:spPr>
          <a:xfrm>
            <a:off x="10465062" y="210011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 dirty="0">
                <a:solidFill>
                  <a:schemeClr val="accent5">
                    <a:lumMod val="75000"/>
                  </a:schemeClr>
                </a:solidFill>
              </a:rPr>
              <a:t>التاريخ :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669A6247-40CC-421B-A7FB-933FAF901010}"/>
              </a:ext>
            </a:extLst>
          </p:cNvPr>
          <p:cNvSpPr txBox="1"/>
          <p:nvPr/>
        </p:nvSpPr>
        <p:spPr>
          <a:xfrm>
            <a:off x="10546778" y="550323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المادة :</a:t>
            </a:r>
          </a:p>
        </p:txBody>
      </p: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A4334DD6-7926-4B7E-9B76-12774A3B1F55}"/>
              </a:ext>
            </a:extLst>
          </p:cNvPr>
          <p:cNvSpPr txBox="1"/>
          <p:nvPr/>
        </p:nvSpPr>
        <p:spPr>
          <a:xfrm>
            <a:off x="10546778" y="944260"/>
            <a:ext cx="1247075" cy="4205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133" b="1">
                <a:solidFill>
                  <a:schemeClr val="accent5">
                    <a:lumMod val="75000"/>
                  </a:schemeClr>
                </a:solidFill>
              </a:rPr>
              <a:t>الصف :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D3EA1580-1F59-4F69-9918-D24C73412F82}"/>
              </a:ext>
            </a:extLst>
          </p:cNvPr>
          <p:cNvSpPr txBox="1"/>
          <p:nvPr/>
        </p:nvSpPr>
        <p:spPr>
          <a:xfrm>
            <a:off x="10058820" y="626220"/>
            <a:ext cx="775619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علوم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4DFEAC1B-E009-47B6-BB10-6250AB3EA500}"/>
              </a:ext>
            </a:extLst>
          </p:cNvPr>
          <p:cNvSpPr txBox="1"/>
          <p:nvPr/>
        </p:nvSpPr>
        <p:spPr>
          <a:xfrm>
            <a:off x="2847705" y="3673533"/>
            <a:ext cx="1301373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400" b="1" dirty="0"/>
              <a:t>مياه عذبه</a:t>
            </a:r>
          </a:p>
        </p:txBody>
      </p:sp>
      <p:pic>
        <p:nvPicPr>
          <p:cNvPr id="3076" name="Picture 4" descr="مشاهدة صورة المصدر">
            <a:extLst>
              <a:ext uri="{FF2B5EF4-FFF2-40B4-BE49-F238E27FC236}">
                <a16:creationId xmlns:a16="http://schemas.microsoft.com/office/drawing/2014/main" id="{36F71B49-471F-4852-8BFD-2A7C5F01F8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91" y="5679808"/>
            <a:ext cx="1778295" cy="100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icture 8">
            <a:extLst>
              <a:ext uri="{FF2B5EF4-FFF2-40B4-BE49-F238E27FC236}">
                <a16:creationId xmlns:a16="http://schemas.microsoft.com/office/drawing/2014/main" id="{254AA309-F864-423D-A0B4-C695875705A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4149078" y="131977"/>
            <a:ext cx="3155245" cy="687929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8E3E4982-D154-4B1A-ABEE-7A22A0969C24}"/>
              </a:ext>
            </a:extLst>
          </p:cNvPr>
          <p:cNvSpPr txBox="1"/>
          <p:nvPr/>
        </p:nvSpPr>
        <p:spPr>
          <a:xfrm>
            <a:off x="5841552" y="771387"/>
            <a:ext cx="3553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rgbClr val="C00000"/>
                </a:solidFill>
              </a:rPr>
              <a:t>الموضــــــــــــوع :</a:t>
            </a:r>
          </a:p>
        </p:txBody>
      </p:sp>
      <p:sp>
        <p:nvSpPr>
          <p:cNvPr id="17" name="دبوس زينة 16">
            <a:extLst>
              <a:ext uri="{FF2B5EF4-FFF2-40B4-BE49-F238E27FC236}">
                <a16:creationId xmlns:a16="http://schemas.microsoft.com/office/drawing/2014/main" id="{7CF99E73-A17E-451D-9E40-E589FC8A5404}"/>
              </a:ext>
            </a:extLst>
          </p:cNvPr>
          <p:cNvSpPr/>
          <p:nvPr/>
        </p:nvSpPr>
        <p:spPr>
          <a:xfrm>
            <a:off x="335384" y="761080"/>
            <a:ext cx="1151347" cy="577629"/>
          </a:xfrm>
          <a:prstGeom prst="plaqu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467" b="1" dirty="0">
                <a:ln w="1905"/>
                <a:solidFill>
                  <a:schemeClr val="tx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كتاب الطالب ص124</a:t>
            </a:r>
          </a:p>
        </p:txBody>
      </p:sp>
      <p:sp>
        <p:nvSpPr>
          <p:cNvPr id="29" name="مربع نص 28">
            <a:extLst>
              <a:ext uri="{FF2B5EF4-FFF2-40B4-BE49-F238E27FC236}">
                <a16:creationId xmlns:a16="http://schemas.microsoft.com/office/drawing/2014/main" id="{C37A939D-C613-4982-B850-3B2D526E10D3}"/>
              </a:ext>
            </a:extLst>
          </p:cNvPr>
          <p:cNvSpPr txBox="1"/>
          <p:nvPr/>
        </p:nvSpPr>
        <p:spPr>
          <a:xfrm>
            <a:off x="7968022" y="3632432"/>
            <a:ext cx="1808071" cy="5027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667" b="1" dirty="0">
                <a:solidFill>
                  <a:schemeClr val="accent5">
                    <a:lumMod val="75000"/>
                  </a:schemeClr>
                </a:solidFill>
              </a:rPr>
              <a:t>مياه مالحة  </a:t>
            </a:r>
            <a:endParaRPr lang="ar-SA" sz="2667" dirty="0"/>
          </a:p>
        </p:txBody>
      </p:sp>
      <p:sp>
        <p:nvSpPr>
          <p:cNvPr id="5" name="مستطيل: زاوية واحدة مستديرة 4">
            <a:extLst>
              <a:ext uri="{FF2B5EF4-FFF2-40B4-BE49-F238E27FC236}">
                <a16:creationId xmlns:a16="http://schemas.microsoft.com/office/drawing/2014/main" id="{5778A93C-8D0F-4F40-B97D-0B0686893725}"/>
              </a:ext>
            </a:extLst>
          </p:cNvPr>
          <p:cNvSpPr/>
          <p:nvPr/>
        </p:nvSpPr>
        <p:spPr>
          <a:xfrm>
            <a:off x="5381898" y="1884201"/>
            <a:ext cx="2455817" cy="914400"/>
          </a:xfrm>
          <a:prstGeom prst="round1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5">
                    <a:lumMod val="75000"/>
                  </a:schemeClr>
                </a:solidFill>
              </a:rPr>
              <a:t>أنواع المياه</a:t>
            </a:r>
          </a:p>
        </p:txBody>
      </p:sp>
      <p:cxnSp>
        <p:nvCxnSpPr>
          <p:cNvPr id="6" name="رابط مستقيم 5">
            <a:extLst>
              <a:ext uri="{FF2B5EF4-FFF2-40B4-BE49-F238E27FC236}">
                <a16:creationId xmlns:a16="http://schemas.microsoft.com/office/drawing/2014/main" id="{24ED016B-828E-4B7C-B79E-63ADF47EB628}"/>
              </a:ext>
            </a:extLst>
          </p:cNvPr>
          <p:cNvCxnSpPr/>
          <p:nvPr/>
        </p:nvCxnSpPr>
        <p:spPr>
          <a:xfrm>
            <a:off x="6622869" y="2847703"/>
            <a:ext cx="0" cy="3715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رابط مستقيم 7">
            <a:extLst>
              <a:ext uri="{FF2B5EF4-FFF2-40B4-BE49-F238E27FC236}">
                <a16:creationId xmlns:a16="http://schemas.microsoft.com/office/drawing/2014/main" id="{1484F5B1-482D-4D16-8BBA-F8EEDC967DBB}"/>
              </a:ext>
            </a:extLst>
          </p:cNvPr>
          <p:cNvCxnSpPr>
            <a:cxnSpLocks/>
          </p:cNvCxnSpPr>
          <p:nvPr/>
        </p:nvCxnSpPr>
        <p:spPr>
          <a:xfrm>
            <a:off x="6622869" y="3226526"/>
            <a:ext cx="26386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رابط مستقيم 26">
            <a:extLst>
              <a:ext uri="{FF2B5EF4-FFF2-40B4-BE49-F238E27FC236}">
                <a16:creationId xmlns:a16="http://schemas.microsoft.com/office/drawing/2014/main" id="{A09B5462-AAF6-4631-932F-7802E2CE7E69}"/>
              </a:ext>
            </a:extLst>
          </p:cNvPr>
          <p:cNvCxnSpPr>
            <a:cxnSpLocks/>
          </p:cNvCxnSpPr>
          <p:nvPr/>
        </p:nvCxnSpPr>
        <p:spPr>
          <a:xfrm>
            <a:off x="3959835" y="3226526"/>
            <a:ext cx="2638697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62D09E9D-9CED-42EA-9DA6-376984F997C9}"/>
              </a:ext>
            </a:extLst>
          </p:cNvPr>
          <p:cNvCxnSpPr/>
          <p:nvPr/>
        </p:nvCxnSpPr>
        <p:spPr>
          <a:xfrm>
            <a:off x="3959835" y="3243208"/>
            <a:ext cx="0" cy="3715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64322698-2D5D-456D-BCE0-56A8064EAE62}"/>
              </a:ext>
            </a:extLst>
          </p:cNvPr>
          <p:cNvCxnSpPr/>
          <p:nvPr/>
        </p:nvCxnSpPr>
        <p:spPr>
          <a:xfrm>
            <a:off x="9252858" y="3260849"/>
            <a:ext cx="0" cy="371583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07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 animBg="1"/>
      <p:bldP spid="29" grpId="0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72961118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146B7CEA27403438DFED22590D3A6E9" ma:contentTypeVersion="13" ma:contentTypeDescription="Create a new document." ma:contentTypeScope="" ma:versionID="091e5d113769937e817da478f0648ff6">
  <xsd:schema xmlns:xsd="http://www.w3.org/2001/XMLSchema" xmlns:xs="http://www.w3.org/2001/XMLSchema" xmlns:p="http://schemas.microsoft.com/office/2006/metadata/properties" xmlns:ns3="d2430ad2-38ec-4a1b-9d18-e458251f014b" xmlns:ns4="e56c8ad7-3bb4-49ef-86fd-62807169f0bf" targetNamespace="http://schemas.microsoft.com/office/2006/metadata/properties" ma:root="true" ma:fieldsID="a4f04918d2bfce7328ecceb6a46f33c8" ns3:_="" ns4:_="">
    <xsd:import namespace="d2430ad2-38ec-4a1b-9d18-e458251f014b"/>
    <xsd:import namespace="e56c8ad7-3bb4-49ef-86fd-62807169f0b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430ad2-38ec-4a1b-9d18-e458251f014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6c8ad7-3bb4-49ef-86fd-62807169f0bf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E4A680D-2E40-4305-9584-976487D87E0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83ED6CE-0EC0-46BE-A216-1E42E08745D6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2430ad2-38ec-4a1b-9d18-e458251f014b"/>
    <ds:schemaRef ds:uri="e56c8ad7-3bb4-49ef-86fd-62807169f0bf"/>
  </ds:schemaRefs>
</ds:datastoreItem>
</file>

<file path=customXml/itemProps3.xml><?xml version="1.0" encoding="utf-8"?>
<ds:datastoreItem xmlns:ds="http://schemas.openxmlformats.org/officeDocument/2006/customXml" ds:itemID="{8393325A-AFAF-4598-9084-B83561A996A9}">
  <ds:schemaRefs>
    <ds:schemaRef ds:uri="http://schemas.microsoft.com/office/2006/metadata/properties"/>
    <ds:schemaRef ds:uri="http://www.w3.org/2000/xmln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5925</TotalTime>
  <Words>718</Words>
  <Application>Microsoft Office PowerPoint</Application>
  <PresentationFormat>شاشة عريضة</PresentationFormat>
  <Paragraphs>279</Paragraphs>
  <Slides>36</Slides>
  <Notes>34</Notes>
  <HiddenSlides>0</HiddenSlides>
  <MMClips>3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36</vt:i4>
      </vt:variant>
    </vt:vector>
  </HeadingPairs>
  <TitlesOfParts>
    <vt:vector size="37" baseType="lpstr"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عبير الثقفي</dc:creator>
  <cp:lastModifiedBy>ريحانة الحارثي</cp:lastModifiedBy>
  <cp:revision>23</cp:revision>
  <dcterms:created xsi:type="dcterms:W3CDTF">2021-10-09T20:32:22Z</dcterms:created>
  <dcterms:modified xsi:type="dcterms:W3CDTF">2021-12-11T21:02:05Z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0x0101000146B7CEA27403438DFED22590D3A6E9</vt:lpwstr>
  </property>
</Properties>
</file>