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BE4CEA-7A89-1B60-3770-303ACBD5B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3B23441-412F-FEE9-4D93-998A5C529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A8D99A-EE74-C441-66A0-AF9C3F61D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059E7E-F0A9-03E6-6260-5216DD209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0B9652-B4F6-6E00-41F0-D05CB19B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073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5AA00C-C269-379C-8A2B-241ABFDA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402584C-220E-E85E-0177-F987A39FE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B51E93-95E5-DD6F-9C06-FF40775E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339F8A-079D-5930-CE57-20275390D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948485-2173-E2F7-767C-3F85D381C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909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66CE1-1196-6582-EE0A-3B8BD898D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01FEFA-97CA-5B14-3CE2-43B43B0D5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D8F429-DEDB-CE5C-9EBC-9EED0E5A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8C2035-EE32-8D66-C0D5-CE4F17B84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FC304E-37A4-360A-F43B-10FFE70B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1434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0DEB2F-FF67-0E95-689B-0B38AA46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7845BC2-CEAB-0A62-84B0-0725A5098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01AFED-5ADD-27C2-B73D-992F61AF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F1BA0C-5FC0-14BA-5EE6-41526912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91AE17-4A0D-3A01-7E12-EB31DB5F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187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EE929B-5B72-F718-3299-C846E10FE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AE84A4C-855B-E8A4-871F-79869A694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D6EB9CD-B183-153E-F496-BEAB99D46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2DA9C6-CFB5-4335-DF28-EF1B89463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8A0258-02F1-A42C-1B92-F73B2D91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419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70CDBEB-9114-EC4E-8613-0DF80C230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43B9BD-1B79-4D95-9831-33CD28240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22C518C-297D-CE09-1327-F2011EE1D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62119F-B8DE-62E4-6800-976B10CDB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4EDEF33-CE07-875C-3CBF-C91B5C3A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0D244B-88AD-E86D-00F2-FAC2FBBB8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02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114364-3FF7-2B11-D87A-B0787B2F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30E9C2-739B-69CC-B0F2-FED99CC0F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9F909A4-C786-B407-BC81-9767E9C18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EE117E0-4158-29F5-576C-BD9C1B9D8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CC43A0D-E4A3-8F6E-464B-311C58599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05E39A5-D93B-45AF-1005-0545AD9C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F83062D-78CC-BF1A-A298-A923FE97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229F36F-0FEB-D3F6-F5EC-BC3AFDDF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58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CDA619-D8E5-0DC9-22A9-BBFE4673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460A033-30FF-FACA-2059-5F5E5EC1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A53CBE6-B52C-8FAA-78DE-3F129F69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A4A467B-7E5E-DE7E-1C76-EDD580F9A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4670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A10BDD6-D590-B5BA-D8AE-3A812A8B1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1A55C41-779A-CFF8-AFE0-F6C673C1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A2252BC-F3E0-31F3-7A83-5487A5372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984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F5ACDF-B37B-E830-2518-F040F750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2B40AD-9E8E-8944-2374-FC36951A2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A0481F4-408C-48D6-299C-2EFD0C1A3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82F582-8BE0-473B-8A38-6B17C0925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5EECD6-3FD7-40FC-FE23-EED4AA853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8B1E2DB-5A27-09C6-D3D0-2C092361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824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E071FE-23D0-211F-A255-F3B925381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A7C04BA-CC91-A300-B96C-D3AC037ED7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CEA890F-6F13-BD61-783E-62C306E58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50C3D86-B631-5BFB-1A93-F71C29B78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32257A5-2675-4FCC-6D04-F7C99E5A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4B7310-E728-552D-6D96-63C5E932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395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C5E9386-682F-EEB8-35C5-88D2F8F07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A855685-AF6F-E8A1-55A2-0A492D528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7BAC2F-0BA9-1365-C25C-29C53D72B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5DE6B-6D12-49EF-814C-3A8B4C7D7CC4}" type="datetimeFigureOut">
              <a:rPr lang="ar-SA" smtClean="0"/>
              <a:t>14/04/1445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0ABEC2-E221-DF78-6A1A-A56C2DCEF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2A77FB-0981-CF07-8BAC-08C397F78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3E1C2-6F7D-4416-B440-1CE7A52A56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50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>
            <a:extLst>
              <a:ext uri="{FF2B5EF4-FFF2-40B4-BE49-F238E27FC236}">
                <a16:creationId xmlns:a16="http://schemas.microsoft.com/office/drawing/2014/main" id="{C493D722-7EA1-603D-5003-F24FEC287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G" b="1" dirty="0">
                <a:solidFill>
                  <a:srgbClr val="C00000"/>
                </a:solidFill>
              </a:rPr>
              <a:t>Revision Unit 1</a:t>
            </a:r>
            <a:endParaRPr lang="ar-SA" b="1" dirty="0">
              <a:solidFill>
                <a:srgbClr val="C00000"/>
              </a:solidFill>
            </a:endParaRPr>
          </a:p>
        </p:txBody>
      </p:sp>
      <p:sp>
        <p:nvSpPr>
          <p:cNvPr id="5" name="عنصر نائب للمحتوى 4">
            <a:extLst>
              <a:ext uri="{FF2B5EF4-FFF2-40B4-BE49-F238E27FC236}">
                <a16:creationId xmlns:a16="http://schemas.microsoft.com/office/drawing/2014/main" id="{F75C809B-4BF9-37E9-F823-37E632AAF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286"/>
            <a:ext cx="10515600" cy="5447899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>
                <a:solidFill>
                  <a:srgbClr val="00B050"/>
                </a:solidFill>
              </a:rPr>
              <a:t>Choose</a:t>
            </a:r>
          </a:p>
          <a:p>
            <a:pPr algn="l"/>
            <a:r>
              <a:rPr lang="en-US" dirty="0"/>
              <a:t>1. ( Is – Does - Have – Has ) he turn off his phone?</a:t>
            </a:r>
            <a:endParaRPr lang="ar-SA" dirty="0"/>
          </a:p>
          <a:p>
            <a:pPr algn="l"/>
            <a:r>
              <a:rPr lang="en-US" dirty="0">
                <a:solidFill>
                  <a:schemeClr val="accent1"/>
                </a:solidFill>
              </a:rPr>
              <a:t>Does</a:t>
            </a:r>
          </a:p>
          <a:p>
            <a:pPr algn="l"/>
            <a:r>
              <a:rPr lang="en-US" dirty="0"/>
              <a:t>2. We ( don't – doesn't - didn't – haven't ) play football yesterday.</a:t>
            </a:r>
            <a:endParaRPr lang="ar-SA" dirty="0"/>
          </a:p>
          <a:p>
            <a:pPr algn="l"/>
            <a:r>
              <a:rPr lang="en-US" dirty="0">
                <a:solidFill>
                  <a:schemeClr val="accent1"/>
                </a:solidFill>
              </a:rPr>
              <a:t>didn't</a:t>
            </a:r>
          </a:p>
          <a:p>
            <a:pPr algn="l"/>
            <a:r>
              <a:rPr lang="en-US" dirty="0"/>
              <a:t>3. ( Has – Have – Had – Is ) he done the homework?</a:t>
            </a:r>
            <a:endParaRPr lang="ar-SA" dirty="0"/>
          </a:p>
          <a:p>
            <a:pPr algn="l"/>
            <a:r>
              <a:rPr lang="en-AG" dirty="0">
                <a:solidFill>
                  <a:schemeClr val="accent1"/>
                </a:solidFill>
              </a:rPr>
              <a:t>Has</a:t>
            </a:r>
            <a:endParaRPr lang="en-US" dirty="0">
              <a:solidFill>
                <a:schemeClr val="accent1"/>
              </a:solidFill>
            </a:endParaRPr>
          </a:p>
          <a:p>
            <a:pPr algn="l"/>
            <a:r>
              <a:rPr lang="en-US" dirty="0"/>
              <a:t>4. She hasn't ( clean – cleans – cleaned – cleaning ) her room yet .</a:t>
            </a:r>
          </a:p>
          <a:p>
            <a:pPr algn="l"/>
            <a:r>
              <a:rPr lang="en-US" dirty="0">
                <a:solidFill>
                  <a:schemeClr val="accent1"/>
                </a:solidFill>
              </a:rPr>
              <a:t>cleaned</a:t>
            </a:r>
          </a:p>
        </p:txBody>
      </p:sp>
    </p:spTree>
    <p:extLst>
      <p:ext uri="{BB962C8B-B14F-4D97-AF65-F5344CB8AC3E}">
        <p14:creationId xmlns:p14="http://schemas.microsoft.com/office/powerpoint/2010/main" val="36379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47C4144-3F7E-1FD9-EE33-9F1E180CA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135" y="452387"/>
            <a:ext cx="11454063" cy="5724576"/>
          </a:xfrm>
        </p:spPr>
        <p:txBody>
          <a:bodyPr>
            <a:normAutofit/>
          </a:bodyPr>
          <a:lstStyle/>
          <a:p>
            <a:pPr algn="l"/>
            <a:r>
              <a:rPr lang="en-US" sz="3400" dirty="0"/>
              <a:t>5. ( Have – Were – Do - Does ) they playing with a ball ?</a:t>
            </a:r>
          </a:p>
          <a:p>
            <a:pPr algn="l"/>
            <a:r>
              <a:rPr lang="en-US" sz="3400" dirty="0">
                <a:solidFill>
                  <a:schemeClr val="accent1"/>
                </a:solidFill>
              </a:rPr>
              <a:t>were</a:t>
            </a:r>
          </a:p>
          <a:p>
            <a:pPr algn="l"/>
            <a:r>
              <a:rPr lang="en-US" sz="3400" dirty="0"/>
              <a:t>6. He was ( study – studies – studied – studying ) his lessons .</a:t>
            </a:r>
          </a:p>
          <a:p>
            <a:pPr algn="l"/>
            <a:r>
              <a:rPr lang="en-US" sz="3400" dirty="0">
                <a:solidFill>
                  <a:schemeClr val="accent1"/>
                </a:solidFill>
              </a:rPr>
              <a:t>studying</a:t>
            </a:r>
          </a:p>
          <a:p>
            <a:pPr algn="l"/>
            <a:r>
              <a:rPr lang="en-US" sz="3400" dirty="0"/>
              <a:t>7. Ali is ( strong – stronger – strongest – the strong ) than Jamal</a:t>
            </a:r>
          </a:p>
          <a:p>
            <a:pPr algn="l"/>
            <a:r>
              <a:rPr lang="en-US" sz="3400" dirty="0">
                <a:solidFill>
                  <a:schemeClr val="accent1"/>
                </a:solidFill>
              </a:rPr>
              <a:t>stronger</a:t>
            </a:r>
            <a:r>
              <a:rPr lang="en-US" sz="3400" dirty="0"/>
              <a:t>.</a:t>
            </a:r>
          </a:p>
          <a:p>
            <a:pPr algn="l"/>
            <a:r>
              <a:rPr lang="en-US" sz="3400" dirty="0"/>
              <a:t>8. The TV needs to be ( fix – fixes - fixed - fixing ).</a:t>
            </a:r>
          </a:p>
          <a:p>
            <a:pPr algn="l"/>
            <a:r>
              <a:rPr lang="en-US" sz="3400" dirty="0">
                <a:solidFill>
                  <a:schemeClr val="accent1"/>
                </a:solidFill>
              </a:rPr>
              <a:t>fixed</a:t>
            </a:r>
            <a:endParaRPr lang="ar-SA" sz="3400" dirty="0">
              <a:solidFill>
                <a:schemeClr val="accent1"/>
              </a:solidFill>
            </a:endParaRP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2664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9AC46DC-13F7-80E3-33CC-16F98CFF9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591" y="481262"/>
            <a:ext cx="11588817" cy="6131293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00B050"/>
                </a:solidFill>
              </a:rPr>
              <a:t>2) Circle the auxiliary verb</a:t>
            </a:r>
          </a:p>
          <a:p>
            <a:pPr algn="l"/>
            <a:r>
              <a:rPr lang="en-US" sz="3600" dirty="0"/>
              <a:t>• We are downloading an antivirus right now. </a:t>
            </a:r>
            <a:endParaRPr lang="ar-SA" sz="3600" dirty="0"/>
          </a:p>
          <a:p>
            <a:pPr algn="l"/>
            <a:r>
              <a:rPr lang="en-AG" sz="3600" dirty="0">
                <a:solidFill>
                  <a:srgbClr val="0070C0"/>
                </a:solidFill>
              </a:rPr>
              <a:t>are</a:t>
            </a:r>
            <a:endParaRPr lang="en-US" sz="3600" dirty="0">
              <a:solidFill>
                <a:srgbClr val="0070C0"/>
              </a:solidFill>
            </a:endParaRPr>
          </a:p>
          <a:p>
            <a:pPr algn="l"/>
            <a:r>
              <a:rPr lang="en-US" sz="3600" dirty="0"/>
              <a:t> Did Sara send me a message?</a:t>
            </a:r>
            <a:endParaRPr lang="ar-SA" sz="3600" dirty="0"/>
          </a:p>
          <a:p>
            <a:pPr algn="l"/>
            <a:r>
              <a:rPr lang="en-AG" sz="3600" dirty="0">
                <a:solidFill>
                  <a:srgbClr val="0070C0"/>
                </a:solidFill>
              </a:rPr>
              <a:t>Did</a:t>
            </a:r>
            <a:endParaRPr lang="en-US" sz="3600" dirty="0">
              <a:solidFill>
                <a:srgbClr val="0070C0"/>
              </a:solidFill>
            </a:endParaRPr>
          </a:p>
          <a:p>
            <a:pPr algn="l"/>
            <a:r>
              <a:rPr lang="en-US" sz="3600" dirty="0"/>
              <a:t>• Ali has been online for a long time.  </a:t>
            </a:r>
          </a:p>
          <a:p>
            <a:pPr algn="l"/>
            <a:r>
              <a:rPr lang="en-US" sz="3600" dirty="0">
                <a:solidFill>
                  <a:srgbClr val="0070C0"/>
                </a:solidFill>
              </a:rPr>
              <a:t>has</a:t>
            </a:r>
          </a:p>
          <a:p>
            <a:pPr algn="l"/>
            <a:r>
              <a:rPr lang="en-US" sz="3600" dirty="0"/>
              <a:t>I am writing my essay at the moment</a:t>
            </a:r>
          </a:p>
          <a:p>
            <a:pPr algn="l"/>
            <a:r>
              <a:rPr lang="en-US" sz="3600" dirty="0">
                <a:solidFill>
                  <a:srgbClr val="0070C0"/>
                </a:solidFill>
              </a:rPr>
              <a:t>am</a:t>
            </a:r>
            <a:r>
              <a:rPr lang="en-US" sz="3600" dirty="0"/>
              <a:t>.</a:t>
            </a:r>
          </a:p>
          <a:p>
            <a:pPr algn="l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2642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B0EE2C7-A462-F42C-A95F-072D137F9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8897"/>
            <a:ext cx="10515600" cy="5378066"/>
          </a:xfrm>
        </p:spPr>
        <p:txBody>
          <a:bodyPr/>
          <a:lstStyle/>
          <a:p>
            <a:pPr algn="l"/>
            <a:r>
              <a:rPr lang="en-US" sz="3600" dirty="0">
                <a:solidFill>
                  <a:srgbClr val="00B050"/>
                </a:solidFill>
              </a:rPr>
              <a:t>3) Complete with Comparative / Superlative form</a:t>
            </a:r>
          </a:p>
          <a:p>
            <a:pPr algn="l"/>
            <a:r>
              <a:rPr lang="en-US" sz="3600" dirty="0"/>
              <a:t>1. Abdullah is ____________ (tall) student in his class.</a:t>
            </a:r>
          </a:p>
          <a:p>
            <a:pPr algn="l"/>
            <a:r>
              <a:rPr lang="en-US" sz="3600" dirty="0">
                <a:solidFill>
                  <a:schemeClr val="accent1"/>
                </a:solidFill>
              </a:rPr>
              <a:t>the tallest</a:t>
            </a:r>
          </a:p>
          <a:p>
            <a:pPr algn="l"/>
            <a:r>
              <a:rPr lang="en-US" sz="3600" dirty="0"/>
              <a:t>2. Gold is _______________ (expensive) than silver.</a:t>
            </a:r>
          </a:p>
          <a:p>
            <a:pPr algn="l"/>
            <a:r>
              <a:rPr lang="en-US" sz="3600" dirty="0">
                <a:solidFill>
                  <a:schemeClr val="accent1"/>
                </a:solidFill>
              </a:rPr>
              <a:t>more expensive</a:t>
            </a:r>
            <a:endParaRPr lang="ar-S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5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C2531DB-CA02-D171-A33C-290AAEA32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4143"/>
            <a:ext cx="10515600" cy="5512820"/>
          </a:xfrm>
        </p:spPr>
        <p:txBody>
          <a:bodyPr>
            <a:normAutofit/>
          </a:bodyPr>
          <a:lstStyle/>
          <a:p>
            <a:pPr algn="l"/>
            <a:r>
              <a:rPr lang="en-US" sz="3200" b="1" u="sng" dirty="0">
                <a:solidFill>
                  <a:srgbClr val="00B050"/>
                </a:solidFill>
              </a:rPr>
              <a:t>4) Write the past participle form of the verbs</a:t>
            </a:r>
          </a:p>
          <a:p>
            <a:pPr algn="l"/>
            <a:r>
              <a:rPr lang="en-US" sz="3200" dirty="0"/>
              <a:t>break: ____________ crack: </a:t>
            </a:r>
            <a:r>
              <a:rPr 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____________</a:t>
            </a:r>
          </a:p>
          <a:p>
            <a:pPr algn="l"/>
            <a:r>
              <a:rPr lang="en-US" sz="3200" dirty="0"/>
              <a:t> damage: ___________ get: ____________</a:t>
            </a:r>
          </a:p>
          <a:p>
            <a:pPr algn="l"/>
            <a:r>
              <a:rPr lang="en-US" sz="3200" b="1" u="sng" dirty="0">
                <a:solidFill>
                  <a:srgbClr val="00B050"/>
                </a:solidFill>
              </a:rPr>
              <a:t>5) Rearrange</a:t>
            </a:r>
          </a:p>
          <a:p>
            <a:pPr algn="l"/>
            <a:r>
              <a:rPr lang="en-US" sz="3200" dirty="0"/>
              <a:t>1. I / repaired / my car / have / will. (Someone else will do it for me).</a:t>
            </a:r>
          </a:p>
          <a:p>
            <a:pPr marL="0" indent="0" algn="l">
              <a:buNone/>
            </a:pPr>
            <a:r>
              <a:rPr lang="en-US" sz="3200" dirty="0">
                <a:solidFill>
                  <a:srgbClr val="0070C0"/>
                </a:solidFill>
              </a:rPr>
              <a:t>I will have my car repaired.</a:t>
            </a:r>
          </a:p>
          <a:p>
            <a:pPr algn="l"/>
            <a:r>
              <a:rPr lang="en-US" sz="3200" dirty="0"/>
              <a:t>2. the Internet / surfing / Were / last night / you / ?</a:t>
            </a:r>
          </a:p>
          <a:p>
            <a:pPr algn="l"/>
            <a:r>
              <a:rPr lang="en-US" sz="3200" dirty="0">
                <a:solidFill>
                  <a:srgbClr val="0070C0"/>
                </a:solidFill>
              </a:rPr>
              <a:t>Were you surfing the internet last night?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B8C4EA8-8BD0-41F3-10F9-6BEF124A48F2}"/>
              </a:ext>
            </a:extLst>
          </p:cNvPr>
          <p:cNvSpPr/>
          <p:nvPr/>
        </p:nvSpPr>
        <p:spPr>
          <a:xfrm>
            <a:off x="2204187" y="1068048"/>
            <a:ext cx="198280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broken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DCDEE2D-8A48-41F6-A274-D3FF8D3BB91B}"/>
              </a:ext>
            </a:extLst>
          </p:cNvPr>
          <p:cNvSpPr/>
          <p:nvPr/>
        </p:nvSpPr>
        <p:spPr>
          <a:xfrm>
            <a:off x="5836148" y="1068047"/>
            <a:ext cx="19342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cracked</a:t>
            </a:r>
            <a:endParaRPr lang="ar-SA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24A34348-882B-0EEA-6B2B-7144E860CB36}"/>
              </a:ext>
            </a:extLst>
          </p:cNvPr>
          <p:cNvSpPr/>
          <p:nvPr/>
        </p:nvSpPr>
        <p:spPr>
          <a:xfrm>
            <a:off x="2611654" y="1674440"/>
            <a:ext cx="211686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damaged</a:t>
            </a:r>
            <a:endParaRPr lang="ar-SA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77FD4AF-42D4-2F12-3B24-399FCF3B3449}"/>
              </a:ext>
            </a:extLst>
          </p:cNvPr>
          <p:cNvSpPr/>
          <p:nvPr/>
        </p:nvSpPr>
        <p:spPr>
          <a:xfrm>
            <a:off x="5836148" y="1674440"/>
            <a:ext cx="16863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gotten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323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ADE905-7A57-0103-A7FD-2CB135F45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en-US" sz="4000" dirty="0">
                <a:solidFill>
                  <a:srgbClr val="00B050"/>
                </a:solidFill>
              </a:rPr>
            </a:br>
            <a:r>
              <a:rPr lang="en-US" sz="4000" dirty="0">
                <a:solidFill>
                  <a:srgbClr val="00B050"/>
                </a:solidFill>
              </a:rPr>
              <a:t>Fill in the spaces (unique / asthma / adventure / posted / obsessed / loner )</a:t>
            </a:r>
            <a:br>
              <a:rPr lang="en-US" dirty="0"/>
            </a:br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721C90-5257-4ED7-1EE2-AEA0EE19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1. I love to do new things. My friends call me " __________________ boy. "</a:t>
            </a:r>
          </a:p>
          <a:p>
            <a:pPr algn="l"/>
            <a:r>
              <a:rPr lang="en-US" dirty="0"/>
              <a:t>2. Ali likes to spend time by himself. He is a __________________</a:t>
            </a:r>
          </a:p>
          <a:p>
            <a:pPr algn="l"/>
            <a:r>
              <a:rPr lang="en-US" dirty="0"/>
              <a:t>3. Jamal is __________________ with technology. He keeps thinking about it.</a:t>
            </a:r>
          </a:p>
          <a:p>
            <a:pPr algn="l"/>
            <a:r>
              <a:rPr lang="en-US" dirty="0"/>
              <a:t>4. Turki suffers from __________________ attack.</a:t>
            </a:r>
          </a:p>
          <a:p>
            <a:pPr algn="l"/>
            <a:r>
              <a:rPr lang="en-US" dirty="0"/>
              <a:t>5. You __________________ your photo on Instagram yesterday.</a:t>
            </a:r>
          </a:p>
          <a:p>
            <a:pPr algn="l"/>
            <a:r>
              <a:rPr lang="en-US" dirty="0"/>
              <a:t>6. To be special, you have to be __________________ and different.</a:t>
            </a:r>
            <a:endParaRPr lang="ar-SA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CD79693-FD36-FCFB-2DB1-7C51A5F2BBD9}"/>
              </a:ext>
            </a:extLst>
          </p:cNvPr>
          <p:cNvSpPr/>
          <p:nvPr/>
        </p:nvSpPr>
        <p:spPr>
          <a:xfrm>
            <a:off x="7820155" y="1363960"/>
            <a:ext cx="3062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adventure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2D73FA3C-B0DB-5BAA-41D0-7B595056B24F}"/>
              </a:ext>
            </a:extLst>
          </p:cNvPr>
          <p:cNvSpPr/>
          <p:nvPr/>
        </p:nvSpPr>
        <p:spPr>
          <a:xfrm>
            <a:off x="7691851" y="2362795"/>
            <a:ext cx="16594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loner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C1BD5DF4-62D6-B5EC-104A-E980741F54B0}"/>
              </a:ext>
            </a:extLst>
          </p:cNvPr>
          <p:cNvSpPr/>
          <p:nvPr/>
        </p:nvSpPr>
        <p:spPr>
          <a:xfrm>
            <a:off x="2840720" y="2899958"/>
            <a:ext cx="27765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obsessed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F19CCD6A-4A6A-6557-E78F-26D4BC2AA7D2}"/>
              </a:ext>
            </a:extLst>
          </p:cNvPr>
          <p:cNvSpPr/>
          <p:nvPr/>
        </p:nvSpPr>
        <p:spPr>
          <a:xfrm>
            <a:off x="4313940" y="3768290"/>
            <a:ext cx="22608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asthma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3BBD3B8-AB2F-3869-4CBE-25CA66FEFB3F}"/>
              </a:ext>
            </a:extLst>
          </p:cNvPr>
          <p:cNvSpPr/>
          <p:nvPr/>
        </p:nvSpPr>
        <p:spPr>
          <a:xfrm>
            <a:off x="2364824" y="4364892"/>
            <a:ext cx="2110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posted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DB25CC26-4E4D-86ED-0057-12AA1412663A}"/>
              </a:ext>
            </a:extLst>
          </p:cNvPr>
          <p:cNvSpPr/>
          <p:nvPr/>
        </p:nvSpPr>
        <p:spPr>
          <a:xfrm>
            <a:off x="5771128" y="4826557"/>
            <a:ext cx="2143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unique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816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9F9FCD-7656-2A8E-BC7D-DBB63A15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67" y="394001"/>
            <a:ext cx="10515600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u="sng" dirty="0">
                <a:solidFill>
                  <a:srgbClr val="00B050"/>
                </a:solidFill>
              </a:rPr>
              <a:t>7) Classify</a:t>
            </a:r>
            <a:br>
              <a:rPr lang="en-US" dirty="0"/>
            </a:br>
            <a:r>
              <a:rPr lang="en-US" dirty="0"/>
              <a:t> </a:t>
            </a:r>
            <a:r>
              <a:rPr lang="en-US" sz="3600" dirty="0"/>
              <a:t>asthma / extraordinary / paramedics / unique / </a:t>
            </a:r>
            <a:br>
              <a:rPr lang="en-US" sz="3600" dirty="0"/>
            </a:br>
            <a:r>
              <a:rPr lang="en-US" sz="3600" dirty="0"/>
              <a:t>cyber / networking / posted / virtual</a:t>
            </a:r>
            <a:endParaRPr lang="ar-SA" dirty="0"/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E65A37C0-DD40-34BE-7FDE-F1562BDA8E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472075"/>
              </p:ext>
            </p:extLst>
          </p:nvPr>
        </p:nvGraphicFramePr>
        <p:xfrm>
          <a:off x="838201" y="2406316"/>
          <a:ext cx="10515597" cy="366722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91777255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25585214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817299775"/>
                    </a:ext>
                  </a:extLst>
                </a:gridCol>
              </a:tblGrid>
              <a:tr h="733445"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Related to Health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Synonym for “Special”</a:t>
                      </a:r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dirty="0"/>
                        <a:t>Related to Computers</a:t>
                      </a:r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57615"/>
                  </a:ext>
                </a:extLst>
              </a:tr>
              <a:tr h="733445"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72573"/>
                  </a:ext>
                </a:extLst>
              </a:tr>
              <a:tr h="733445"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864013"/>
                  </a:ext>
                </a:extLst>
              </a:tr>
              <a:tr h="733445">
                <a:tc>
                  <a:txBody>
                    <a:bodyPr/>
                    <a:lstStyle/>
                    <a:p>
                      <a:pPr rtl="1"/>
                      <a:endParaRPr lang="ar-SA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401847"/>
                  </a:ext>
                </a:extLst>
              </a:tr>
              <a:tr h="733445">
                <a:tc>
                  <a:txBody>
                    <a:bodyPr/>
                    <a:lstStyle/>
                    <a:p>
                      <a:pPr rtl="1"/>
                      <a:endParaRPr lang="ar-SA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343797"/>
                  </a:ext>
                </a:extLst>
              </a:tr>
            </a:tbl>
          </a:graphicData>
        </a:graphic>
      </p:graphicFrame>
      <p:sp>
        <p:nvSpPr>
          <p:cNvPr id="5" name="مستطيل 4">
            <a:extLst>
              <a:ext uri="{FF2B5EF4-FFF2-40B4-BE49-F238E27FC236}">
                <a16:creationId xmlns:a16="http://schemas.microsoft.com/office/drawing/2014/main" id="{91C94A7B-BF58-B7EB-3B16-D165F3C31290}"/>
              </a:ext>
            </a:extLst>
          </p:cNvPr>
          <p:cNvSpPr/>
          <p:nvPr/>
        </p:nvSpPr>
        <p:spPr>
          <a:xfrm>
            <a:off x="1631141" y="2967335"/>
            <a:ext cx="20155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/>
              <a:t>cyber</a:t>
            </a:r>
            <a:endParaRPr lang="ar-SA" sz="5400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DC94C3D-82B8-B7CB-3716-19C1A5E9AAC2}"/>
              </a:ext>
            </a:extLst>
          </p:cNvPr>
          <p:cNvSpPr/>
          <p:nvPr/>
        </p:nvSpPr>
        <p:spPr>
          <a:xfrm>
            <a:off x="1182250" y="3656841"/>
            <a:ext cx="3186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en-US" sz="4800" dirty="0"/>
              <a:t>networking</a:t>
            </a:r>
            <a:r>
              <a:rPr lang="en-US" sz="5400" dirty="0"/>
              <a:t> </a:t>
            </a:r>
            <a:endParaRPr lang="ar-SA" sz="5400" dirty="0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B74C193-EBDA-918A-14F7-E00B1BDE2FCE}"/>
              </a:ext>
            </a:extLst>
          </p:cNvPr>
          <p:cNvSpPr/>
          <p:nvPr/>
        </p:nvSpPr>
        <p:spPr>
          <a:xfrm>
            <a:off x="1006465" y="4502632"/>
            <a:ext cx="264021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/>
              <a:t>posted</a:t>
            </a:r>
            <a:endParaRPr lang="ar-SA" sz="4400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A1DB9350-E709-7783-FEAB-21A7976F41EF}"/>
              </a:ext>
            </a:extLst>
          </p:cNvPr>
          <p:cNvSpPr/>
          <p:nvPr/>
        </p:nvSpPr>
        <p:spPr>
          <a:xfrm>
            <a:off x="1631141" y="5269677"/>
            <a:ext cx="16530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AG" sz="4400" dirty="0"/>
              <a:t>virtual</a:t>
            </a:r>
            <a:endParaRPr lang="ar-SA" sz="4400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8A31C0A1-063A-D7C9-829D-00820C9B09E7}"/>
              </a:ext>
            </a:extLst>
          </p:cNvPr>
          <p:cNvSpPr/>
          <p:nvPr/>
        </p:nvSpPr>
        <p:spPr>
          <a:xfrm>
            <a:off x="4454011" y="2967335"/>
            <a:ext cx="32839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/>
              <a:t>extraordinary</a:t>
            </a:r>
            <a:endParaRPr lang="ar-SA" sz="5400" dirty="0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1684D1C-083E-C88D-4C31-81DDD81DEE67}"/>
              </a:ext>
            </a:extLst>
          </p:cNvPr>
          <p:cNvSpPr/>
          <p:nvPr/>
        </p:nvSpPr>
        <p:spPr>
          <a:xfrm>
            <a:off x="4907931" y="3736776"/>
            <a:ext cx="19271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/>
              <a:t>unique</a:t>
            </a:r>
            <a:endParaRPr lang="ar-SA" sz="5400" dirty="0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FA8C068D-C3B5-39CB-BC5C-A5E8B32DFA6F}"/>
              </a:ext>
            </a:extLst>
          </p:cNvPr>
          <p:cNvSpPr/>
          <p:nvPr/>
        </p:nvSpPr>
        <p:spPr>
          <a:xfrm>
            <a:off x="8524930" y="2967335"/>
            <a:ext cx="203081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/>
              <a:t>asthma</a:t>
            </a:r>
            <a:endParaRPr lang="ar-SA" sz="5400" dirty="0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53A097CC-999F-1733-36BB-7261F62C54F9}"/>
              </a:ext>
            </a:extLst>
          </p:cNvPr>
          <p:cNvSpPr/>
          <p:nvPr/>
        </p:nvSpPr>
        <p:spPr>
          <a:xfrm>
            <a:off x="7975214" y="3690609"/>
            <a:ext cx="306385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/>
              <a:t>paramedics</a:t>
            </a:r>
            <a:endParaRPr lang="ar-SA" sz="5400" dirty="0"/>
          </a:p>
        </p:txBody>
      </p:sp>
    </p:spTree>
    <p:extLst>
      <p:ext uri="{BB962C8B-B14F-4D97-AF65-F5344CB8AC3E}">
        <p14:creationId xmlns:p14="http://schemas.microsoft.com/office/powerpoint/2010/main" val="3149419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21A5AA-197F-828B-FE90-0BF4A1D9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B050"/>
                </a:solidFill>
              </a:rPr>
              <a:t>Match the phrases with the meanings</a:t>
            </a:r>
            <a:endParaRPr lang="ar-SA" b="1" u="sng" dirty="0">
              <a:solidFill>
                <a:srgbClr val="00B050"/>
              </a:solidFill>
            </a:endParaRPr>
          </a:p>
        </p:txBody>
      </p:sp>
      <p:graphicFrame>
        <p:nvGraphicFramePr>
          <p:cNvPr id="4" name="عنصر نائب للمحتوى 3">
            <a:extLst>
              <a:ext uri="{FF2B5EF4-FFF2-40B4-BE49-F238E27FC236}">
                <a16:creationId xmlns:a16="http://schemas.microsoft.com/office/drawing/2014/main" id="{08D20AC4-0720-2013-90B9-629BD6A2F5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811786"/>
              </p:ext>
            </p:extLst>
          </p:nvPr>
        </p:nvGraphicFramePr>
        <p:xfrm>
          <a:off x="1511166" y="1864126"/>
          <a:ext cx="9727131" cy="414203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077101">
                  <a:extLst>
                    <a:ext uri="{9D8B030D-6E8A-4147-A177-3AD203B41FA5}">
                      <a16:colId xmlns:a16="http://schemas.microsoft.com/office/drawing/2014/main" val="4025028480"/>
                    </a:ext>
                  </a:extLst>
                </a:gridCol>
                <a:gridCol w="1453415">
                  <a:extLst>
                    <a:ext uri="{9D8B030D-6E8A-4147-A177-3AD203B41FA5}">
                      <a16:colId xmlns:a16="http://schemas.microsoft.com/office/drawing/2014/main" val="1625155405"/>
                    </a:ext>
                  </a:extLst>
                </a:gridCol>
                <a:gridCol w="4196615">
                  <a:extLst>
                    <a:ext uri="{9D8B030D-6E8A-4147-A177-3AD203B41FA5}">
                      <a16:colId xmlns:a16="http://schemas.microsoft.com/office/drawing/2014/main" val="2151159915"/>
                    </a:ext>
                  </a:extLst>
                </a:gridCol>
              </a:tblGrid>
              <a:tr h="1380679">
                <a:tc>
                  <a:txBody>
                    <a:bodyPr/>
                    <a:lstStyle/>
                    <a:p>
                      <a:pPr algn="l" rtl="1"/>
                      <a:r>
                        <a:rPr lang="en-US" sz="3200" dirty="0"/>
                        <a:t>a. spend time together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3200" dirty="0"/>
                        <a:t>1. hold on. </a:t>
                      </a:r>
                      <a:endParaRPr lang="ar-S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077012"/>
                  </a:ext>
                </a:extLst>
              </a:tr>
              <a:tr h="1380679">
                <a:tc>
                  <a:txBody>
                    <a:bodyPr/>
                    <a:lstStyle/>
                    <a:p>
                      <a:pPr algn="l" rtl="1"/>
                      <a:r>
                        <a:rPr lang="en-US" sz="3200" dirty="0"/>
                        <a:t>b. Understand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3200" dirty="0"/>
                        <a:t>2.  hang out</a:t>
                      </a:r>
                      <a:endParaRPr lang="ar-S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603265"/>
                  </a:ext>
                </a:extLst>
              </a:tr>
              <a:tr h="1380679">
                <a:tc>
                  <a:txBody>
                    <a:bodyPr/>
                    <a:lstStyle/>
                    <a:p>
                      <a:pPr algn="l" rtl="1"/>
                      <a:r>
                        <a:rPr lang="en-US" sz="3200" dirty="0"/>
                        <a:t>c. wait a moment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3200" dirty="0"/>
                        <a:t>3. get it        </a:t>
                      </a:r>
                      <a:endParaRPr lang="ar-SA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66020"/>
                  </a:ext>
                </a:extLst>
              </a:tr>
            </a:tbl>
          </a:graphicData>
        </a:graphic>
      </p:graphicFrame>
      <p:sp>
        <p:nvSpPr>
          <p:cNvPr id="5" name="مستطيل 4">
            <a:extLst>
              <a:ext uri="{FF2B5EF4-FFF2-40B4-BE49-F238E27FC236}">
                <a16:creationId xmlns:a16="http://schemas.microsoft.com/office/drawing/2014/main" id="{1EC4FE11-302A-001C-7F12-5B1866CA445E}"/>
              </a:ext>
            </a:extLst>
          </p:cNvPr>
          <p:cNvSpPr/>
          <p:nvPr/>
        </p:nvSpPr>
        <p:spPr>
          <a:xfrm>
            <a:off x="6222372" y="4699882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CA9CF6F-BC6F-CEA3-AD07-0C5427A7283A}"/>
              </a:ext>
            </a:extLst>
          </p:cNvPr>
          <p:cNvSpPr/>
          <p:nvPr/>
        </p:nvSpPr>
        <p:spPr>
          <a:xfrm>
            <a:off x="6222372" y="203368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A45E261-F55A-80B3-CAAE-20CFD1B4A618}"/>
              </a:ext>
            </a:extLst>
          </p:cNvPr>
          <p:cNvSpPr/>
          <p:nvPr/>
        </p:nvSpPr>
        <p:spPr>
          <a:xfrm>
            <a:off x="6222372" y="3366783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ar-S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8725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487</Words>
  <Application>Microsoft Office PowerPoint</Application>
  <PresentationFormat>شاشة عريضة</PresentationFormat>
  <Paragraphs>79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Revision Unit 1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 Fill in the spaces (unique / asthma / adventure / posted / obsessed / loner ) </vt:lpstr>
      <vt:lpstr>7) Classify  asthma / extraordinary / paramedics / unique /  cyber / networking / posted / virtual</vt:lpstr>
      <vt:lpstr>Match the phrases with the meanings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Unit 1</dc:title>
  <dc:creator>ريلام بنت</dc:creator>
  <cp:lastModifiedBy>Mq Hq</cp:lastModifiedBy>
  <cp:revision>1</cp:revision>
  <dcterms:created xsi:type="dcterms:W3CDTF">2023-10-28T19:03:45Z</dcterms:created>
  <dcterms:modified xsi:type="dcterms:W3CDTF">2023-10-28T19:03:46Z</dcterms:modified>
</cp:coreProperties>
</file>