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8" r:id="rId3"/>
    <p:sldId id="264" r:id="rId4"/>
    <p:sldId id="257" r:id="rId5"/>
    <p:sldId id="295" r:id="rId6"/>
    <p:sldId id="285" r:id="rId7"/>
    <p:sldId id="265" r:id="rId8"/>
    <p:sldId id="296" r:id="rId9"/>
    <p:sldId id="259" r:id="rId10"/>
    <p:sldId id="260" r:id="rId11"/>
    <p:sldId id="273" r:id="rId12"/>
    <p:sldId id="297" r:id="rId13"/>
    <p:sldId id="286" r:id="rId14"/>
    <p:sldId id="293" r:id="rId15"/>
    <p:sldId id="266" r:id="rId16"/>
    <p:sldId id="288" r:id="rId17"/>
    <p:sldId id="290" r:id="rId18"/>
    <p:sldId id="298" r:id="rId19"/>
    <p:sldId id="299" r:id="rId20"/>
    <p:sldId id="300" r:id="rId21"/>
    <p:sldId id="301" r:id="rId22"/>
    <p:sldId id="268" r:id="rId23"/>
    <p:sldId id="269" r:id="rId24"/>
    <p:sldId id="262" r:id="rId25"/>
    <p:sldId id="302" r:id="rId26"/>
    <p:sldId id="303" r:id="rId27"/>
    <p:sldId id="272" r:id="rId28"/>
    <p:sldId id="281" r:id="rId29"/>
    <p:sldId id="263" r:id="rId30"/>
  </p:sldIdLst>
  <p:sldSz cx="9144000" cy="5143500" type="screen16x9"/>
  <p:notesSz cx="6858000" cy="9144000"/>
  <p:embeddedFontLst>
    <p:embeddedFont>
      <p:font typeface="Andalus" panose="02020603050405020304" pitchFamily="18" charset="-78"/>
      <p:regular r:id="rId32"/>
    </p:embeddedFont>
    <p:embeddedFont>
      <p:font typeface="AGA Aladdin Regular" pitchFamily="2" charset="-78"/>
      <p:regular r:id="rId33"/>
    </p:embeddedFont>
    <p:embeddedFont>
      <p:font typeface="Quicksand" panose="020B0604020202020204" charset="0"/>
      <p:regular r:id="rId34"/>
      <p:bold r:id="rId35"/>
    </p:embeddedFont>
    <p:embeddedFont>
      <p:font typeface="Amatic SC" panose="020B0604020202020204" charset="-79"/>
      <p:regular r:id="rId36"/>
      <p:bold r:id="rId37"/>
    </p:embeddedFont>
    <p:embeddedFont>
      <p:font typeface="Short Stack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649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290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702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76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15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960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500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395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768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57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414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268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016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917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929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963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07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3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574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7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76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71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736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387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726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57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 smtClean="0">
                <a:cs typeface="AGA Aladdin Regular" pitchFamily="2" charset="-78"/>
              </a:rPr>
              <a:t>المعادلات التربيعية : </a:t>
            </a:r>
            <a:r>
              <a:rPr lang="ar-SA" sz="5400" dirty="0" smtClean="0">
                <a:cs typeface="AGA Aladdin Regular" pitchFamily="2" charset="-78"/>
              </a:rPr>
              <a:t>المربعات الكاملة</a:t>
            </a:r>
            <a:endParaRPr sz="5400" dirty="0">
              <a:cs typeface="AGA Aladdin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24820" y="727365"/>
            <a:ext cx="7432043" cy="38342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20" y="838711"/>
            <a:ext cx="7302928" cy="99647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644" y="1835185"/>
            <a:ext cx="4207787" cy="25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090332" y="1215737"/>
            <a:ext cx="5985877" cy="33770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372414" y="1405974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2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594427" y="535132"/>
            <a:ext cx="1674590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cs typeface="AGA Aladdin Regular" pitchFamily="2" charset="-78"/>
              </a:rPr>
              <a:t>التحليل التام</a:t>
            </a:r>
            <a:endParaRPr lang="ar-SA" sz="2000" b="1" dirty="0">
              <a:cs typeface="AGA Aladdin Regular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332" y="1526165"/>
            <a:ext cx="5985877" cy="275618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6941" y="1987865"/>
            <a:ext cx="1496227" cy="22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340427" y="1153390"/>
            <a:ext cx="5735782" cy="353411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372414" y="1405974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2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594427" y="535132"/>
            <a:ext cx="1674590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cs typeface="AGA Aladdin Regular" pitchFamily="2" charset="-78"/>
              </a:rPr>
              <a:t>التحليل التام</a:t>
            </a:r>
            <a:endParaRPr lang="ar-SA" sz="2000" b="1" dirty="0"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7884" y="1215737"/>
            <a:ext cx="5178580" cy="337704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6941" y="1987865"/>
            <a:ext cx="1496227" cy="22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840358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4437" y="1314550"/>
            <a:ext cx="5962650" cy="44534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9541" y="1823617"/>
            <a:ext cx="1609241" cy="45583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9242" y="1824427"/>
            <a:ext cx="2458754" cy="4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24820" y="2119745"/>
            <a:ext cx="7432043" cy="13092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491" y="2387177"/>
            <a:ext cx="7346372" cy="6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945573" y="1392382"/>
            <a:ext cx="6369627" cy="307570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564582" y="1392382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548076" y="1433946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3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31474" y="568903"/>
            <a:ext cx="3409555" cy="462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حل معادلات تتضمن عوامل متكررة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143" y="1539692"/>
            <a:ext cx="6186485" cy="196842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826" y="3307305"/>
            <a:ext cx="3195598" cy="11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835627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1317725"/>
            <a:ext cx="4059698" cy="39397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9918" y="1840468"/>
            <a:ext cx="1946954" cy="43331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0039" y="1813236"/>
            <a:ext cx="2237810" cy="4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24820" y="1330036"/>
            <a:ext cx="7432043" cy="274899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882" y="1579587"/>
            <a:ext cx="7013918" cy="240718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5396" y="2185334"/>
            <a:ext cx="1416936" cy="11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039091" y="1226127"/>
            <a:ext cx="6858000" cy="295101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4620" y="1443887"/>
            <a:ext cx="6172442" cy="25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288475" y="1392382"/>
            <a:ext cx="5902036" cy="307570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564582" y="1392382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548076" y="1433946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</a:t>
            </a:r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31474" y="568903"/>
            <a:ext cx="3409555" cy="462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استعمال خاصية الجذر التربيعي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8043" y="1488724"/>
            <a:ext cx="4871723" cy="28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5845611" y="1297259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005178" y="1280521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580748" y="1106226"/>
            <a:ext cx="3881680" cy="88082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درست </a:t>
            </a:r>
            <a:r>
              <a:rPr lang="ar-SA" sz="2400" b="1" dirty="0" smtClean="0"/>
              <a:t>إيجاد ناتج ضرب مجموع وحيدتي حد في الفرق بينهما .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885404" y="2428298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6349542" y="2411560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1273" y="2327564"/>
            <a:ext cx="4677956" cy="81809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800" b="1" dirty="0" smtClean="0"/>
              <a:t>1 ) أحلل </a:t>
            </a:r>
            <a:r>
              <a:rPr lang="ar-SA" sz="1800" b="1" dirty="0" smtClean="0"/>
              <a:t>ثلاثية الحدود التي على صورة مربع كامل .</a:t>
            </a:r>
            <a:endParaRPr lang="ar-SA" sz="1800" b="1" dirty="0" smtClean="0"/>
          </a:p>
          <a:p>
            <a:pPr algn="r"/>
            <a:r>
              <a:rPr lang="ar-SA" sz="1800" b="1" dirty="0" smtClean="0"/>
              <a:t>2 ) أحل </a:t>
            </a:r>
            <a:r>
              <a:rPr lang="ar-SA" sz="1800" b="1" dirty="0" smtClean="0"/>
              <a:t>معادلات تتضمن مربعات كاملة .</a:t>
            </a:r>
            <a:endParaRPr lang="ar-SA" sz="1800" b="1" dirty="0"/>
          </a:p>
        </p:txBody>
      </p:sp>
      <p:sp>
        <p:nvSpPr>
          <p:cNvPr id="15" name="سهم إلى اليمين 14"/>
          <p:cNvSpPr/>
          <p:nvPr/>
        </p:nvSpPr>
        <p:spPr>
          <a:xfrm rot="10800000">
            <a:off x="5505911" y="1459655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إلى اليمين 15"/>
          <p:cNvSpPr/>
          <p:nvPr/>
        </p:nvSpPr>
        <p:spPr>
          <a:xfrm rot="10800000">
            <a:off x="5545704" y="2590694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878256" y="3532466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899064" y="3391032"/>
            <a:ext cx="2603015" cy="95236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800" b="1" dirty="0" smtClean="0"/>
              <a:t>المربع الكامل لثلاثية حدود</a:t>
            </a:r>
            <a:endParaRPr lang="ar-SA" sz="1800" b="1" dirty="0"/>
          </a:p>
        </p:txBody>
      </p:sp>
      <p:sp>
        <p:nvSpPr>
          <p:cNvPr id="19" name="سهم إلى اليمين 18"/>
          <p:cNvSpPr/>
          <p:nvPr/>
        </p:nvSpPr>
        <p:spPr>
          <a:xfrm rot="10800000">
            <a:off x="5538556" y="3694862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6086880" y="3514755"/>
            <a:ext cx="1204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المفردات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288475" y="1392382"/>
            <a:ext cx="5902036" cy="307570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564582" y="1392382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548076" y="1433946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</a:t>
            </a:r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31474" y="568903"/>
            <a:ext cx="3409555" cy="462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استعمال خاصية الجذر التربيعي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8475" y="1483623"/>
            <a:ext cx="5786492" cy="29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08481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6459" y="1108481"/>
            <a:ext cx="2377491" cy="46154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917" y="1876394"/>
            <a:ext cx="2067822" cy="46673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484" y="1825955"/>
            <a:ext cx="1967385" cy="49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827260" y="1157194"/>
            <a:ext cx="5786282" cy="346676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818421" y="667971"/>
            <a:ext cx="1738012" cy="996598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6818421" y="667970"/>
            <a:ext cx="17299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</a:t>
            </a:r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5 </a:t>
            </a:r>
            <a:endParaRPr lang="ar-SA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من </a:t>
            </a:r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واقع الحياة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743200" y="568903"/>
            <a:ext cx="2204211" cy="462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حل المعادلة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119" y="1261103"/>
            <a:ext cx="4973411" cy="336285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5820" y="1784639"/>
            <a:ext cx="1232691" cy="27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714500" y="1724890"/>
            <a:ext cx="5579918" cy="254577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714500" y="2579069"/>
            <a:ext cx="55071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6063" y="1964643"/>
            <a:ext cx="5433573" cy="5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316272" y="947698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904958" y="2057400"/>
            <a:ext cx="2664104" cy="227659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005446" y="2057400"/>
            <a:ext cx="2664104" cy="227659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4973600" y="2604641"/>
            <a:ext cx="257467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039054" y="2601248"/>
            <a:ext cx="257467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5791" y="1518856"/>
            <a:ext cx="5684427" cy="33034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6226" y="2157509"/>
            <a:ext cx="2513162" cy="47869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4312" y="2157509"/>
            <a:ext cx="2447976" cy="4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316272" y="947698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904958" y="2057400"/>
            <a:ext cx="2664104" cy="227659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005446" y="2057400"/>
            <a:ext cx="2664104" cy="227659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4973600" y="2604641"/>
            <a:ext cx="257467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039054" y="2601248"/>
            <a:ext cx="257467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4437" y="1449633"/>
            <a:ext cx="5962650" cy="44534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8547" y="2139361"/>
            <a:ext cx="1896624" cy="48370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7231" y="2185390"/>
            <a:ext cx="1444744" cy="4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316272" y="947698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904958" y="2057400"/>
            <a:ext cx="2664104" cy="227659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005446" y="2057400"/>
            <a:ext cx="2664104" cy="227659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4973600" y="2604641"/>
            <a:ext cx="257467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039054" y="2601248"/>
            <a:ext cx="257467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9064" y="1449982"/>
            <a:ext cx="4766396" cy="4759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6994" y="2124736"/>
            <a:ext cx="1459391" cy="41257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3610" y="2139449"/>
            <a:ext cx="1631809" cy="4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132609" y="1766455"/>
            <a:ext cx="6639791" cy="231874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678131" y="2609539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9" name="مستطيل 8"/>
          <p:cNvSpPr/>
          <p:nvPr/>
        </p:nvSpPr>
        <p:spPr>
          <a:xfrm>
            <a:off x="3865419" y="800101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035" y="1859266"/>
            <a:ext cx="6500365" cy="5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246909" y="1725191"/>
            <a:ext cx="6639791" cy="223404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102001" y="800101"/>
            <a:ext cx="2318511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مهارات التفكير العليا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78131" y="2557584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8081" y="1798144"/>
            <a:ext cx="6516832" cy="8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784278" y="822215"/>
            <a:ext cx="1704094" cy="1049482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57793" y="902933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بمنصة مدرستي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38155" y="1925787"/>
            <a:ext cx="2116285" cy="134855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733050" y="1943644"/>
            <a:ext cx="25423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803803" y="3283152"/>
            <a:ext cx="2386434" cy="1241813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64816" y="3297006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400" b="1" dirty="0" smtClean="0">
              <a:cs typeface="AGA Aladdin Regular" pitchFamily="2" charset="-78"/>
            </a:endParaRPr>
          </a:p>
        </p:txBody>
      </p:sp>
      <p:pic>
        <p:nvPicPr>
          <p:cNvPr id="11" name="صورة 10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3065" y="3688582"/>
            <a:ext cx="836383" cy="836383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502732" y="2843290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13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20" y="2852100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74765"/>
              </p:ext>
            </p:extLst>
          </p:nvPr>
        </p:nvGraphicFramePr>
        <p:xfrm>
          <a:off x="1162626" y="1552395"/>
          <a:ext cx="6500091" cy="222989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66697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166697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166697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1649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</a:rPr>
                        <a:t>ماذا أعرف ؟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>
                          <a:solidFill>
                            <a:schemeClr val="bg1"/>
                          </a:solidFill>
                        </a:rPr>
                        <a:t>ماذا أريد أن أعرف ؟</a:t>
                      </a:r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</a:rPr>
                        <a:t>ماذا تعلمت ؟ 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824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3054927" y="935182"/>
            <a:ext cx="257694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جدول التعلم</a:t>
            </a:r>
            <a:endParaRPr lang="ar-SA" sz="2400" b="1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8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776775" y="1163782"/>
            <a:ext cx="6424125" cy="30549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67155" y="1319645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7419579" y="1348980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701" y="1317047"/>
            <a:ext cx="6079980" cy="2901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904009" y="1163782"/>
            <a:ext cx="6296891" cy="335980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67155" y="1319645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7419579" y="1348980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0736" y="1163782"/>
            <a:ext cx="5636202" cy="33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028701" y="1527464"/>
            <a:ext cx="6806046" cy="26081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2406" y="1659894"/>
            <a:ext cx="6398635" cy="234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205346" y="1270890"/>
            <a:ext cx="5922818" cy="334387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763982" y="576696"/>
            <a:ext cx="3305962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cs typeface="AGA Aladdin Regular" pitchFamily="2" charset="-78"/>
              </a:rPr>
              <a:t>تمييز ثلاثية الحدود التي تشكل مربعاً كاملاً وتحليلها</a:t>
            </a:r>
            <a:endParaRPr lang="ar-SA" sz="16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410887" y="1405974"/>
            <a:ext cx="766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1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479" y="1514944"/>
            <a:ext cx="5615919" cy="285576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8164" y="1970758"/>
            <a:ext cx="1717469" cy="2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13064" y="1270891"/>
            <a:ext cx="6515100" cy="28439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763982" y="576696"/>
            <a:ext cx="3305962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cs typeface="AGA Aladdin Regular" pitchFamily="2" charset="-78"/>
              </a:rPr>
              <a:t>تمييز ثلاثية الحدود التي تشكل مربعاً كاملاً وتحليلها</a:t>
            </a:r>
            <a:endParaRPr lang="ar-SA" sz="16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410887" y="1405974"/>
            <a:ext cx="766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1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064" y="1667584"/>
            <a:ext cx="6515100" cy="214303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8164" y="1970758"/>
            <a:ext cx="1717469" cy="2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871531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5791" y="1352600"/>
            <a:ext cx="5684427" cy="33034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8430" y="1837558"/>
            <a:ext cx="2331822" cy="42458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5445" y="1797597"/>
            <a:ext cx="2021811" cy="4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8994</TotalTime>
  <Words>192</Words>
  <Application>Microsoft Office PowerPoint</Application>
  <PresentationFormat>عرض على الشاشة (16:9)</PresentationFormat>
  <Paragraphs>92</Paragraphs>
  <Slides>29</Slides>
  <Notes>29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6" baseType="lpstr">
      <vt:lpstr>Andalus</vt:lpstr>
      <vt:lpstr>AGA Aladdin Regular</vt:lpstr>
      <vt:lpstr>Quicksand</vt:lpstr>
      <vt:lpstr>Arial</vt:lpstr>
      <vt:lpstr>Amatic SC</vt:lpstr>
      <vt:lpstr>Short Stack</vt:lpstr>
      <vt:lpstr>Knight template</vt:lpstr>
      <vt:lpstr>المعادلات التربيعية : المربعات الكاملة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السابع</dc:title>
  <dc:creator>HP</dc:creator>
  <cp:lastModifiedBy>Maher</cp:lastModifiedBy>
  <cp:revision>48</cp:revision>
  <dcterms:modified xsi:type="dcterms:W3CDTF">2023-11-05T20:22:04Z</dcterms:modified>
</cp:coreProperties>
</file>