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69" r:id="rId4"/>
    <p:sldId id="257" r:id="rId5"/>
    <p:sldId id="262" r:id="rId6"/>
    <p:sldId id="261" r:id="rId7"/>
    <p:sldId id="263" r:id="rId8"/>
    <p:sldId id="266" r:id="rId9"/>
  </p:sldIdLst>
  <p:sldSz cx="12192000" cy="6858000"/>
  <p:notesSz cx="6858000" cy="9144000"/>
  <p:defaultTextStyle>
    <a:defPPr lvl="0">
      <a:defRPr lang="ar-SA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78CC5F-7AAF-4A65-AEC1-88745F6278C7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AD4DDC1-7F7A-49A7-8578-365986CBC1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618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4DDC1-7F7A-49A7-8578-365986CBC126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41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54096D-BD9A-D747-A92E-1119E25A3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8F7C71-3D62-9646-840F-0E5787AE1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89A823-F651-E94A-A523-F52527C7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6FE66E-E41B-DF4D-8F04-2DFE81D3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148B6E-FDFB-DA4A-9D36-040CA5A8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995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DA3867-FAA7-8A4E-8C74-5A3A23FE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594F0DC-FC31-EB4B-AFA6-EA6D3C8AC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7D4120-A8A0-5541-A8E3-CFEA0A32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F72A37-74A2-814D-8567-5518F052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698F5D-173E-3544-AA78-C9166E68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304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392449D-A1E2-1C48-A28D-3EBAB664F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A3EAF5F-8C98-B544-9A65-58A9350C7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B4A903-7CF2-9941-B1B0-DEDB9033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55D51E-BF13-4441-AE26-CB69E0977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02C0A0-D735-6E41-B9EE-F027560B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787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D3211-18CD-5B4D-B300-E226A22E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CB6C25-C844-B244-AD62-769B1E27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E35E9B-1719-BC40-9BAB-860E888B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D0ADA1-3991-1E47-8A08-5B769BB5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CA7D80-F567-544F-86D4-D77B9D0A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4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B79C94-07A2-0844-BD33-2BD60E3D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28AF1D4-EDD2-3349-A7B0-A52793FB1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ABA49D-37C4-E14F-A42A-8B56E823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99B805-5BDC-1A49-A3DF-6F7DE103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2760D0-7988-1348-A901-D259F265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038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835DEA-EA77-F14B-BEDF-21DD1037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4614FF-84E8-2948-A8F8-BD7520CE8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2C99A21-83C3-024B-9065-A1505BA04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4C3267-BB2D-2047-97C7-AC9D7923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E154565-C205-F641-B720-F1028A5D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7DE58E9-0729-6045-98E6-5331C1A3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762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DB4512-81A0-6642-BB1B-D2B28D1FF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60AB26-860A-ED40-8D4D-AE05BCC9C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D287B7-AAFC-D249-B68B-9E92AE3D9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1B21C58-7231-0847-B696-5407AE6B1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BEA86D9-4D4E-3A44-979B-20FF9B55E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3DB7F47-78AE-664A-A6C4-A191527F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49A94B0-BB38-E74E-AA05-AF19EA2E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01E37A0-81F7-6148-A2AB-BAF884F9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27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02DFCB-FF5F-CB4D-BF42-8D14B0C0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7AEF518-7FE3-6F4E-94C2-5D6BB149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39ED6C3-2938-1C4F-A2E8-3C599FCC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4222F42-400A-B449-8B41-BC092CE0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155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CF73CB6-31EE-DE40-BEE5-2A9B54F1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6DEE958-9DFC-E84B-A5C0-2AEBFE6A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7088DEE-C60C-064B-9F50-9EC8DE3D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368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877D7F-95A5-FA4A-8A6E-8BFA826D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832641-9CFB-E948-A1A6-EBE47062B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63AFB45-33C7-6440-A790-52E4BAF0A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0EFE5AC-6F5D-344F-A796-FCE723B2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85D6078-615A-7742-B1D2-80AEBFFD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A44CD1-12C9-9844-914D-723D40FD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125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A5235F-8A54-AF4B-8AAC-C046E0A3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BEE52F8-B27D-7F41-B053-0564A88BF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212F81-3BE4-7E4B-81C2-AEC4F9591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794CE9B-813C-B74B-BEC2-81676A76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F3-AA9A-824B-B6D7-9CAC608328B6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C9B675F-B885-B345-A45D-61FDF3533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1476B11-A673-7143-8E94-591C9421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323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10A506A-2DD5-A641-9DBC-3CAAD239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A0361F9-16B5-5347-A5C7-64458DE21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6C433C-3546-9940-A5C5-5E8AEE80E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C9F3-AA9A-824B-B6D7-9CAC608328B6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8EEDE7-4235-2048-A534-913F791C7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B4D19D-8265-2F48-B69F-F17F6BFDA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D717-881F-864D-996B-AFD3B6FF33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815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op4top.io/downloadf-2480wbgm41-pdf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0" y="610487"/>
            <a:ext cx="10058400" cy="5282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38422" y="1833016"/>
            <a:ext cx="65345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wcard Gothic" panose="04020904020102020604" pitchFamily="82" charset="0"/>
                <a:cs typeface="Sultan bold" pitchFamily="2" charset="-78"/>
              </a:rPr>
              <a:t>Welcome to our English class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wcard Gothic" panose="04020904020102020604" pitchFamily="82" charset="0"/>
              <a:cs typeface="Sultan bold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44368" y="5985903"/>
            <a:ext cx="6591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Sultan bold" pitchFamily="2" charset="-78"/>
              </a:rPr>
              <a:t>T. </a:t>
            </a:r>
          </a:p>
        </p:txBody>
      </p:sp>
      <p:sp>
        <p:nvSpPr>
          <p:cNvPr id="8" name="Rectangle 6"/>
          <p:cNvSpPr/>
          <p:nvPr/>
        </p:nvSpPr>
        <p:spPr>
          <a:xfrm>
            <a:off x="1856358" y="6138303"/>
            <a:ext cx="5613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Sultan bold" pitchFamily="2" charset="-78"/>
              </a:rPr>
              <a:t>أ.  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  <a:cs typeface="Sultan bold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09" y="3797987"/>
            <a:ext cx="2583531" cy="151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91" y="3797986"/>
            <a:ext cx="2664296" cy="1514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619989"/>
            <a:ext cx="302581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2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0CCBD594-60E5-C49B-B542-D71FACE9F858}"/>
              </a:ext>
            </a:extLst>
          </p:cNvPr>
          <p:cNvSpPr/>
          <p:nvPr/>
        </p:nvSpPr>
        <p:spPr>
          <a:xfrm>
            <a:off x="3935760" y="188640"/>
            <a:ext cx="5616624" cy="7920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cs typeface="Akhbar MT" pitchFamily="2" charset="-78"/>
              </a:rPr>
              <a:t>نقاط مهمه في اختبار او تقييم درجة (التحدث)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8BA8960-9216-3B6E-96CD-F310F8D3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886" y="1213896"/>
            <a:ext cx="10515600" cy="5400600"/>
          </a:xfrm>
        </p:spPr>
        <p:txBody>
          <a:bodyPr>
            <a:normAutofit/>
          </a:bodyPr>
          <a:lstStyle/>
          <a:p>
            <a:r>
              <a:rPr lang="ar-SA" sz="2400" dirty="0">
                <a:cs typeface="Akhbar MT" pitchFamily="2" charset="-78"/>
              </a:rPr>
              <a:t>اختبار  أو تقييم </a:t>
            </a:r>
            <a:r>
              <a:rPr lang="ar-SA" sz="2400" dirty="0">
                <a:solidFill>
                  <a:srgbClr val="FF0000"/>
                </a:solidFill>
                <a:cs typeface="Akhbar MT" pitchFamily="2" charset="-78"/>
              </a:rPr>
              <a:t>التحدث</a:t>
            </a:r>
            <a:r>
              <a:rPr lang="ar-SA" sz="2400" dirty="0">
                <a:cs typeface="Akhbar MT" pitchFamily="2" charset="-78"/>
              </a:rPr>
              <a:t> هو طوال الأسابيع  الدراسية من خلال تقييمك للطلاب داخل الفصل مع تنويع أساليب التقويم </a:t>
            </a:r>
          </a:p>
          <a:p>
            <a:pPr marL="0" indent="0">
              <a:buNone/>
            </a:pPr>
            <a:r>
              <a:rPr lang="ar-SA" sz="2400" dirty="0">
                <a:cs typeface="Akhbar MT" pitchFamily="2" charset="-78"/>
              </a:rPr>
              <a:t> ( محادثة – عروض تقديمية -  مناقشة ) , وليس شرطا أن يكون اختبار التحدث في اخر اسبوع او بشكل مستقل . </a:t>
            </a:r>
          </a:p>
          <a:p>
            <a:pPr marL="0" indent="0">
              <a:buNone/>
            </a:pPr>
            <a:r>
              <a:rPr lang="ar-SA" sz="2400" dirty="0">
                <a:cs typeface="Akhbar MT" pitchFamily="2" charset="-78"/>
              </a:rPr>
              <a:t>حسب التعميم المرفق هنا </a:t>
            </a:r>
          </a:p>
          <a:p>
            <a:pPr marL="0" indent="0">
              <a:buNone/>
            </a:pPr>
            <a:r>
              <a:rPr lang="en-US" sz="2400" dirty="0">
                <a:cs typeface="Akhbar MT" pitchFamily="2" charset="-78"/>
                <a:hlinkClick r:id="rId2"/>
              </a:rPr>
              <a:t>https://top4top.io/downloadf-2480wbgm41-pdf.html</a:t>
            </a:r>
            <a:endParaRPr lang="ar-SA" sz="2400" dirty="0">
              <a:cs typeface="Akhbar MT" pitchFamily="2" charset="-78"/>
            </a:endParaRPr>
          </a:p>
          <a:p>
            <a:pPr marL="0" indent="0">
              <a:buNone/>
            </a:pPr>
            <a:endParaRPr lang="ar-SA" sz="2400" dirty="0">
              <a:cs typeface="Akhbar MT" pitchFamily="2" charset="-78"/>
            </a:endParaRPr>
          </a:p>
          <a:p>
            <a:r>
              <a:rPr lang="ar-SA" dirty="0">
                <a:cs typeface="Akhbar MT" pitchFamily="2" charset="-78"/>
              </a:rPr>
              <a:t>يمكن تقييم الطلاب من 5 درجات </a:t>
            </a:r>
            <a:r>
              <a:rPr lang="ar-SA" dirty="0">
                <a:solidFill>
                  <a:srgbClr val="FF0000"/>
                </a:solidFill>
                <a:cs typeface="Akhbar MT" pitchFamily="2" charset="-78"/>
              </a:rPr>
              <a:t>للتحدث</a:t>
            </a:r>
            <a:r>
              <a:rPr lang="ar-SA" dirty="0">
                <a:cs typeface="Akhbar MT" pitchFamily="2" charset="-78"/>
              </a:rPr>
              <a:t> وإضافتها لاختبار الاستماع لاحقا . </a:t>
            </a:r>
          </a:p>
          <a:p>
            <a:pPr marL="0" indent="0">
              <a:buNone/>
            </a:pPr>
            <a:endParaRPr lang="ar-SA" dirty="0">
              <a:cs typeface="Akhbar MT" pitchFamily="2" charset="-78"/>
            </a:endParaRPr>
          </a:p>
          <a:p>
            <a:r>
              <a:rPr lang="ar-SA" dirty="0">
                <a:cs typeface="Akhbar MT" pitchFamily="2" charset="-78"/>
              </a:rPr>
              <a:t>يمكن استخدام النموذج التالي في طرح الاسئلة على طلابك أو النموذج الذي تراه مناسب من خلال الحصص الدراسية المتبقية اذا لم تقيٍم طلابك في التحدث مسبقا .</a:t>
            </a:r>
            <a:r>
              <a:rPr lang="ar-SA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3AA453-6A7C-0D33-BAF3-77FB34B0E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10350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711624" y="112585"/>
            <a:ext cx="6912768" cy="796135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We can 3</a:t>
            </a:r>
            <a:endParaRPr lang="ar-SA" sz="2800" b="1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D1491E6-428B-1A1F-1980-C0623D568A23}"/>
              </a:ext>
            </a:extLst>
          </p:cNvPr>
          <p:cNvSpPr/>
          <p:nvPr/>
        </p:nvSpPr>
        <p:spPr>
          <a:xfrm>
            <a:off x="479376" y="1124744"/>
            <a:ext cx="11305256" cy="5184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r>
              <a:rPr lang="ar-SA" b="1" dirty="0">
                <a:solidFill>
                  <a:srgbClr val="002060"/>
                </a:solidFill>
              </a:rPr>
              <a:t> </a:t>
            </a: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sz="3600" b="1" dirty="0">
              <a:solidFill>
                <a:schemeClr val="tx1"/>
              </a:solidFill>
            </a:endParaRPr>
          </a:p>
          <a:p>
            <a:pPr algn="ctr"/>
            <a:endParaRPr lang="ar-SA" sz="3600" b="1" dirty="0">
              <a:solidFill>
                <a:schemeClr val="tx1"/>
              </a:solidFill>
            </a:endParaRPr>
          </a:p>
          <a:p>
            <a:pPr algn="ctr"/>
            <a:endParaRPr lang="ar-SA" sz="3600" b="1" dirty="0">
              <a:solidFill>
                <a:srgbClr val="FF0000"/>
              </a:solidFill>
              <a:latin typeface="Segoe UI Light" pitchFamily="34" charset="0"/>
              <a:cs typeface="Segoe UI Light" pitchFamily="34" charset="0"/>
            </a:endParaRPr>
          </a:p>
          <a:p>
            <a:pPr algn="ctr"/>
            <a:endParaRPr lang="ar-SA" sz="3200" b="1" dirty="0">
              <a:solidFill>
                <a:srgbClr val="FF0000"/>
              </a:solidFill>
              <a:latin typeface="Segoe UI Light" pitchFamily="34" charset="0"/>
              <a:cs typeface="Segoe UI Light" pitchFamily="34" charset="0"/>
            </a:endParaRP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Segoe UI Light" pitchFamily="34" charset="0"/>
                <a:cs typeface="Akhbar MT" pitchFamily="2" charset="-78"/>
              </a:rPr>
              <a:t>طريقة اختبار الطالب على النماذج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Segoe UI Light" pitchFamily="34" charset="0"/>
                <a:cs typeface="Segoe UI Light" pitchFamily="34" charset="0"/>
              </a:rPr>
              <a:t>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ar-S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الطالب يختار رقم النموذج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ar-S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المعلم يفتح النموذج بالرقم الذي اختاره الطالب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ar-S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يبدأ المعلم بطرح الاسئلة والطالب يجيب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ar-SA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½</a:t>
            </a:r>
            <a:r>
              <a:rPr lang="ar-S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درجة لكل سؤال مباشر و </a:t>
            </a:r>
            <a:r>
              <a:rPr lang="ar-SA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¼</a:t>
            </a:r>
            <a:r>
              <a:rPr lang="ar-S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درجة على قراءة كل كلمة بشكل صحيح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ar-S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المتبقي 5 درجات للاستماع عن طريق اختبار مستقل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ar-SA" sz="2400" b="1" dirty="0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اخيرا هذه الاسئلة مقترحة ومختارة وكل معلم/ه له الحرية في طرح السؤال الذي يناسب طلابه حسب المنهج  </a:t>
            </a:r>
          </a:p>
          <a:p>
            <a:endParaRPr lang="ar-SA" sz="3600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b="1" dirty="0">
              <a:solidFill>
                <a:srgbClr val="002060"/>
              </a:solidFill>
            </a:endParaRPr>
          </a:p>
          <a:p>
            <a:pPr algn="ctr"/>
            <a:endParaRPr lang="ar-SA" dirty="0">
              <a:solidFill>
                <a:srgbClr val="002060"/>
              </a:solidFill>
            </a:endParaRPr>
          </a:p>
          <a:p>
            <a:pPr algn="ctr"/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2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D1CB5054-84BA-8C42-B414-5679256A796E}"/>
              </a:ext>
            </a:extLst>
          </p:cNvPr>
          <p:cNvSpPr txBox="1"/>
          <p:nvPr/>
        </p:nvSpPr>
        <p:spPr>
          <a:xfrm>
            <a:off x="2782956" y="320431"/>
            <a:ext cx="6626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Choose a  number </a:t>
            </a:r>
          </a:p>
        </p:txBody>
      </p:sp>
      <p:sp>
        <p:nvSpPr>
          <p:cNvPr id="19" name="Rounded Rectangle 17">
            <a:hlinkClick r:id="rId2" action="ppaction://hlinksldjump"/>
            <a:extLst>
              <a:ext uri="{FF2B5EF4-FFF2-40B4-BE49-F238E27FC236}">
                <a16:creationId xmlns:a16="http://schemas.microsoft.com/office/drawing/2014/main" id="{9E5398CF-56FA-A345-95ED-83AFD4882939}"/>
              </a:ext>
            </a:extLst>
          </p:cNvPr>
          <p:cNvSpPr/>
          <p:nvPr/>
        </p:nvSpPr>
        <p:spPr>
          <a:xfrm>
            <a:off x="6960097" y="1700808"/>
            <a:ext cx="4272412" cy="161845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Rounded Rectangle 17">
            <a:hlinkClick r:id="rId3" action="ppaction://hlinksldjump"/>
            <a:extLst>
              <a:ext uri="{FF2B5EF4-FFF2-40B4-BE49-F238E27FC236}">
                <a16:creationId xmlns:a16="http://schemas.microsoft.com/office/drawing/2014/main" id="{11B44923-48FA-CF48-AB84-A283EF7FAB50}"/>
              </a:ext>
            </a:extLst>
          </p:cNvPr>
          <p:cNvSpPr/>
          <p:nvPr/>
        </p:nvSpPr>
        <p:spPr>
          <a:xfrm>
            <a:off x="767408" y="1700808"/>
            <a:ext cx="4392488" cy="161845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Rounded 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A8C709A2-C46F-4449-A709-BA3495E02972}"/>
              </a:ext>
            </a:extLst>
          </p:cNvPr>
          <p:cNvSpPr/>
          <p:nvPr/>
        </p:nvSpPr>
        <p:spPr>
          <a:xfrm>
            <a:off x="3719736" y="3717030"/>
            <a:ext cx="4392488" cy="161845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CC0AF3B7-CB9A-E74D-93BD-F0BC3E9FD08C}"/>
              </a:ext>
            </a:extLst>
          </p:cNvPr>
          <p:cNvSpPr/>
          <p:nvPr/>
        </p:nvSpPr>
        <p:spPr>
          <a:xfrm>
            <a:off x="9905173" y="6247513"/>
            <a:ext cx="6591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Sultan bold" pitchFamily="2" charset="-78"/>
              </a:rPr>
              <a:t>T. </a:t>
            </a:r>
          </a:p>
        </p:txBody>
      </p:sp>
    </p:spTree>
    <p:extLst>
      <p:ext uri="{BB962C8B-B14F-4D97-AF65-F5344CB8AC3E}">
        <p14:creationId xmlns:p14="http://schemas.microsoft.com/office/powerpoint/2010/main" val="376722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063551" y="1052736"/>
            <a:ext cx="8210393" cy="5233995"/>
          </a:xfrm>
          <a:prstGeom prst="rect">
            <a:avLst/>
          </a:prstGeom>
          <a:ln w="76200">
            <a:solidFill>
              <a:schemeClr val="accent6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Hello . What is your name?</a:t>
            </a:r>
          </a:p>
          <a:p>
            <a:pPr lvl="0" defTabSz="914400" rtl="1"/>
            <a:endParaRPr lang="en-US" sz="2000" b="1" dirty="0">
              <a:solidFill>
                <a:prstClr val="black"/>
              </a:solidFill>
            </a:endParaRP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Where do you live?</a:t>
            </a:r>
          </a:p>
          <a:p>
            <a:pPr lvl="0" defTabSz="914400" rtl="1"/>
            <a:endParaRPr lang="en-US" sz="2000" b="1" dirty="0">
              <a:solidFill>
                <a:prstClr val="black"/>
              </a:solidFill>
            </a:endParaRP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Read the following words:   </a:t>
            </a:r>
            <a:r>
              <a:rPr lang="en-US" sz="2400" b="1" dirty="0">
                <a:solidFill>
                  <a:srgbClr val="FF0000"/>
                </a:solidFill>
              </a:rPr>
              <a:t>rice 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read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meet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sleep </a:t>
            </a:r>
          </a:p>
          <a:p>
            <a:pPr lvl="0" defTabSz="914400" rtl="1"/>
            <a:endParaRPr lang="en-US" sz="2000" b="1" dirty="0">
              <a:solidFill>
                <a:prstClr val="black"/>
              </a:solidFill>
            </a:endParaRP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Read the following words :  </a:t>
            </a:r>
            <a:r>
              <a:rPr lang="en-US" sz="2400" b="1" dirty="0">
                <a:solidFill>
                  <a:srgbClr val="FF0000"/>
                </a:solidFill>
              </a:rPr>
              <a:t>pie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play </a:t>
            </a:r>
            <a:r>
              <a:rPr lang="en-US" sz="2400" b="1" dirty="0">
                <a:solidFill>
                  <a:prstClr val="black"/>
                </a:solidFill>
              </a:rPr>
              <a:t>_ </a:t>
            </a:r>
            <a:r>
              <a:rPr lang="en-US" sz="2400" b="1" dirty="0">
                <a:solidFill>
                  <a:srgbClr val="FF0000"/>
                </a:solidFill>
              </a:rPr>
              <a:t>window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cow</a:t>
            </a: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 </a:t>
            </a: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Read the following words :   </a:t>
            </a:r>
            <a:r>
              <a:rPr lang="en-US" sz="2400" b="1" dirty="0">
                <a:solidFill>
                  <a:srgbClr val="FF0000"/>
                </a:solidFill>
              </a:rPr>
              <a:t>mouse 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coin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toy</a:t>
            </a:r>
            <a:r>
              <a:rPr lang="en-US" sz="2400" b="1" dirty="0">
                <a:solidFill>
                  <a:prstClr val="black"/>
                </a:solidFill>
              </a:rPr>
              <a:t> _ </a:t>
            </a:r>
            <a:r>
              <a:rPr lang="en-US" sz="2400" b="1" dirty="0">
                <a:solidFill>
                  <a:srgbClr val="FF0000"/>
                </a:solidFill>
              </a:rPr>
              <a:t>bear</a:t>
            </a:r>
          </a:p>
          <a:p>
            <a:pPr lvl="0" defTabSz="914400" rtl="1"/>
            <a:endParaRPr lang="en-US" sz="2000" b="1" dirty="0">
              <a:solidFill>
                <a:prstClr val="black"/>
              </a:solidFill>
            </a:endParaRPr>
          </a:p>
          <a:p>
            <a:pPr lvl="0" defTabSz="914400" rtl="1"/>
            <a:r>
              <a:rPr lang="en-US" sz="2400" b="1" dirty="0">
                <a:solidFill>
                  <a:srgbClr val="FF0000"/>
                </a:solidFill>
              </a:rPr>
              <a:t>where 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hair   </a:t>
            </a:r>
            <a:r>
              <a:rPr lang="ar-SA" sz="2400" b="1" dirty="0">
                <a:solidFill>
                  <a:prstClr val="black"/>
                </a:solidFill>
              </a:rPr>
              <a:t>          </a:t>
            </a:r>
            <a:r>
              <a:rPr lang="en-US" sz="2400" b="1" dirty="0">
                <a:solidFill>
                  <a:prstClr val="black"/>
                </a:solidFill>
              </a:rPr>
              <a:t>Read the following words:</a:t>
            </a:r>
          </a:p>
          <a:p>
            <a:pPr lvl="0" defTabSz="914400" rtl="1"/>
            <a:endParaRPr lang="en-US" sz="2400" b="1" dirty="0">
              <a:solidFill>
                <a:prstClr val="black"/>
              </a:solidFill>
            </a:endParaRP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What do you do ?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A894A60-CCD4-4F71-AEEE-DAF97F9BE355}"/>
              </a:ext>
            </a:extLst>
          </p:cNvPr>
          <p:cNvSpPr txBox="1"/>
          <p:nvPr/>
        </p:nvSpPr>
        <p:spPr>
          <a:xfrm>
            <a:off x="2578794" y="236486"/>
            <a:ext cx="7034412" cy="6771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60960" tIns="30480" rIns="60960" bIns="3048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Speaking Activity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94DE87-C0A2-584D-855B-FA1680A07E84}"/>
              </a:ext>
            </a:extLst>
          </p:cNvPr>
          <p:cNvSpPr/>
          <p:nvPr/>
        </p:nvSpPr>
        <p:spPr>
          <a:xfrm>
            <a:off x="9944368" y="6286731"/>
            <a:ext cx="6591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Sultan bold" pitchFamily="2" charset="-78"/>
              </a:rPr>
              <a:t>T. </a:t>
            </a:r>
          </a:p>
        </p:txBody>
      </p:sp>
      <p:sp>
        <p:nvSpPr>
          <p:cNvPr id="9" name="زر إجراء: إرجاع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87AE11F-076B-42A8-A314-03D097233A2E}"/>
              </a:ext>
            </a:extLst>
          </p:cNvPr>
          <p:cNvSpPr/>
          <p:nvPr/>
        </p:nvSpPr>
        <p:spPr>
          <a:xfrm>
            <a:off x="10832123" y="245956"/>
            <a:ext cx="576775" cy="677108"/>
          </a:xfrm>
          <a:prstGeom prst="actionButtonRetur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10652458" y="2715937"/>
            <a:ext cx="936104" cy="9296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1</a:t>
            </a:r>
            <a:endParaRPr lang="ar-SA" sz="2400" b="1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6D193AEF-8FCE-7841-99CF-E1565B58E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41" y="245956"/>
            <a:ext cx="1419646" cy="14196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5229200"/>
            <a:ext cx="1368152" cy="83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48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19536" y="1052737"/>
            <a:ext cx="8208911" cy="4968552"/>
          </a:xfrm>
          <a:prstGeom prst="rect">
            <a:avLst/>
          </a:prstGeom>
          <a:ln w="76200">
            <a:solidFill>
              <a:schemeClr val="accent5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Hi . What is your name?</a:t>
            </a:r>
          </a:p>
          <a:p>
            <a:pPr lvl="0" defTabSz="914400" rtl="1"/>
            <a:endParaRPr lang="en-US" sz="2000" b="1" dirty="0">
              <a:solidFill>
                <a:prstClr val="black"/>
              </a:solidFill>
            </a:endParaRP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Where do you live?</a:t>
            </a:r>
          </a:p>
          <a:p>
            <a:pPr lvl="0" defTabSz="914400" rtl="1"/>
            <a:endParaRPr lang="en-US" sz="2000" b="1" dirty="0">
              <a:solidFill>
                <a:prstClr val="black"/>
              </a:solidFill>
            </a:endParaRP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Read the following words:   </a:t>
            </a:r>
            <a:r>
              <a:rPr lang="en-US" sz="2400" b="1" dirty="0">
                <a:solidFill>
                  <a:srgbClr val="FF0000"/>
                </a:solidFill>
              </a:rPr>
              <a:t>meat 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meet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pie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tie </a:t>
            </a:r>
          </a:p>
          <a:p>
            <a:pPr lvl="0" defTabSz="914400" rtl="1"/>
            <a:endParaRPr lang="en-US" sz="2000" b="1" dirty="0">
              <a:solidFill>
                <a:prstClr val="black"/>
              </a:solidFill>
            </a:endParaRP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Read the following words :  </a:t>
            </a:r>
            <a:r>
              <a:rPr lang="en-US" sz="2400" b="1" dirty="0">
                <a:solidFill>
                  <a:srgbClr val="FF0000"/>
                </a:solidFill>
              </a:rPr>
              <a:t>rain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train </a:t>
            </a:r>
            <a:r>
              <a:rPr lang="en-US" sz="2400" b="1" dirty="0">
                <a:solidFill>
                  <a:prstClr val="black"/>
                </a:solidFill>
              </a:rPr>
              <a:t>_ </a:t>
            </a:r>
            <a:r>
              <a:rPr lang="en-US" sz="2400" b="1" dirty="0">
                <a:solidFill>
                  <a:srgbClr val="FF0000"/>
                </a:solidFill>
              </a:rPr>
              <a:t>how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snow</a:t>
            </a: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 </a:t>
            </a: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Read the following words :   </a:t>
            </a:r>
            <a:r>
              <a:rPr lang="en-US" sz="2400" b="1" dirty="0">
                <a:solidFill>
                  <a:srgbClr val="FF0000"/>
                </a:solidFill>
              </a:rPr>
              <a:t>boat 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cow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point</a:t>
            </a:r>
            <a:r>
              <a:rPr lang="en-US" sz="2400" b="1" dirty="0">
                <a:solidFill>
                  <a:prstClr val="black"/>
                </a:solidFill>
              </a:rPr>
              <a:t> _ </a:t>
            </a:r>
            <a:r>
              <a:rPr lang="en-US" sz="2400" b="1" dirty="0">
                <a:solidFill>
                  <a:srgbClr val="FF0000"/>
                </a:solidFill>
              </a:rPr>
              <a:t>boy</a:t>
            </a:r>
          </a:p>
          <a:p>
            <a:pPr lvl="0" defTabSz="914400" rtl="1"/>
            <a:endParaRPr lang="en-US" sz="2000" b="1" dirty="0">
              <a:solidFill>
                <a:prstClr val="black"/>
              </a:solidFill>
            </a:endParaRPr>
          </a:p>
          <a:p>
            <a:pPr lvl="0" defTabSz="914400" rtl="1"/>
            <a:r>
              <a:rPr lang="en-US" sz="2400" b="1" dirty="0">
                <a:solidFill>
                  <a:srgbClr val="FF0000"/>
                </a:solidFill>
              </a:rPr>
              <a:t>bear 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hair </a:t>
            </a:r>
            <a:r>
              <a:rPr lang="ar-SA" sz="2400" b="1" dirty="0">
                <a:solidFill>
                  <a:prstClr val="black"/>
                </a:solidFill>
              </a:rPr>
              <a:t>             </a:t>
            </a:r>
            <a:r>
              <a:rPr lang="en-US" sz="2400" b="1" dirty="0">
                <a:solidFill>
                  <a:prstClr val="black"/>
                </a:solidFill>
              </a:rPr>
              <a:t>Read the following words:</a:t>
            </a:r>
          </a:p>
          <a:p>
            <a:pPr lvl="0" defTabSz="914400" rtl="1"/>
            <a:endParaRPr lang="en-US" sz="2400" b="1" dirty="0">
              <a:solidFill>
                <a:prstClr val="black"/>
              </a:solidFill>
            </a:endParaRP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                            </a:t>
            </a:r>
            <a:r>
              <a:rPr lang="ar-SA" sz="2400" b="1" dirty="0">
                <a:solidFill>
                  <a:prstClr val="black"/>
                </a:solidFill>
              </a:rPr>
              <a:t>   </a:t>
            </a:r>
            <a:r>
              <a:rPr lang="en-US" sz="2400" b="1" dirty="0">
                <a:solidFill>
                  <a:prstClr val="black"/>
                </a:solidFill>
              </a:rPr>
              <a:t>What do you do ?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A894A60-CCD4-4F71-AEEE-DAF97F9BE355}"/>
              </a:ext>
            </a:extLst>
          </p:cNvPr>
          <p:cNvSpPr txBox="1"/>
          <p:nvPr/>
        </p:nvSpPr>
        <p:spPr>
          <a:xfrm>
            <a:off x="2597671" y="245956"/>
            <a:ext cx="7034412" cy="6771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60960" tIns="30480" rIns="60960" bIns="3048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Speaking Activity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E8615F-A52E-BE4A-8F24-21B547992C3B}"/>
              </a:ext>
            </a:extLst>
          </p:cNvPr>
          <p:cNvSpPr/>
          <p:nvPr/>
        </p:nvSpPr>
        <p:spPr>
          <a:xfrm>
            <a:off x="10016379" y="6247513"/>
            <a:ext cx="6591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Sultan bold" pitchFamily="2" charset="-78"/>
              </a:rPr>
              <a:t>T. 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746766F-5487-AA45-9847-69A887337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41" y="245956"/>
            <a:ext cx="1419646" cy="1419646"/>
          </a:xfrm>
          <a:prstGeom prst="rect">
            <a:avLst/>
          </a:prstGeom>
        </p:spPr>
      </p:pic>
      <p:sp>
        <p:nvSpPr>
          <p:cNvPr id="9" name="زر إجراء: إرجاع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D685A40-FAB8-49CA-B55E-66074106E6D8}"/>
              </a:ext>
            </a:extLst>
          </p:cNvPr>
          <p:cNvSpPr/>
          <p:nvPr/>
        </p:nvSpPr>
        <p:spPr>
          <a:xfrm>
            <a:off x="10832123" y="245956"/>
            <a:ext cx="576775" cy="677108"/>
          </a:xfrm>
          <a:prstGeom prst="actionButtonRetur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10417961" y="2715937"/>
            <a:ext cx="936104" cy="92963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2</a:t>
            </a:r>
            <a:endParaRPr lang="ar-SA" sz="24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13" y="5229200"/>
            <a:ext cx="115212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84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19536" y="955780"/>
            <a:ext cx="8280920" cy="5202372"/>
          </a:xfrm>
          <a:prstGeom prst="rect">
            <a:avLst/>
          </a:prstGeom>
          <a:solidFill>
            <a:sysClr val="window" lastClr="FFFFFF"/>
          </a:solidFill>
          <a:ln w="76200">
            <a:solidFill>
              <a:schemeClr val="tx1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Hi . What is your name?</a:t>
            </a:r>
          </a:p>
          <a:p>
            <a:pPr lvl="0" defTabSz="914400" rtl="1"/>
            <a:endParaRPr lang="ar-SA" sz="2000" b="1" dirty="0">
              <a:solidFill>
                <a:prstClr val="black"/>
              </a:solidFill>
            </a:endParaRP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               </a:t>
            </a:r>
            <a:r>
              <a:rPr lang="ar-SA" sz="2400" b="1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What do you do?</a:t>
            </a: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 </a:t>
            </a: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Read the following words:   </a:t>
            </a:r>
            <a:r>
              <a:rPr lang="en-US" sz="2400" b="1" dirty="0">
                <a:solidFill>
                  <a:srgbClr val="FF0000"/>
                </a:solidFill>
              </a:rPr>
              <a:t>meat 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meet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pie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tie </a:t>
            </a:r>
          </a:p>
          <a:p>
            <a:pPr lvl="0" defTabSz="914400" rtl="1"/>
            <a:endParaRPr lang="en-US" sz="2000" b="1" dirty="0">
              <a:solidFill>
                <a:prstClr val="black"/>
              </a:solidFill>
            </a:endParaRP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Read the following words :  </a:t>
            </a:r>
            <a:r>
              <a:rPr lang="en-US" sz="2400" b="1" dirty="0">
                <a:solidFill>
                  <a:srgbClr val="FF0000"/>
                </a:solidFill>
              </a:rPr>
              <a:t>rain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train </a:t>
            </a:r>
            <a:r>
              <a:rPr lang="en-US" sz="2400" b="1" dirty="0">
                <a:solidFill>
                  <a:prstClr val="black"/>
                </a:solidFill>
              </a:rPr>
              <a:t>_ </a:t>
            </a:r>
            <a:r>
              <a:rPr lang="en-US" sz="2400" b="1" dirty="0">
                <a:solidFill>
                  <a:srgbClr val="FF0000"/>
                </a:solidFill>
              </a:rPr>
              <a:t>how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snow</a:t>
            </a: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 </a:t>
            </a: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Read the following words :   </a:t>
            </a:r>
            <a:r>
              <a:rPr lang="en-US" sz="2400" b="1" dirty="0">
                <a:solidFill>
                  <a:srgbClr val="FF0000"/>
                </a:solidFill>
              </a:rPr>
              <a:t>boat 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cow </a:t>
            </a:r>
            <a:r>
              <a:rPr lang="en-US" sz="2400" b="1" dirty="0">
                <a:solidFill>
                  <a:prstClr val="black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 point</a:t>
            </a:r>
            <a:r>
              <a:rPr lang="en-US" sz="2400" b="1" dirty="0">
                <a:solidFill>
                  <a:prstClr val="black"/>
                </a:solidFill>
              </a:rPr>
              <a:t> _ </a:t>
            </a:r>
            <a:r>
              <a:rPr lang="en-US" sz="2400" b="1" dirty="0">
                <a:solidFill>
                  <a:srgbClr val="FF0000"/>
                </a:solidFill>
              </a:rPr>
              <a:t>boy</a:t>
            </a:r>
          </a:p>
          <a:p>
            <a:pPr lvl="0" defTabSz="914400" rtl="1"/>
            <a:endParaRPr lang="en-US" sz="2000" b="1" dirty="0">
              <a:solidFill>
                <a:prstClr val="black"/>
              </a:solidFill>
            </a:endParaRPr>
          </a:p>
          <a:p>
            <a:pPr lvl="0" defTabSz="914400" rtl="1"/>
            <a:r>
              <a:rPr lang="en-US" sz="2400" b="1" dirty="0">
                <a:solidFill>
                  <a:prstClr val="black"/>
                </a:solidFill>
              </a:rPr>
              <a:t>        </a:t>
            </a:r>
            <a:r>
              <a:rPr lang="en-US" sz="2400" b="1" dirty="0">
                <a:solidFill>
                  <a:srgbClr val="FF0000"/>
                </a:solidFill>
              </a:rPr>
              <a:t> chair</a:t>
            </a:r>
            <a:r>
              <a:rPr lang="en-US" sz="2400" b="1" dirty="0">
                <a:solidFill>
                  <a:prstClr val="black"/>
                </a:solidFill>
              </a:rPr>
              <a:t> _ </a:t>
            </a:r>
            <a:r>
              <a:rPr lang="en-US" sz="2400" b="1" dirty="0">
                <a:solidFill>
                  <a:srgbClr val="FF0000"/>
                </a:solidFill>
              </a:rPr>
              <a:t>show</a:t>
            </a:r>
            <a:r>
              <a:rPr lang="ar-SA" sz="2400" b="1" dirty="0">
                <a:solidFill>
                  <a:prstClr val="black"/>
                </a:solidFill>
              </a:rPr>
              <a:t>  </a:t>
            </a:r>
            <a:r>
              <a:rPr lang="en-US" sz="2400" b="1" dirty="0">
                <a:solidFill>
                  <a:prstClr val="black"/>
                </a:solidFill>
              </a:rPr>
              <a:t>Read the following words:</a:t>
            </a:r>
          </a:p>
          <a:p>
            <a:pPr lvl="0" defTabSz="914400" rtl="1"/>
            <a:endParaRPr lang="en-US" sz="2400" b="1" dirty="0">
              <a:solidFill>
                <a:prstClr val="black"/>
              </a:solidFill>
            </a:endParaRPr>
          </a:p>
          <a:p>
            <a:pPr defTabSz="914400" rtl="1"/>
            <a:r>
              <a:rPr lang="en-US" sz="2400" b="1" dirty="0">
                <a:solidFill>
                  <a:prstClr val="black"/>
                </a:solidFill>
              </a:rPr>
              <a:t>  Where do you live? 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A894A60-CCD4-4F71-AEEE-DAF97F9BE355}"/>
              </a:ext>
            </a:extLst>
          </p:cNvPr>
          <p:cNvSpPr txBox="1"/>
          <p:nvPr/>
        </p:nvSpPr>
        <p:spPr>
          <a:xfrm>
            <a:off x="2578794" y="224455"/>
            <a:ext cx="7034412" cy="677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60960" tIns="30480" rIns="60960" bIns="3048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Speaking Activity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62F009-7A9D-9144-AD18-343F646EE915}"/>
              </a:ext>
            </a:extLst>
          </p:cNvPr>
          <p:cNvSpPr/>
          <p:nvPr/>
        </p:nvSpPr>
        <p:spPr>
          <a:xfrm>
            <a:off x="10016376" y="6247513"/>
            <a:ext cx="6591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Sultan bold" pitchFamily="2" charset="-78"/>
              </a:rPr>
              <a:t>T. 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6D193AEF-8FCE-7841-99CF-E1565B58E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41" y="245956"/>
            <a:ext cx="1419646" cy="1419646"/>
          </a:xfrm>
          <a:prstGeom prst="rect">
            <a:avLst/>
          </a:prstGeom>
        </p:spPr>
      </p:pic>
      <p:sp>
        <p:nvSpPr>
          <p:cNvPr id="9" name="زر إجراء: إرجاع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6B3B354-CD03-48F1-B3C3-B5BFDC40BC7B}"/>
              </a:ext>
            </a:extLst>
          </p:cNvPr>
          <p:cNvSpPr/>
          <p:nvPr/>
        </p:nvSpPr>
        <p:spPr>
          <a:xfrm>
            <a:off x="10832123" y="245956"/>
            <a:ext cx="576775" cy="677108"/>
          </a:xfrm>
          <a:prstGeom prst="actionButtonReturn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10652458" y="2715937"/>
            <a:ext cx="936104" cy="9296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3</a:t>
            </a:r>
            <a:endParaRPr lang="ar-SA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78" y="1772816"/>
            <a:ext cx="936104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20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EE32C83-783D-46E4-B326-3BE6243B8110}"/>
              </a:ext>
            </a:extLst>
          </p:cNvPr>
          <p:cNvSpPr/>
          <p:nvPr/>
        </p:nvSpPr>
        <p:spPr>
          <a:xfrm>
            <a:off x="3792699" y="701406"/>
            <a:ext cx="2664296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ln w="0"/>
                <a:solidFill>
                  <a:srgbClr val="D69DD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6000" dirty="0">
                <a:ln w="0"/>
                <a:solidFill>
                  <a:srgbClr val="047F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sz="6000" dirty="0">
                <a:ln w="0"/>
                <a:solidFill>
                  <a:srgbClr val="09B0F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en-US" sz="6000" dirty="0">
                <a:ln w="0"/>
                <a:solidFill>
                  <a:srgbClr val="96675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</a:t>
            </a:r>
          </a:p>
          <a:p>
            <a:pPr algn="ctr"/>
            <a:endParaRPr lang="en-US" sz="600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6632"/>
            <a:ext cx="2880320" cy="1454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remium Vector | Boy speaking with a megaphone or speaker">
            <a:extLst>
              <a:ext uri="{FF2B5EF4-FFF2-40B4-BE49-F238E27FC236}">
                <a16:creationId xmlns:a16="http://schemas.microsoft.com/office/drawing/2014/main" id="{60FE50FE-A9E8-D4E2-9561-E2C61E9D9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327" y="38836"/>
            <a:ext cx="2158329" cy="132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EE3EE54D-2BF7-16CC-E134-3586A0E5B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58" y="2276872"/>
            <a:ext cx="363855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169A7C5-97F6-8BBB-63D9-D5F729FBF0A4}"/>
              </a:ext>
            </a:extLst>
          </p:cNvPr>
          <p:cNvSpPr txBox="1"/>
          <p:nvPr/>
        </p:nvSpPr>
        <p:spPr>
          <a:xfrm>
            <a:off x="4838277" y="701406"/>
            <a:ext cx="28822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n w="0"/>
                <a:solidFill>
                  <a:srgbClr val="3CB2A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</a:t>
            </a:r>
            <a:r>
              <a:rPr lang="en-US" sz="5400" b="1" dirty="0">
                <a:ln w="0"/>
                <a:solidFill>
                  <a:srgbClr val="EA66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sz="54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</a:t>
            </a:r>
            <a:endParaRPr lang="ar-SA" sz="24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FC6A200-EABE-544B-A638-714BB4694681}"/>
              </a:ext>
            </a:extLst>
          </p:cNvPr>
          <p:cNvSpPr txBox="1"/>
          <p:nvPr/>
        </p:nvSpPr>
        <p:spPr>
          <a:xfrm>
            <a:off x="2711624" y="5173060"/>
            <a:ext cx="6094476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  <a:tabLst>
                <a:tab pos="4503420" algn="l"/>
              </a:tabLst>
            </a:pPr>
            <a:r>
              <a:rPr lang="ar-SA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لا تنسوني من صالح دعائكم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8105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</TotalTime>
  <Words>403</Words>
  <Application>Microsoft Office PowerPoint</Application>
  <PresentationFormat>شاشة عريضة</PresentationFormat>
  <Paragraphs>111</Paragraphs>
  <Slides>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Segoe Print</vt:lpstr>
      <vt:lpstr>Segoe UI Light</vt:lpstr>
      <vt:lpstr>Showcard Gothic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محمد الاسمري</cp:lastModifiedBy>
  <cp:revision>16</cp:revision>
  <dcterms:modified xsi:type="dcterms:W3CDTF">2022-10-16T12:24:20Z</dcterms:modified>
</cp:coreProperties>
</file>