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58"/>
    <a:srgbClr val="51B9C4"/>
    <a:srgbClr val="008000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image" Target="../media/image1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5" Type="http://schemas.openxmlformats.org/officeDocument/2006/relationships/image" Target="../media/image17.jpe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13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3.png"/><Relationship Id="rId18" Type="http://schemas.microsoft.com/office/2007/relationships/hdphoto" Target="../media/hdphoto12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microsoft.com/office/2007/relationships/hdphoto" Target="../media/hdphoto9.wdp"/><Relationship Id="rId17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microsoft.com/office/2007/relationships/hdphoto" Target="../media/hdphoto8.wdp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24.png"/><Relationship Id="rId1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32.emf"/><Relationship Id="rId17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31.emf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6.jpeg"/><Relationship Id="rId9" Type="http://schemas.openxmlformats.org/officeDocument/2006/relationships/image" Target="../media/image29.emf"/><Relationship Id="rId1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emf"/><Relationship Id="rId5" Type="http://schemas.openxmlformats.org/officeDocument/2006/relationships/image" Target="../media/image6.jpeg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4.jpeg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٢٧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العدد </a:t>
            </a:r>
            <a:r>
              <a:rPr lang="ku-Arab-IQ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٥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786607" y="2000035"/>
            <a:ext cx="8377532" cy="3613638"/>
          </a:xfrm>
          <a:prstGeom prst="rect">
            <a:avLst/>
          </a:prstGeom>
        </p:spPr>
      </p:pic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</a:t>
            </a:r>
            <a:r>
              <a:rPr lang="ku-Arab-IQ" sz="2000" b="1" smtClean="0">
                <a:solidFill>
                  <a:schemeClr val="bg1"/>
                </a:solidFill>
              </a:rPr>
              <a:t>- ٥</a:t>
            </a:r>
            <a:r>
              <a:rPr lang="ar-SA" sz="2000" b="1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8770" y="6280952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٢٧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9999431" y="1593238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428997" y="1537421"/>
            <a:ext cx="65350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يحوي حقلُ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صفوف من البطيخ، إذا كان في كل صف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حبات، فكم بطيخةً في الحقل ؟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6855755" y="2638254"/>
            <a:ext cx="43926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الأولى : </a:t>
            </a:r>
            <a:r>
              <a:rPr lang="ar-SA" sz="2000" b="1" dirty="0" smtClean="0"/>
              <a:t>أعمل نموذجاً باستعمال قطع العد 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00" b="68133" l="30933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4" t="24102" r="22222" b="37709"/>
          <a:stretch/>
        </p:blipFill>
        <p:spPr>
          <a:xfrm>
            <a:off x="11174310" y="2509502"/>
            <a:ext cx="466705" cy="40793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8462980" y="3749802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9025196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867288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9209610" y="4305014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8839040" y="4295669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275833" y="3100415"/>
            <a:ext cx="4636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أعمل نموذجا لست مجموعات في كل منها خمس قطع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425255" y="5040143"/>
            <a:ext cx="8697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القطع في ست مجموعات ، كل مجموعة منها تحوي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يساوي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8604723" y="2646344"/>
            <a:ext cx="26349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000" b="1" dirty="0" smtClean="0"/>
              <a:t>أرسم صورة</a:t>
            </a:r>
            <a:endParaRPr lang="ar-SA" sz="2000" b="1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5275833" y="3092325"/>
            <a:ext cx="4636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أستعمل الجمع المتكرر لأجد ناتج ضرب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641318" y="5664002"/>
            <a:ext cx="4674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عدد البطيخ =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٥ = ٣٠ </a:t>
            </a:r>
            <a:r>
              <a:rPr lang="ar-SA" sz="2400" b="1" dirty="0" smtClean="0">
                <a:solidFill>
                  <a:srgbClr val="C00000"/>
                </a:solidFill>
              </a:rPr>
              <a:t>بطيخه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44" y="1412072"/>
            <a:ext cx="2599988" cy="1708989"/>
          </a:xfrm>
          <a:prstGeom prst="rect">
            <a:avLst/>
          </a:prstGeom>
        </p:spPr>
      </p:pic>
      <p:sp>
        <p:nvSpPr>
          <p:cNvPr id="49" name="شكل بيضاوي 48"/>
          <p:cNvSpPr/>
          <p:nvPr/>
        </p:nvSpPr>
        <p:spPr>
          <a:xfrm>
            <a:off x="9377510" y="3965447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7017084" y="3752041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1" name="شكل بيضاوي 50"/>
          <p:cNvSpPr/>
          <p:nvPr/>
        </p:nvSpPr>
        <p:spPr>
          <a:xfrm>
            <a:off x="7579300" y="3973157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7226986" y="3973157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7763714" y="4307253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7378109" y="4295669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7931614" y="3967686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5564085" y="3745519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7" name="شكل بيضاوي 56"/>
          <p:cNvSpPr/>
          <p:nvPr/>
        </p:nvSpPr>
        <p:spPr>
          <a:xfrm>
            <a:off x="6126301" y="3966635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5773987" y="3966635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6310715" y="4300731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5940145" y="4291386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6478615" y="3961164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4093105" y="3742874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شكل بيضاوي 62"/>
          <p:cNvSpPr/>
          <p:nvPr/>
        </p:nvSpPr>
        <p:spPr>
          <a:xfrm>
            <a:off x="4655321" y="3963990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4303007" y="3963990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4839735" y="4298086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4469165" y="4288741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5007635" y="3958519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2638743" y="3749802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شكل بيضاوي 68"/>
          <p:cNvSpPr/>
          <p:nvPr/>
        </p:nvSpPr>
        <p:spPr>
          <a:xfrm>
            <a:off x="3200959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2848645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3385373" y="4305014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3014803" y="4295669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3553273" y="3965447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1176072" y="3741880"/>
            <a:ext cx="1426677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شكل بيضاوي 74"/>
          <p:cNvSpPr/>
          <p:nvPr/>
        </p:nvSpPr>
        <p:spPr>
          <a:xfrm>
            <a:off x="1738288" y="3962996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1385974" y="3962996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1922702" y="429709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1552132" y="4287747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2090602" y="3957525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900" y="3672917"/>
            <a:ext cx="2114864" cy="216058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7278588" y="3713551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7288197" y="4056545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7273748" y="4424206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7275447" y="4780888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7287570" y="5119938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7305449" y="5437151"/>
            <a:ext cx="4737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422402" y="4322728"/>
            <a:ext cx="38654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٥ + ٥ + ٥ + ٥ + ٥ = 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848645" y="5094020"/>
            <a:ext cx="30596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لذلك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٥ = ٣٠ </a:t>
            </a:r>
            <a:r>
              <a:rPr lang="ar-SA" sz="2400" b="1" dirty="0" smtClean="0">
                <a:solidFill>
                  <a:srgbClr val="C00000"/>
                </a:solidFill>
              </a:rPr>
              <a:t>بطيخه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7" y="4553993"/>
            <a:ext cx="1651636" cy="16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4" grpId="0" animBg="1"/>
      <p:bldP spid="4" grpId="1" animBg="1"/>
      <p:bldP spid="7" grpId="0" animBg="1"/>
      <p:bldP spid="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8" grpId="0"/>
      <p:bldP spid="8" grpId="1"/>
      <p:bldP spid="111" grpId="0"/>
      <p:bldP spid="111" grpId="1"/>
      <p:bldP spid="112" grpId="0"/>
      <p:bldP spid="113" grpId="0"/>
      <p:bldP spid="15" grpId="0"/>
      <p:bldP spid="15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17" grpId="0"/>
      <p:bldP spid="82" grpId="0"/>
      <p:bldP spid="83" grpId="0"/>
      <p:bldP spid="84" grpId="0"/>
      <p:bldP spid="85" grpId="0"/>
      <p:bldP spid="86" grpId="0"/>
      <p:bldP spid="18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8" y="1342197"/>
            <a:ext cx="2072206" cy="149751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77" b="79297" l="1495" r="9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51" b="20519"/>
          <a:stretch/>
        </p:blipFill>
        <p:spPr>
          <a:xfrm>
            <a:off x="4633546" y="1303681"/>
            <a:ext cx="6046902" cy="8440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997976" y="1553830"/>
            <a:ext cx="52138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كما يمكنني أيضاً أن استعمل الأنماط لأجد نواتج الضرب في </a:t>
            </a:r>
            <a:r>
              <a:rPr lang="ku-Arab-IQ" sz="2000" b="1" dirty="0" smtClean="0"/>
              <a:t>٥ </a:t>
            </a:r>
            <a:endParaRPr lang="ar-SA" sz="2000" b="1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0050" l="0" r="99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232"/>
          <a:stretch/>
        </p:blipFill>
        <p:spPr>
          <a:xfrm flipH="1">
            <a:off x="10396448" y="1606645"/>
            <a:ext cx="1525920" cy="347295"/>
          </a:xfrm>
          <a:prstGeom prst="rect">
            <a:avLst/>
          </a:prstGeom>
        </p:spPr>
      </p:pic>
      <p:sp>
        <p:nvSpPr>
          <p:cNvPr id="56" name="مخطط انسيابي: محطة طرفية 55"/>
          <p:cNvSpPr/>
          <p:nvPr/>
        </p:nvSpPr>
        <p:spPr>
          <a:xfrm>
            <a:off x="9216401" y="2325193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57" name="صورة 5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08" y="2325192"/>
            <a:ext cx="444457" cy="444457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1908947" y="2547420"/>
            <a:ext cx="7148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نقود: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مع أحمد </a:t>
            </a:r>
            <a:r>
              <a:rPr lang="ku-Arab-IQ" sz="2400" b="1" dirty="0" smtClean="0">
                <a:solidFill>
                  <a:schemeClr val="tx2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ورقات نقدية من فئة خمسة ريالات، فكم ريالاً معه ؟ 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4" y="3231434"/>
            <a:ext cx="1396878" cy="638503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2" y="3233829"/>
            <a:ext cx="1396762" cy="623341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0" y="3232764"/>
            <a:ext cx="1397652" cy="618287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97" y="3239014"/>
            <a:ext cx="1397653" cy="623341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30828" y="1521652"/>
            <a:ext cx="13132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      أتذكر </a:t>
            </a:r>
          </a:p>
          <a:p>
            <a:r>
              <a:rPr lang="ar-SA" sz="1400" b="1" dirty="0" smtClean="0">
                <a:solidFill>
                  <a:srgbClr val="C00000"/>
                </a:solidFill>
              </a:rPr>
              <a:t>الضرب في عدد </a:t>
            </a:r>
          </a:p>
          <a:p>
            <a:r>
              <a:rPr lang="ar-SA" sz="1400" b="1" dirty="0" smtClean="0">
                <a:solidFill>
                  <a:srgbClr val="C00000"/>
                </a:solidFill>
              </a:rPr>
              <a:t>هو عد قفزي بقدر</a:t>
            </a:r>
          </a:p>
          <a:p>
            <a:r>
              <a:rPr lang="ar-SA" sz="1400" b="1" smtClean="0">
                <a:solidFill>
                  <a:srgbClr val="C00000"/>
                </a:solidFill>
              </a:rPr>
              <a:t> </a:t>
            </a:r>
            <a:r>
              <a:rPr lang="ar-SA" sz="1400" b="1" smtClean="0">
                <a:solidFill>
                  <a:srgbClr val="C00000"/>
                </a:solidFill>
              </a:rPr>
              <a:t>    ذلك </a:t>
            </a:r>
            <a:r>
              <a:rPr lang="ar-SA" sz="1400" b="1" dirty="0" smtClean="0">
                <a:solidFill>
                  <a:srgbClr val="C00000"/>
                </a:solidFill>
              </a:rPr>
              <a:t>العدد</a:t>
            </a:r>
            <a:endParaRPr lang="ar-SA" sz="14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8491147" y="3936943"/>
            <a:ext cx="474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70C0"/>
                </a:solidFill>
              </a:rPr>
              <a:t>٥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34" name="سهم منحني إلى الأعلى 33"/>
          <p:cNvSpPr/>
          <p:nvPr/>
        </p:nvSpPr>
        <p:spPr>
          <a:xfrm flipH="1">
            <a:off x="7434659" y="4167775"/>
            <a:ext cx="957020" cy="317401"/>
          </a:xfrm>
          <a:prstGeom prst="curvedUpArrow">
            <a:avLst>
              <a:gd name="adj1" fmla="val 20720"/>
              <a:gd name="adj2" fmla="val 5000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6782941" y="3868434"/>
            <a:ext cx="552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70C0"/>
                </a:solidFill>
              </a:rPr>
              <a:t>١٠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5149958" y="3868434"/>
            <a:ext cx="552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70C0"/>
                </a:solidFill>
              </a:rPr>
              <a:t>١٥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3555953" y="3851051"/>
            <a:ext cx="552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70C0"/>
                </a:solidFill>
              </a:rPr>
              <a:t>٢٠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9641139" y="3936943"/>
            <a:ext cx="78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أقرأ: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603731" y="4700740"/>
            <a:ext cx="2249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ألاحظ النمط في الإجابات</a:t>
            </a:r>
            <a:endParaRPr lang="ar-SA" b="1" dirty="0"/>
          </a:p>
        </p:txBody>
      </p:sp>
      <p:sp>
        <p:nvSpPr>
          <p:cNvPr id="73" name="سهم منحني إلى الأعلى 72"/>
          <p:cNvSpPr/>
          <p:nvPr/>
        </p:nvSpPr>
        <p:spPr>
          <a:xfrm flipH="1">
            <a:off x="5720917" y="4211484"/>
            <a:ext cx="957020" cy="317401"/>
          </a:xfrm>
          <a:prstGeom prst="curvedUpArrow">
            <a:avLst>
              <a:gd name="adj1" fmla="val 20720"/>
              <a:gd name="adj2" fmla="val 5000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4" name="سهم منحني إلى الأعلى 73"/>
          <p:cNvSpPr/>
          <p:nvPr/>
        </p:nvSpPr>
        <p:spPr>
          <a:xfrm flipH="1">
            <a:off x="4087934" y="4211484"/>
            <a:ext cx="957020" cy="317401"/>
          </a:xfrm>
          <a:prstGeom prst="curvedUpArrow">
            <a:avLst>
              <a:gd name="adj1" fmla="val 20720"/>
              <a:gd name="adj2" fmla="val 5000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219593" y="5092827"/>
            <a:ext cx="151374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٥ = ٥ </a:t>
            </a:r>
          </a:p>
          <a:p>
            <a:r>
              <a:rPr lang="ku-Arab-IQ" sz="2000" b="1" dirty="0" smtClean="0"/>
              <a:t>٢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٥ = ١٠ </a:t>
            </a:r>
          </a:p>
          <a:p>
            <a:r>
              <a:rPr lang="ku-Arab-IQ" sz="2000" b="1" dirty="0" smtClean="0"/>
              <a:t>٣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٥ = ١٥ </a:t>
            </a:r>
          </a:p>
          <a:p>
            <a:r>
              <a:rPr lang="ku-Arab-IQ" sz="2000" b="1" dirty="0" smtClean="0"/>
              <a:t>٤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٥ = ٢٠ </a:t>
            </a:r>
            <a:endParaRPr lang="ar-SA" sz="2000" b="1" dirty="0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18718" r="22653" b="14359"/>
          <a:stretch/>
        </p:blipFill>
        <p:spPr>
          <a:xfrm rot="20177018" flipH="1">
            <a:off x="4220186" y="4761064"/>
            <a:ext cx="935081" cy="1096025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5426083" y="5372204"/>
            <a:ext cx="2278905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رقم الآحاد في ناتج الضرب يكون دائماً صفراً أو خمسةً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707717" y="6183904"/>
            <a:ext cx="3478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إذن مع أحمد </a:t>
            </a:r>
            <a:r>
              <a:rPr lang="ku-Arab-IQ" sz="2000" b="1" dirty="0" smtClean="0">
                <a:solidFill>
                  <a:srgbClr val="C00000"/>
                </a:solidFill>
              </a:rPr>
              <a:t>٤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٥ = ٢٠ </a:t>
            </a:r>
            <a:r>
              <a:rPr lang="ar-SA" sz="2000" b="1" dirty="0" smtClean="0">
                <a:solidFill>
                  <a:srgbClr val="C00000"/>
                </a:solidFill>
              </a:rPr>
              <a:t>ريالاً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8625840" y="5181599"/>
            <a:ext cx="167640" cy="21317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خطط انسيابي: رابط 36"/>
          <p:cNvSpPr/>
          <p:nvPr/>
        </p:nvSpPr>
        <p:spPr>
          <a:xfrm>
            <a:off x="8630920" y="5493514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خطط انسيابي: رابط 37"/>
          <p:cNvSpPr/>
          <p:nvPr/>
        </p:nvSpPr>
        <p:spPr>
          <a:xfrm>
            <a:off x="8625840" y="5796190"/>
            <a:ext cx="162560" cy="199210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خطط انسيابي: رابط 38"/>
          <p:cNvSpPr/>
          <p:nvPr/>
        </p:nvSpPr>
        <p:spPr>
          <a:xfrm>
            <a:off x="8636000" y="6103116"/>
            <a:ext cx="152400" cy="239579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 animBg="1"/>
      <p:bldP spid="29" grpId="0"/>
      <p:bldP spid="32" grpId="0"/>
      <p:bldP spid="33" grpId="0"/>
      <p:bldP spid="34" grpId="0" animBg="1"/>
      <p:bldP spid="61" grpId="0"/>
      <p:bldP spid="63" grpId="0"/>
      <p:bldP spid="66" grpId="0"/>
      <p:bldP spid="35" grpId="0"/>
      <p:bldP spid="36" grpId="0"/>
      <p:bldP spid="73" grpId="0" animBg="1"/>
      <p:bldP spid="74" grpId="0" animBg="1"/>
      <p:bldP spid="41" grpId="0"/>
      <p:bldP spid="44" grpId="0" animBg="1"/>
      <p:bldP spid="45" grpId="0"/>
      <p:bldP spid="9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693" r="13054" b="7821"/>
          <a:stretch/>
        </p:blipFill>
        <p:spPr>
          <a:xfrm>
            <a:off x="9059461" y="1023189"/>
            <a:ext cx="1455413" cy="147871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1118689" y="1388982"/>
            <a:ext cx="770334" cy="847074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622469" y="1607373"/>
            <a:ext cx="7622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وايضاً بمعرفتنا للعد </a:t>
            </a:r>
            <a:r>
              <a:rPr lang="ar-SA" sz="2400" b="1" dirty="0" err="1" smtClean="0">
                <a:solidFill>
                  <a:srgbClr val="F27258"/>
                </a:solidFill>
              </a:rPr>
              <a:t>القفزي</a:t>
            </a:r>
            <a:r>
              <a:rPr lang="ar-SA" sz="2400" b="1" dirty="0" smtClean="0">
                <a:solidFill>
                  <a:srgbClr val="F27258"/>
                </a:solidFill>
              </a:rPr>
              <a:t> يمكننا إيجاد ناتج الضرب في </a:t>
            </a:r>
            <a:r>
              <a:rPr lang="ku-Arab-IQ" sz="2400" b="1" dirty="0" smtClean="0">
                <a:solidFill>
                  <a:srgbClr val="F27258"/>
                </a:solidFill>
              </a:rPr>
              <a:t>٥ </a:t>
            </a:r>
            <a:r>
              <a:rPr lang="ar-SA" sz="2400" b="1" dirty="0" smtClean="0">
                <a:solidFill>
                  <a:srgbClr val="F27258"/>
                </a:solidFill>
              </a:rPr>
              <a:t>باستخدام اليد </a:t>
            </a:r>
            <a:r>
              <a:rPr lang="ku-Arab-IQ" sz="2400" b="1" dirty="0" smtClean="0">
                <a:solidFill>
                  <a:srgbClr val="F27258"/>
                </a:solidFill>
              </a:rPr>
              <a:t>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5641311" y="2780143"/>
            <a:ext cx="484148" cy="53237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073806" y="2153309"/>
            <a:ext cx="4720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وذلك بتكرار فتح أيدينا حسب العدد المضروب في </a:t>
            </a:r>
            <a:r>
              <a:rPr lang="ku-Arab-IQ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٥ </a:t>
            </a:r>
            <a:endParaRPr lang="ar-SA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056101" y="2848625"/>
            <a:ext cx="1486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١ = ٥</a:t>
            </a:r>
            <a:endParaRPr lang="ar-SA" sz="2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873264" y="3581361"/>
            <a:ext cx="1669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٢ = ١٠</a:t>
            </a:r>
            <a:endParaRPr lang="ar-SA" sz="2400" b="1" dirty="0"/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5549250" y="3491952"/>
            <a:ext cx="477286" cy="524833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4945750" y="3478848"/>
            <a:ext cx="537255" cy="524833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5873263" y="4297783"/>
            <a:ext cx="1669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٣ = ١٥</a:t>
            </a:r>
            <a:endParaRPr lang="ar-SA" sz="2400" b="1" dirty="0"/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5565445" y="4210278"/>
            <a:ext cx="461091" cy="507025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4994088" y="4210278"/>
            <a:ext cx="497205" cy="485708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4454264" y="4210278"/>
            <a:ext cx="461091" cy="507025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5873263" y="4952079"/>
            <a:ext cx="1675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٤ </a:t>
            </a:r>
            <a:r>
              <a:rPr lang="ku-Arab-IQ" sz="2400" b="1" dirty="0" smtClean="0"/>
              <a:t>= ٢٠</a:t>
            </a:r>
            <a:endParaRPr lang="ar-SA" sz="2400" b="1" dirty="0"/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5557347" y="4899376"/>
            <a:ext cx="461091" cy="507025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4353495" y="4906719"/>
            <a:ext cx="461091" cy="507025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4936786" y="4910034"/>
            <a:ext cx="497205" cy="48570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3751042" y="4928036"/>
            <a:ext cx="497205" cy="485708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5952359" y="5698125"/>
            <a:ext cx="1590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٥ </a:t>
            </a:r>
            <a:r>
              <a:rPr lang="ku-Arab-IQ" sz="2400" b="1" dirty="0" smtClean="0"/>
              <a:t>= ٢٥</a:t>
            </a:r>
            <a:endParaRPr lang="ar-SA" sz="2400" b="1" dirty="0"/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5531625" y="5655707"/>
            <a:ext cx="461091" cy="507025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4347222" y="5652922"/>
            <a:ext cx="461091" cy="507025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4935445" y="5655707"/>
            <a:ext cx="497205" cy="48570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3751042" y="5663580"/>
            <a:ext cx="497205" cy="485708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3162819" y="5645048"/>
            <a:ext cx="461091" cy="507025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201206" y="5669269"/>
            <a:ext cx="729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وهكذا</a:t>
            </a:r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8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8" grpId="0"/>
      <p:bldP spid="36" grpId="0"/>
      <p:bldP spid="39" grpId="0"/>
      <p:bldP spid="43" grpId="0"/>
      <p:bldP spid="4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506" r="11961" b="29217"/>
          <a:stretch/>
        </p:blipFill>
        <p:spPr>
          <a:xfrm>
            <a:off x="5879361" y="3464816"/>
            <a:ext cx="2277208" cy="143013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347547" y="1407369"/>
            <a:ext cx="79741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أتــأكــد</a:t>
            </a:r>
            <a:r>
              <a:rPr lang="ar-SA" sz="2000" b="1" dirty="0" smtClean="0"/>
              <a:t>: أجد </a:t>
            </a:r>
            <a:r>
              <a:rPr lang="ar-SA" sz="2000" b="1" dirty="0"/>
              <a:t>ناتج الضرب مستعملاً </a:t>
            </a:r>
            <a:r>
              <a:rPr lang="ar-SA" sz="2000" b="1" dirty="0" smtClean="0"/>
              <a:t>قطع العد لعمل نموذج، أو أرسم صورة </a:t>
            </a:r>
            <a:r>
              <a:rPr lang="ar-SA" sz="2000" b="1" dirty="0"/>
              <a:t>إذا 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3088" y="2032533"/>
            <a:ext cx="1405585" cy="10569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607" y="2060298"/>
            <a:ext cx="1373863" cy="10808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6065" y="2032533"/>
            <a:ext cx="1379538" cy="101912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113" y="2061389"/>
            <a:ext cx="1341655" cy="102805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0514" y="3949851"/>
            <a:ext cx="4538159" cy="1628652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9359868" y="2261327"/>
            <a:ext cx="461091" cy="507025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 flipH="1">
            <a:off x="8788511" y="2261327"/>
            <a:ext cx="497205" cy="485708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" b="920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8248687" y="2261327"/>
            <a:ext cx="461091" cy="507025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0115096" y="2910352"/>
            <a:ext cx="536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132087" y="2919384"/>
            <a:ext cx="536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7" b="38161"/>
          <a:stretch/>
        </p:blipFill>
        <p:spPr>
          <a:xfrm>
            <a:off x="3759875" y="3410690"/>
            <a:ext cx="1752379" cy="1810579"/>
          </a:xfrm>
          <a:prstGeom prst="rect">
            <a:avLst/>
          </a:prstGeom>
        </p:spPr>
      </p:pic>
      <p:sp>
        <p:nvSpPr>
          <p:cNvPr id="60" name="مربع نص 59"/>
          <p:cNvSpPr txBox="1"/>
          <p:nvPr/>
        </p:nvSpPr>
        <p:spPr>
          <a:xfrm>
            <a:off x="4719494" y="2858613"/>
            <a:ext cx="536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3434" r="1338" b="1764"/>
          <a:stretch/>
        </p:blipFill>
        <p:spPr>
          <a:xfrm>
            <a:off x="1053443" y="3464816"/>
            <a:ext cx="2339325" cy="1670947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2081336" y="2919384"/>
            <a:ext cx="536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شكل بيضاوي 61"/>
          <p:cNvSpPr/>
          <p:nvPr/>
        </p:nvSpPr>
        <p:spPr>
          <a:xfrm>
            <a:off x="8608624" y="5504207"/>
            <a:ext cx="1339719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شكل بيضاوي 62"/>
          <p:cNvSpPr/>
          <p:nvPr/>
        </p:nvSpPr>
        <p:spPr>
          <a:xfrm>
            <a:off x="9127361" y="571100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8775387" y="571100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9301092" y="6053024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8939148" y="6055460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9452215" y="571100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7164996" y="5527948"/>
            <a:ext cx="1339719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شكل بيضاوي 68"/>
          <p:cNvSpPr/>
          <p:nvPr/>
        </p:nvSpPr>
        <p:spPr>
          <a:xfrm>
            <a:off x="7683733" y="5734743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7331759" y="5734743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7857464" y="6076765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7495520" y="6079201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8008587" y="5734743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5721368" y="5516077"/>
            <a:ext cx="1339719" cy="102128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شكل بيضاوي 74"/>
          <p:cNvSpPr/>
          <p:nvPr/>
        </p:nvSpPr>
        <p:spPr>
          <a:xfrm>
            <a:off x="6240105" y="572287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5888131" y="572287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6413836" y="6064894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6051892" y="6067330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6564959" y="5722872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4391051" y="4555618"/>
            <a:ext cx="2404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444752" y="1357287"/>
            <a:ext cx="9070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قطع العد لعمل نموذج، أو أرسم صورة إذا لزم الأمر:</a:t>
            </a: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610" y="1994783"/>
            <a:ext cx="1120410" cy="82807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388" y="1991692"/>
            <a:ext cx="1034454" cy="77784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5961" y="1991692"/>
            <a:ext cx="1064560" cy="80789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7341" y="3084063"/>
            <a:ext cx="1195679" cy="50474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2736" y="3079419"/>
            <a:ext cx="1310514" cy="42778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4700" y="3074777"/>
            <a:ext cx="1165821" cy="42707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0842" y="3678361"/>
            <a:ext cx="3409359" cy="144204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6177" y="3812540"/>
            <a:ext cx="4197657" cy="1245939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8071" y="5250825"/>
            <a:ext cx="7487660" cy="930987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9692516" y="2641309"/>
            <a:ext cx="590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333316" y="2626962"/>
            <a:ext cx="590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343985" y="2648349"/>
            <a:ext cx="590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848455" y="3134918"/>
            <a:ext cx="8528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٤٠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399299" y="3058169"/>
            <a:ext cx="8528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٥٠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529017" y="3088259"/>
            <a:ext cx="8528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2995" r="43134" b="28889"/>
          <a:stretch/>
        </p:blipFill>
        <p:spPr>
          <a:xfrm>
            <a:off x="6346267" y="3806221"/>
            <a:ext cx="1011929" cy="1279792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7359580" y="4602999"/>
            <a:ext cx="19098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61339" y="3812540"/>
            <a:ext cx="14968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= ٤٥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93367" y="4239850"/>
            <a:ext cx="16705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٨٢ – ٤٥ = ٣٧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-237273" y="4597836"/>
            <a:ext cx="2385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طالب لم يصطفوا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68214" y="5355932"/>
            <a:ext cx="27477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مع بدر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01100" y="5748333"/>
            <a:ext cx="29269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سعر الأقلام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= ٢٤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716103" y="6174103"/>
            <a:ext cx="5132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المبلغ الذي مع بدر لا يكفي لشراء الأقلام لأن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26" grpId="0"/>
      <p:bldP spid="31" grpId="0"/>
      <p:bldP spid="32" grpId="0"/>
      <p:bldP spid="30" grpId="0"/>
      <p:bldP spid="35" grpId="0"/>
      <p:bldP spid="33" grpId="0"/>
      <p:bldP spid="34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٥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30" y="2069737"/>
            <a:ext cx="8669917" cy="22039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577" r="7626" b="2740"/>
          <a:stretch/>
        </p:blipFill>
        <p:spPr>
          <a:xfrm>
            <a:off x="9783722" y="2114278"/>
            <a:ext cx="2040783" cy="227587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609492" y="3552092"/>
            <a:ext cx="1652954" cy="615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287043" y="1637224"/>
            <a:ext cx="9227831" cy="3980413"/>
          </a:xfrm>
          <a:prstGeom prst="rect">
            <a:avLst/>
          </a:prstGeom>
        </p:spPr>
      </p:pic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</a:t>
            </a:r>
            <a:r>
              <a:rPr lang="ku-Arab-IQ" sz="2000" b="1" smtClean="0">
                <a:solidFill>
                  <a:schemeClr val="bg1"/>
                </a:solidFill>
              </a:rPr>
              <a:t>- ٥</a:t>
            </a:r>
            <a:r>
              <a:rPr lang="ar-SA" sz="2000" b="1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٥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450</Words>
  <Application>Microsoft Office PowerPoint</Application>
  <PresentationFormat>شاشة عريضة</PresentationFormat>
  <Paragraphs>96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112</cp:revision>
  <dcterms:created xsi:type="dcterms:W3CDTF">2022-12-02T21:48:32Z</dcterms:created>
  <dcterms:modified xsi:type="dcterms:W3CDTF">2022-12-09T09:10:24Z</dcterms:modified>
</cp:coreProperties>
</file>