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3" r:id="rId2"/>
    <p:sldId id="259" r:id="rId3"/>
    <p:sldId id="321" r:id="rId4"/>
    <p:sldId id="324" r:id="rId5"/>
    <p:sldId id="294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4" r:id="rId14"/>
    <p:sldId id="333" r:id="rId15"/>
    <p:sldId id="296" r:id="rId16"/>
    <p:sldId id="336" r:id="rId17"/>
    <p:sldId id="337" r:id="rId18"/>
    <p:sldId id="335" r:id="rId19"/>
    <p:sldId id="338" r:id="rId20"/>
    <p:sldId id="297" r:id="rId21"/>
  </p:sldIdLst>
  <p:sldSz cx="12192000" cy="6858000"/>
  <p:notesSz cx="6858000" cy="9144000"/>
  <p:embeddedFontLst>
    <p:embeddedFont>
      <p:font typeface="굴림체" panose="020B0609000101010101" pitchFamily="49" charset="-127"/>
      <p:regular r:id="rId24"/>
    </p:embeddedFont>
    <p:embeddedFont>
      <p:font typeface="맑은 고딕" panose="020B0503020000020004" pitchFamily="34" charset="-127"/>
      <p:regular r:id="rId25"/>
      <p:bold r:id="rId26"/>
    </p:embeddedFont>
    <p:embeddedFont>
      <p:font typeface="Amasis MT Pro Medium" panose="02040604050005020304" pitchFamily="18" charset="0"/>
      <p:regular r:id="rId27"/>
      <p:italic r:id="rId28"/>
    </p:embeddedFon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Arial Rounded MT Bold" panose="020F0704030504030204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Footlight MT Light" panose="0204060206030A020304" pitchFamily="18" charset="0"/>
      <p:regular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DE"/>
    <a:srgbClr val="FF3082"/>
    <a:srgbClr val="FFFF99"/>
    <a:srgbClr val="003778"/>
    <a:srgbClr val="CC3399"/>
    <a:srgbClr val="F60064"/>
    <a:srgbClr val="114889"/>
    <a:srgbClr val="E88983"/>
    <a:srgbClr val="FEC29D"/>
    <a:srgbClr val="DC4B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792" autoAdjust="0"/>
  </p:normalViewPr>
  <p:slideViewPr>
    <p:cSldViewPr>
      <p:cViewPr varScale="1">
        <p:scale>
          <a:sx n="63" d="100"/>
          <a:sy n="63" d="100"/>
        </p:scale>
        <p:origin x="656" y="64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2023-10-17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2023-10-17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5951984" y="836712"/>
            <a:ext cx="5807968" cy="201622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rgbClr val="FF3082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88640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/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/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/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/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/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483563" y="29668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2023-10-17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479376" y="2708920"/>
            <a:ext cx="4896545" cy="244827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rgbClr val="FF3082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ordwall.net/play/12339/442/109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6456040" y="620688"/>
            <a:ext cx="5807968" cy="2016223"/>
          </a:xfrm>
        </p:spPr>
        <p:txBody>
          <a:bodyPr/>
          <a:lstStyle/>
          <a:p>
            <a:pPr algn="ctr"/>
            <a:r>
              <a:rPr lang="en-US" altLang="ko-KR" sz="6600" b="1" dirty="0"/>
              <a:t>Unit 4</a:t>
            </a:r>
            <a:br>
              <a:rPr lang="en-US" altLang="ko-KR" sz="6000" dirty="0"/>
            </a:br>
            <a:r>
              <a:rPr lang="en-US" altLang="ko-KR" sz="5400" b="1" dirty="0">
                <a:solidFill>
                  <a:srgbClr val="114889"/>
                </a:solidFill>
                <a:latin typeface="Arial Rounded MT Bold" panose="020F0704030504030204" pitchFamily="34" charset="0"/>
              </a:rPr>
              <a:t>The World of TV</a:t>
            </a:r>
            <a:br>
              <a:rPr lang="en-US" altLang="ko-KR" sz="4400" dirty="0"/>
            </a:br>
            <a:r>
              <a:rPr lang="en-US" altLang="ko-KR" sz="3200" dirty="0"/>
              <a:t>Reading</a:t>
            </a: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7896200" y="3429000"/>
            <a:ext cx="3943814" cy="43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608" tIns="49804" rIns="99608" bIns="49804" numCol="1" anchor="t" anchorCtr="0" compatLnSpc="1">
            <a:prstTxWarp prst="textNoShape">
              <a:avLst/>
            </a:prstTxWarp>
            <a:spAutoFit/>
          </a:bodyPr>
          <a:lstStyle/>
          <a:p>
            <a:pPr defTabSz="9147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200" b="1" dirty="0">
                <a:solidFill>
                  <a:srgbClr val="FF3082"/>
                </a:solidFill>
                <a:latin typeface="Footlight MT Light" panose="0204060206030A020304" pitchFamily="18" charset="0"/>
                <a:ea typeface="맑은 고딕" pitchFamily="50" charset="-127"/>
                <a:cs typeface="굴림" pitchFamily="50" charset="-127"/>
              </a:rPr>
              <a:t>Done by: </a:t>
            </a:r>
            <a:r>
              <a:rPr kumimoji="1" lang="en-US" altLang="ko-KR" sz="2200" b="1" dirty="0" err="1">
                <a:solidFill>
                  <a:srgbClr val="114889"/>
                </a:solidFill>
                <a:latin typeface="Footlight MT Light" panose="0204060206030A020304" pitchFamily="18" charset="0"/>
                <a:ea typeface="맑은 고딕" pitchFamily="50" charset="-127"/>
                <a:cs typeface="굴림" pitchFamily="50" charset="-127"/>
              </a:rPr>
              <a:t>Entisar</a:t>
            </a:r>
            <a:r>
              <a:rPr kumimoji="1" lang="en-US" altLang="ko-KR" sz="2200" b="1" dirty="0">
                <a:solidFill>
                  <a:srgbClr val="114889"/>
                </a:solidFill>
                <a:latin typeface="Footlight MT Light" panose="0204060206030A020304" pitchFamily="18" charset="0"/>
                <a:ea typeface="맑은 고딕" pitchFamily="50" charset="-127"/>
                <a:cs typeface="굴림" pitchFamily="50" charset="-127"/>
              </a:rPr>
              <a:t> Al-</a:t>
            </a:r>
            <a:r>
              <a:rPr kumimoji="1" lang="en-US" altLang="ko-KR" sz="2200" b="1" dirty="0" err="1">
                <a:solidFill>
                  <a:srgbClr val="114889"/>
                </a:solidFill>
                <a:latin typeface="Footlight MT Light" panose="0204060206030A020304" pitchFamily="18" charset="0"/>
                <a:ea typeface="맑은 고딕" pitchFamily="50" charset="-127"/>
                <a:cs typeface="굴림" pitchFamily="50" charset="-127"/>
              </a:rPr>
              <a:t>Obaidallah</a:t>
            </a:r>
            <a:endParaRPr kumimoji="1" lang="en-US" altLang="ko-KR" sz="2200" b="1" dirty="0">
              <a:solidFill>
                <a:srgbClr val="114889"/>
              </a:solidFill>
              <a:latin typeface="Footlight MT Light" panose="0204060206030A020304" pitchFamily="18" charset="0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2" name="Google Shape;172;p29">
            <a:extLst>
              <a:ext uri="{FF2B5EF4-FFF2-40B4-BE49-F238E27FC236}">
                <a16:creationId xmlns:a16="http://schemas.microsoft.com/office/drawing/2014/main" id="{9EA7709D-54A2-16EC-2F9B-9BD54BBCDB9B}"/>
              </a:ext>
            </a:extLst>
          </p:cNvPr>
          <p:cNvSpPr txBox="1">
            <a:spLocks/>
          </p:cNvSpPr>
          <p:nvPr/>
        </p:nvSpPr>
        <p:spPr>
          <a:xfrm>
            <a:off x="263352" y="260648"/>
            <a:ext cx="1944216" cy="491100"/>
          </a:xfrm>
          <a:prstGeom prst="rect">
            <a:avLst/>
          </a:prstGeom>
          <a:solidFill>
            <a:schemeClr val="tx2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US" sz="1800" b="1" dirty="0">
                <a:solidFill>
                  <a:schemeClr val="bg1"/>
                </a:solidFill>
              </a:rPr>
              <a:t>Mega Goal </a:t>
            </a:r>
            <a:r>
              <a:rPr lang="en-US" sz="1800" b="1" dirty="0">
                <a:solidFill>
                  <a:srgbClr val="FF81DE"/>
                </a:solidFill>
              </a:rPr>
              <a:t>3.1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4841040-2F7E-44B0-B7CA-6C42F004B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10" t="23399" r="7205" b="50999"/>
          <a:stretch/>
        </p:blipFill>
        <p:spPr>
          <a:xfrm>
            <a:off x="1772270" y="1361408"/>
            <a:ext cx="8647459" cy="1707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rgbClr val="FF81DE">
                <a:alpha val="6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Reading</a:t>
            </a:r>
            <a:endParaRPr lang="ko-KR" altLang="en-US" sz="44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8B0A06E9-F8CE-47DE-9D63-EE75E444DA93}"/>
              </a:ext>
            </a:extLst>
          </p:cNvPr>
          <p:cNvSpPr/>
          <p:nvPr/>
        </p:nvSpPr>
        <p:spPr>
          <a:xfrm>
            <a:off x="2364202" y="3274809"/>
            <a:ext cx="7836254" cy="705994"/>
          </a:xfrm>
          <a:prstGeom prst="wedgeRoundRectCallout">
            <a:avLst>
              <a:gd name="adj1" fmla="val -57336"/>
              <a:gd name="adj2" fmla="val 18181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r>
              <a:rPr lang="en-US" sz="2200" b="1" dirty="0">
                <a:latin typeface="Arial Narrow" panose="020B0606020202030204" pitchFamily="34" charset="0"/>
              </a:rPr>
              <a:t>What is the most basic element in the formula of a detective stories ?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A2B65862-ADE7-4A6C-B6E7-F25E9B303FB5}"/>
              </a:ext>
            </a:extLst>
          </p:cNvPr>
          <p:cNvSpPr/>
          <p:nvPr/>
        </p:nvSpPr>
        <p:spPr>
          <a:xfrm>
            <a:off x="3719736" y="4071149"/>
            <a:ext cx="5292737" cy="706000"/>
          </a:xfrm>
          <a:prstGeom prst="wedgeRoundRectCallout">
            <a:avLst>
              <a:gd name="adj1" fmla="val 63773"/>
              <a:gd name="adj2" fmla="val -17727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It is the hero – the detective .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21D2717-EB71-4E55-B27A-4F7AE139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2" y="3120327"/>
            <a:ext cx="1804208" cy="1656179"/>
          </a:xfrm>
          <a:prstGeom prst="rect">
            <a:avLst/>
          </a:prstGeom>
        </p:spPr>
      </p:pic>
      <p:pic>
        <p:nvPicPr>
          <p:cNvPr id="2052" name="Picture 4" descr="المحقق كونان: أبطال الأنمي كونان المتحري الصغير">
            <a:extLst>
              <a:ext uri="{FF2B5EF4-FFF2-40B4-BE49-F238E27FC236}">
                <a16:creationId xmlns:a16="http://schemas.microsoft.com/office/drawing/2014/main" id="{EC7C2B15-F952-4440-8ECC-AD93A335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194" y="3947172"/>
            <a:ext cx="1374651" cy="12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96364278-7B8E-44AB-8F55-A5E9D76738FD}"/>
              </a:ext>
            </a:extLst>
          </p:cNvPr>
          <p:cNvCxnSpPr>
            <a:cxnSpLocks/>
          </p:cNvCxnSpPr>
          <p:nvPr/>
        </p:nvCxnSpPr>
        <p:spPr>
          <a:xfrm>
            <a:off x="2066801" y="1700808"/>
            <a:ext cx="5613375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284DAA9B-DE32-410A-B5CC-83D9557A58AD}"/>
              </a:ext>
            </a:extLst>
          </p:cNvPr>
          <p:cNvCxnSpPr>
            <a:cxnSpLocks/>
          </p:cNvCxnSpPr>
          <p:nvPr/>
        </p:nvCxnSpPr>
        <p:spPr>
          <a:xfrm flipV="1">
            <a:off x="4439816" y="1916832"/>
            <a:ext cx="5544616" cy="7200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5" name="صورة 14">
            <a:extLst>
              <a:ext uri="{FF2B5EF4-FFF2-40B4-BE49-F238E27FC236}">
                <a16:creationId xmlns:a16="http://schemas.microsoft.com/office/drawing/2014/main" id="{547C1F90-C613-48A1-9605-3C6BEC445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262" y="4980394"/>
            <a:ext cx="1804572" cy="165825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8F2EA13-4588-4D33-8563-8F2088BEB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424" y="5449904"/>
            <a:ext cx="1371719" cy="1237595"/>
          </a:xfrm>
          <a:prstGeom prst="rect">
            <a:avLst/>
          </a:prstGeom>
        </p:spPr>
      </p:pic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30A21E93-B8E6-4574-98F8-0273ACCC10B0}"/>
              </a:ext>
            </a:extLst>
          </p:cNvPr>
          <p:cNvSpPr/>
          <p:nvPr/>
        </p:nvSpPr>
        <p:spPr>
          <a:xfrm>
            <a:off x="3167907" y="5013176"/>
            <a:ext cx="5940809" cy="706000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What are the characteristics of the hero ? </a:t>
            </a:r>
          </a:p>
        </p:txBody>
      </p:sp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73290E7C-03F4-4AF4-AF86-42258758B18F}"/>
              </a:ext>
            </a:extLst>
          </p:cNvPr>
          <p:cNvSpPr/>
          <p:nvPr/>
        </p:nvSpPr>
        <p:spPr>
          <a:xfrm>
            <a:off x="2495600" y="5809522"/>
            <a:ext cx="6613116" cy="706000"/>
          </a:xfrm>
          <a:prstGeom prst="wedgeRoundRectCallout">
            <a:avLst>
              <a:gd name="adj1" fmla="val 63773"/>
              <a:gd name="adj2" fmla="val -17727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He is usually a courageous individual with superior intelligence. He is often charming and outgoing</a:t>
            </a:r>
          </a:p>
        </p:txBody>
      </p: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8BA4FCAE-D235-4007-93BB-12F410FD1D4B}"/>
              </a:ext>
            </a:extLst>
          </p:cNvPr>
          <p:cNvCxnSpPr>
            <a:cxnSpLocks/>
          </p:cNvCxnSpPr>
          <p:nvPr/>
        </p:nvCxnSpPr>
        <p:spPr>
          <a:xfrm flipV="1">
            <a:off x="2052512" y="2180991"/>
            <a:ext cx="947144" cy="17165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5" name="Unit 4 Reading page 60.mp3">
            <a:hlinkClick r:id="" action="ppaction://media"/>
            <a:extLst>
              <a:ext uri="{FF2B5EF4-FFF2-40B4-BE49-F238E27FC236}">
                <a16:creationId xmlns:a16="http://schemas.microsoft.com/office/drawing/2014/main" id="{193BA350-143E-41F2-9D10-515B817699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30" end="120417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7539" y="298571"/>
            <a:ext cx="669386" cy="66938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7984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96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4841040-2F7E-44B0-B7CA-6C42F004B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10" t="46442" r="7205" b="32784"/>
          <a:stretch/>
        </p:blipFill>
        <p:spPr>
          <a:xfrm>
            <a:off x="1772270" y="1452308"/>
            <a:ext cx="8647459" cy="15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Reading</a:t>
            </a:r>
            <a:endParaRPr lang="ko-KR" altLang="en-US" sz="44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8B0A06E9-F8CE-47DE-9D63-EE75E444DA93}"/>
              </a:ext>
            </a:extLst>
          </p:cNvPr>
          <p:cNvSpPr/>
          <p:nvPr/>
        </p:nvSpPr>
        <p:spPr>
          <a:xfrm>
            <a:off x="3215680" y="3588695"/>
            <a:ext cx="4968849" cy="717424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What kind of villains are there?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A2B65862-ADE7-4A6C-B6E7-F25E9B303FB5}"/>
              </a:ext>
            </a:extLst>
          </p:cNvPr>
          <p:cNvSpPr/>
          <p:nvPr/>
        </p:nvSpPr>
        <p:spPr>
          <a:xfrm>
            <a:off x="2783632" y="4633412"/>
            <a:ext cx="6372857" cy="1171852"/>
          </a:xfrm>
          <a:prstGeom prst="wedgeRoundRectCallout">
            <a:avLst>
              <a:gd name="adj1" fmla="val 61979"/>
              <a:gd name="adj2" fmla="val 17124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There are stereotypical villains: cold-blooded, greedy </a:t>
            </a:r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criminals, evil geniuses, and mad scientists.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21D2717-EB71-4E55-B27A-4F7AE139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93" y="3301836"/>
            <a:ext cx="2231329" cy="2623498"/>
          </a:xfrm>
          <a:prstGeom prst="rect">
            <a:avLst/>
          </a:prstGeom>
        </p:spPr>
      </p:pic>
      <p:pic>
        <p:nvPicPr>
          <p:cNvPr id="2052" name="Picture 4" descr="المحقق كونان: أبطال الأنمي كونان المتحري الصغير">
            <a:extLst>
              <a:ext uri="{FF2B5EF4-FFF2-40B4-BE49-F238E27FC236}">
                <a16:creationId xmlns:a16="http://schemas.microsoft.com/office/drawing/2014/main" id="{EC7C2B15-F952-4440-8ECC-AD93A335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4690817"/>
            <a:ext cx="15906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96364278-7B8E-44AB-8F55-A5E9D76738FD}"/>
              </a:ext>
            </a:extLst>
          </p:cNvPr>
          <p:cNvCxnSpPr>
            <a:cxnSpLocks/>
          </p:cNvCxnSpPr>
          <p:nvPr/>
        </p:nvCxnSpPr>
        <p:spPr>
          <a:xfrm>
            <a:off x="3431704" y="2420888"/>
            <a:ext cx="4248472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Unit 4 Reading page 60.mp3">
            <a:hlinkClick r:id="" action="ppaction://media"/>
            <a:extLst>
              <a:ext uri="{FF2B5EF4-FFF2-40B4-BE49-F238E27FC236}">
                <a16:creationId xmlns:a16="http://schemas.microsoft.com/office/drawing/2014/main" id="{A9CE571D-4E9A-4ADA-95A7-EB35430E83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147" end="82969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3592" y="332656"/>
            <a:ext cx="608533" cy="608533"/>
          </a:xfrm>
          <a:prstGeom prst="rect">
            <a:avLst/>
          </a:prstGeom>
          <a:effectLst>
            <a:glow rad="101600">
              <a:srgbClr val="FF81DE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25038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7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4841040-2F7E-44B0-B7CA-6C42F004B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10" t="67510" r="9994" b="15795"/>
          <a:stretch/>
        </p:blipFill>
        <p:spPr>
          <a:xfrm>
            <a:off x="1487488" y="1479344"/>
            <a:ext cx="9289032" cy="1517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Reading</a:t>
            </a:r>
            <a:endParaRPr lang="ko-KR" altLang="en-US" sz="44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8B0A06E9-F8CE-47DE-9D63-EE75E444DA93}"/>
              </a:ext>
            </a:extLst>
          </p:cNvPr>
          <p:cNvSpPr/>
          <p:nvPr/>
        </p:nvSpPr>
        <p:spPr>
          <a:xfrm>
            <a:off x="3215680" y="3435474"/>
            <a:ext cx="6690617" cy="957396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What are the kinds of special talents that assist the detective?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A2B65862-ADE7-4A6C-B6E7-F25E9B303FB5}"/>
              </a:ext>
            </a:extLst>
          </p:cNvPr>
          <p:cNvSpPr/>
          <p:nvPr/>
        </p:nvSpPr>
        <p:spPr>
          <a:xfrm>
            <a:off x="2711624" y="4629428"/>
            <a:ext cx="6372857" cy="1366529"/>
          </a:xfrm>
          <a:prstGeom prst="wedgeRoundRectCallout">
            <a:avLst>
              <a:gd name="adj1" fmla="val 66313"/>
              <a:gd name="adj2" fmla="val -11454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a simple magnifying glass to sophisticated DNA </a:t>
            </a:r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analysis and electronic tracking devices and use high-tech </a:t>
            </a:r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gadgets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21D2717-EB71-4E55-B27A-4F7AE139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29" y="3157779"/>
            <a:ext cx="2231329" cy="2623498"/>
          </a:xfrm>
          <a:prstGeom prst="rect">
            <a:avLst/>
          </a:prstGeom>
        </p:spPr>
      </p:pic>
      <p:pic>
        <p:nvPicPr>
          <p:cNvPr id="2052" name="Picture 4" descr="المحقق كونان: أبطال الأنمي كونان المتحري الصغير">
            <a:extLst>
              <a:ext uri="{FF2B5EF4-FFF2-40B4-BE49-F238E27FC236}">
                <a16:creationId xmlns:a16="http://schemas.microsoft.com/office/drawing/2014/main" id="{EC7C2B15-F952-4440-8ECC-AD93A335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182" y="4357796"/>
            <a:ext cx="15906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96364278-7B8E-44AB-8F55-A5E9D76738FD}"/>
              </a:ext>
            </a:extLst>
          </p:cNvPr>
          <p:cNvCxnSpPr>
            <a:cxnSpLocks/>
          </p:cNvCxnSpPr>
          <p:nvPr/>
        </p:nvCxnSpPr>
        <p:spPr>
          <a:xfrm>
            <a:off x="6744072" y="2238146"/>
            <a:ext cx="3600400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284DAA9B-DE32-410A-B5CC-83D9557A58AD}"/>
              </a:ext>
            </a:extLst>
          </p:cNvPr>
          <p:cNvCxnSpPr>
            <a:cxnSpLocks/>
          </p:cNvCxnSpPr>
          <p:nvPr/>
        </p:nvCxnSpPr>
        <p:spPr>
          <a:xfrm>
            <a:off x="1788096" y="2492896"/>
            <a:ext cx="2867744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Unit 4 Reading page 60.mp3">
            <a:hlinkClick r:id="" action="ppaction://media"/>
            <a:extLst>
              <a:ext uri="{FF2B5EF4-FFF2-40B4-BE49-F238E27FC236}">
                <a16:creationId xmlns:a16="http://schemas.microsoft.com/office/drawing/2014/main" id="{DA2202BA-D829-4B17-A929-36182281EC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658" end="5189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0054" y="265102"/>
            <a:ext cx="736325" cy="736325"/>
          </a:xfrm>
          <a:prstGeom prst="rect">
            <a:avLst/>
          </a:prstGeom>
          <a:effectLst>
            <a:glow rad="101600">
              <a:srgbClr val="FF81DE">
                <a:alpha val="60000"/>
              </a:srgbClr>
            </a:glow>
          </a:effectLst>
        </p:spPr>
      </p:pic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508F223A-488D-4655-9F6B-BA223F15C8FF}"/>
              </a:ext>
            </a:extLst>
          </p:cNvPr>
          <p:cNvCxnSpPr>
            <a:cxnSpLocks/>
          </p:cNvCxnSpPr>
          <p:nvPr/>
        </p:nvCxnSpPr>
        <p:spPr>
          <a:xfrm>
            <a:off x="6456040" y="2492896"/>
            <a:ext cx="1728192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6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6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6F92707-CC7E-46D5-AF16-FD0BDD9F2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327" r="4561" b="25479"/>
          <a:stretch/>
        </p:blipFill>
        <p:spPr>
          <a:xfrm>
            <a:off x="1411485" y="2389638"/>
            <a:ext cx="10019605" cy="1608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Reading</a:t>
            </a:r>
            <a:endParaRPr lang="ko-KR" altLang="en-US" sz="44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8B0A06E9-F8CE-47DE-9D63-EE75E444DA93}"/>
              </a:ext>
            </a:extLst>
          </p:cNvPr>
          <p:cNvSpPr/>
          <p:nvPr/>
        </p:nvSpPr>
        <p:spPr>
          <a:xfrm>
            <a:off x="2999656" y="4174269"/>
            <a:ext cx="6624736" cy="717424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What does happen to the detective if he is captured ?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A2B65862-ADE7-4A6C-B6E7-F25E9B303FB5}"/>
              </a:ext>
            </a:extLst>
          </p:cNvPr>
          <p:cNvSpPr/>
          <p:nvPr/>
        </p:nvSpPr>
        <p:spPr>
          <a:xfrm>
            <a:off x="2801100" y="5127441"/>
            <a:ext cx="6372857" cy="1001331"/>
          </a:xfrm>
          <a:prstGeom prst="wedgeRoundRectCallout">
            <a:avLst>
              <a:gd name="adj1" fmla="val 60933"/>
              <a:gd name="adj2" fmla="val 2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He use his skills to escape and even more </a:t>
            </a:r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determined to catch the villain.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21D2717-EB71-4E55-B27A-4F7AE139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4083881"/>
            <a:ext cx="1799281" cy="2328456"/>
          </a:xfrm>
          <a:prstGeom prst="rect">
            <a:avLst/>
          </a:prstGeom>
        </p:spPr>
      </p:pic>
      <p:pic>
        <p:nvPicPr>
          <p:cNvPr id="2052" name="Picture 4" descr="المحقق كونان: أبطال الأنمي كونان المتحري الصغير">
            <a:extLst>
              <a:ext uri="{FF2B5EF4-FFF2-40B4-BE49-F238E27FC236}">
                <a16:creationId xmlns:a16="http://schemas.microsoft.com/office/drawing/2014/main" id="{EC7C2B15-F952-4440-8ECC-AD93A335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4690817"/>
            <a:ext cx="15906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96364278-7B8E-44AB-8F55-A5E9D76738FD}"/>
              </a:ext>
            </a:extLst>
          </p:cNvPr>
          <p:cNvCxnSpPr>
            <a:cxnSpLocks/>
          </p:cNvCxnSpPr>
          <p:nvPr/>
        </p:nvCxnSpPr>
        <p:spPr>
          <a:xfrm>
            <a:off x="8184232" y="2708920"/>
            <a:ext cx="1656184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Unit 4 Reading page 60.mp3">
            <a:hlinkClick r:id="" action="ppaction://media"/>
            <a:extLst>
              <a:ext uri="{FF2B5EF4-FFF2-40B4-BE49-F238E27FC236}">
                <a16:creationId xmlns:a16="http://schemas.microsoft.com/office/drawing/2014/main" id="{DA2202BA-D829-4B17-A929-36182281EC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5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1624" y="260648"/>
            <a:ext cx="641728" cy="736325"/>
          </a:xfrm>
          <a:prstGeom prst="rect">
            <a:avLst/>
          </a:prstGeom>
          <a:effectLst>
            <a:glow rad="101600">
              <a:srgbClr val="FF81DE">
                <a:alpha val="60000"/>
              </a:srgbClr>
            </a:glo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8C87F5F-0C6E-4D6D-A08E-2C6FA99A6A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01" t="12209" b="29241"/>
          <a:stretch/>
        </p:blipFill>
        <p:spPr>
          <a:xfrm>
            <a:off x="1411485" y="1438606"/>
            <a:ext cx="9975355" cy="798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CAA5C912-5F72-47B1-BBF5-2275A6168598}"/>
              </a:ext>
            </a:extLst>
          </p:cNvPr>
          <p:cNvCxnSpPr>
            <a:cxnSpLocks/>
          </p:cNvCxnSpPr>
          <p:nvPr/>
        </p:nvCxnSpPr>
        <p:spPr>
          <a:xfrm>
            <a:off x="1973008" y="2996952"/>
            <a:ext cx="3186888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85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6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Reading</a:t>
            </a:r>
            <a:endParaRPr lang="ko-KR" altLang="en-US" sz="4400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21D2717-EB71-4E55-B27A-4F7AE139B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93" y="1412776"/>
            <a:ext cx="2231329" cy="262349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3720974-C729-4BCA-9C92-8EC506FA7407}"/>
              </a:ext>
            </a:extLst>
          </p:cNvPr>
          <p:cNvSpPr txBox="1"/>
          <p:nvPr/>
        </p:nvSpPr>
        <p:spPr>
          <a:xfrm>
            <a:off x="3327351" y="4244061"/>
            <a:ext cx="609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hero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BE6C898-A2D9-432E-B877-EB3BD375558B}"/>
              </a:ext>
            </a:extLst>
          </p:cNvPr>
          <p:cNvSpPr txBox="1"/>
          <p:nvPr/>
        </p:nvSpPr>
        <p:spPr>
          <a:xfrm>
            <a:off x="3296072" y="3636164"/>
            <a:ext cx="609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Predict and solve the case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12F6B23-0740-4758-B067-5BE66C07CB6A}"/>
              </a:ext>
            </a:extLst>
          </p:cNvPr>
          <p:cNvSpPr txBox="1"/>
          <p:nvPr/>
        </p:nvSpPr>
        <p:spPr>
          <a:xfrm>
            <a:off x="3296072" y="3028267"/>
            <a:ext cx="609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Mystery and   intrigue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CDFEB52-47C6-40AB-B965-F2D36E37FA49}"/>
              </a:ext>
            </a:extLst>
          </p:cNvPr>
          <p:cNvSpPr txBox="1"/>
          <p:nvPr/>
        </p:nvSpPr>
        <p:spPr>
          <a:xfrm>
            <a:off x="3310608" y="4982143"/>
            <a:ext cx="609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villain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A5A3872-E59F-4320-8158-3AF48C4B4887}"/>
              </a:ext>
            </a:extLst>
          </p:cNvPr>
          <p:cNvSpPr txBox="1"/>
          <p:nvPr/>
        </p:nvSpPr>
        <p:spPr>
          <a:xfrm>
            <a:off x="3327351" y="5595687"/>
            <a:ext cx="6096000" cy="400110"/>
          </a:xfrm>
          <a:prstGeom prst="rect">
            <a:avLst/>
          </a:prstGeom>
          <a:solidFill>
            <a:srgbClr val="CC339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Technological devices to solve the mystery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11E6657-5F40-440F-9215-139DB7CD9A94}"/>
              </a:ext>
            </a:extLst>
          </p:cNvPr>
          <p:cNvSpPr txBox="1"/>
          <p:nvPr/>
        </p:nvSpPr>
        <p:spPr>
          <a:xfrm>
            <a:off x="3327351" y="6209231"/>
            <a:ext cx="6096000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Action and danger  ( confronting &amp; escaping)</a:t>
            </a: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2D06E7F4-523E-E988-4F09-7C9C0D50DAA9}"/>
              </a:ext>
            </a:extLst>
          </p:cNvPr>
          <p:cNvSpPr/>
          <p:nvPr/>
        </p:nvSpPr>
        <p:spPr>
          <a:xfrm>
            <a:off x="2927648" y="476672"/>
            <a:ext cx="6480720" cy="2160240"/>
          </a:xfrm>
          <a:prstGeom prst="cloudCallout">
            <a:avLst>
              <a:gd name="adj1" fmla="val -54594"/>
              <a:gd name="adj2" fmla="val 4317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Brainstorm a list of </a:t>
            </a:r>
          </a:p>
          <a:p>
            <a:pPr algn="ctr"/>
            <a:r>
              <a:rPr lang="en-US" sz="2800" b="1" dirty="0"/>
              <a:t>elements in detective story</a:t>
            </a:r>
          </a:p>
        </p:txBody>
      </p:sp>
    </p:spTree>
    <p:extLst>
      <p:ext uri="{BB962C8B-B14F-4D97-AF65-F5344CB8AC3E}">
        <p14:creationId xmlns:p14="http://schemas.microsoft.com/office/powerpoint/2010/main" val="71801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After Reading</a:t>
            </a:r>
            <a:endParaRPr lang="ko-KR" altLang="en-US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D26F16D-4C92-4B50-9CA2-9AA608AE4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2" t="35301" r="28147" b="23750"/>
          <a:stretch/>
        </p:blipFill>
        <p:spPr>
          <a:xfrm>
            <a:off x="1559496" y="1820441"/>
            <a:ext cx="9145016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069A0CF-6401-4486-9FA0-D98493095511}"/>
              </a:ext>
            </a:extLst>
          </p:cNvPr>
          <p:cNvSpPr txBox="1"/>
          <p:nvPr/>
        </p:nvSpPr>
        <p:spPr>
          <a:xfrm>
            <a:off x="2351584" y="3353055"/>
            <a:ext cx="792088" cy="39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3399"/>
                </a:solidFill>
                <a:latin typeface="Arial Narrow" panose="020B0606020202030204" pitchFamily="34" charset="0"/>
              </a:rPr>
              <a:t>False</a:t>
            </a:r>
            <a:endParaRPr lang="ar-SA" b="1" dirty="0">
              <a:solidFill>
                <a:srgbClr val="CC3399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69D477B-314B-454C-8DA9-AFD4FAB0BADA}"/>
              </a:ext>
            </a:extLst>
          </p:cNvPr>
          <p:cNvSpPr txBox="1"/>
          <p:nvPr/>
        </p:nvSpPr>
        <p:spPr>
          <a:xfrm>
            <a:off x="2382491" y="3753036"/>
            <a:ext cx="792088" cy="39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778"/>
                </a:solidFill>
                <a:latin typeface="Arial Narrow" panose="020B0606020202030204" pitchFamily="34" charset="0"/>
              </a:rPr>
              <a:t>True</a:t>
            </a:r>
            <a:endParaRPr lang="ar-SA" b="1" dirty="0">
              <a:solidFill>
                <a:srgbClr val="003778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93CEED5-11EC-4437-B076-5D39683CF963}"/>
              </a:ext>
            </a:extLst>
          </p:cNvPr>
          <p:cNvSpPr txBox="1"/>
          <p:nvPr/>
        </p:nvSpPr>
        <p:spPr>
          <a:xfrm>
            <a:off x="2382491" y="4143174"/>
            <a:ext cx="792088" cy="39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778"/>
                </a:solidFill>
                <a:latin typeface="Arial Narrow" panose="020B0606020202030204" pitchFamily="34" charset="0"/>
              </a:rPr>
              <a:t>True</a:t>
            </a:r>
            <a:endParaRPr lang="ar-SA" b="1" dirty="0">
              <a:solidFill>
                <a:srgbClr val="003778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6028265-47EE-432B-A98B-77A28D1C44D3}"/>
              </a:ext>
            </a:extLst>
          </p:cNvPr>
          <p:cNvSpPr txBox="1"/>
          <p:nvPr/>
        </p:nvSpPr>
        <p:spPr>
          <a:xfrm>
            <a:off x="2382491" y="4913607"/>
            <a:ext cx="792088" cy="39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3399"/>
                </a:solidFill>
                <a:latin typeface="Arial Narrow" panose="020B0606020202030204" pitchFamily="34" charset="0"/>
              </a:rPr>
              <a:t>False</a:t>
            </a:r>
            <a:endParaRPr lang="ar-SA" b="1" dirty="0">
              <a:solidFill>
                <a:srgbClr val="CC3399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A29C5F4-8525-437A-9650-D0DECB1C27FD}"/>
              </a:ext>
            </a:extLst>
          </p:cNvPr>
          <p:cNvSpPr txBox="1"/>
          <p:nvPr/>
        </p:nvSpPr>
        <p:spPr>
          <a:xfrm>
            <a:off x="2382491" y="4533312"/>
            <a:ext cx="792088" cy="39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3399"/>
                </a:solidFill>
                <a:latin typeface="Arial Narrow" panose="020B0606020202030204" pitchFamily="34" charset="0"/>
              </a:rPr>
              <a:t>False</a:t>
            </a:r>
            <a:endParaRPr lang="ar-SA" b="1" dirty="0">
              <a:solidFill>
                <a:srgbClr val="CC3399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36FE1488-20AC-494F-B5DE-80CF3DCCFA6E}"/>
              </a:ext>
            </a:extLst>
          </p:cNvPr>
          <p:cNvSpPr txBox="1"/>
          <p:nvPr/>
        </p:nvSpPr>
        <p:spPr>
          <a:xfrm>
            <a:off x="4799856" y="908720"/>
            <a:ext cx="6984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600" b="1" dirty="0">
                <a:solidFill>
                  <a:srgbClr val="FF3082"/>
                </a:solidFill>
                <a:latin typeface="+mj-lt"/>
                <a:ea typeface="맑은 고딕" panose="020B0503020000020004" pitchFamily="50" charset="-127"/>
              </a:rPr>
              <a:t>   Homework</a:t>
            </a:r>
            <a:endParaRPr lang="en-US" altLang="ko-KR" sz="11500" b="1" dirty="0">
              <a:solidFill>
                <a:srgbClr val="FF3082"/>
              </a:solidFill>
              <a:latin typeface="+mj-lt"/>
              <a:ea typeface="맑은 고딕" panose="020B0503020000020004" pitchFamily="50" charset="-127"/>
            </a:endParaRPr>
          </a:p>
          <a:p>
            <a:pPr algn="ctr"/>
            <a:r>
              <a:rPr lang="en-US" altLang="ko-KR" sz="3200" dirty="0">
                <a:solidFill>
                  <a:schemeClr val="bg1"/>
                </a:solidFill>
                <a:latin typeface="Amasis MT Pro Medium" panose="02040604050005020304" pitchFamily="18" charset="0"/>
                <a:ea typeface="맑은 고딕" panose="020B0503020000020004" pitchFamily="50" charset="-127"/>
              </a:rPr>
              <a:t>workbook , exercise (</a:t>
            </a:r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masis MT Pro Medium" panose="02040604050005020304" pitchFamily="18" charset="0"/>
                <a:ea typeface="맑은 고딕" panose="020B0503020000020004" pitchFamily="50" charset="-127"/>
              </a:rPr>
              <a:t>I</a:t>
            </a:r>
            <a:r>
              <a:rPr lang="en-US" altLang="ko-KR" sz="3200" dirty="0">
                <a:solidFill>
                  <a:schemeClr val="bg1"/>
                </a:solidFill>
                <a:latin typeface="Amasis MT Pro Medium" panose="02040604050005020304" pitchFamily="18" charset="0"/>
                <a:ea typeface="맑은 고딕" panose="020B0503020000020004" pitchFamily="50" charset="-127"/>
              </a:rPr>
              <a:t>) </a:t>
            </a:r>
          </a:p>
          <a:p>
            <a:pPr algn="ctr"/>
            <a:r>
              <a:rPr lang="en-US" altLang="ko-KR" sz="3200" dirty="0">
                <a:solidFill>
                  <a:schemeClr val="bg1"/>
                </a:solidFill>
                <a:latin typeface="Amasis MT Pro Medium" panose="02040604050005020304" pitchFamily="18" charset="0"/>
                <a:ea typeface="맑은 고딕" panose="020B0503020000020004" pitchFamily="50" charset="-127"/>
              </a:rPr>
              <a:t>p</a:t>
            </a:r>
            <a:r>
              <a:rPr lang="en-US" altLang="ko-KR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masis MT Pro Medium" panose="02040604050005020304" pitchFamily="18" charset="0"/>
                <a:ea typeface="맑은 고딕" panose="020B0503020000020004" pitchFamily="50" charset="-127"/>
              </a:rPr>
              <a:t>.(255)</a:t>
            </a:r>
            <a:endParaRPr lang="ko-KR" altLang="en-US" sz="3200" b="1" dirty="0">
              <a:solidFill>
                <a:schemeClr val="accent5">
                  <a:lumMod val="60000"/>
                  <a:lumOff val="40000"/>
                </a:schemeClr>
              </a:solidFill>
              <a:latin typeface="Amasis MT Pro Medium" panose="020406040500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7ACE768-B33F-4A52-6A16-C1EC96E0D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9" t="5821" r="7207" b="8279"/>
          <a:stretch/>
        </p:blipFill>
        <p:spPr>
          <a:xfrm>
            <a:off x="839416" y="908720"/>
            <a:ext cx="4053624" cy="4950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3502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36FE1488-20AC-494F-B5DE-80CF3DCCFA6E}"/>
              </a:ext>
            </a:extLst>
          </p:cNvPr>
          <p:cNvSpPr txBox="1"/>
          <p:nvPr/>
        </p:nvSpPr>
        <p:spPr>
          <a:xfrm>
            <a:off x="5735960" y="1628800"/>
            <a:ext cx="69847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b="1" dirty="0">
                <a:solidFill>
                  <a:srgbClr val="FF3082"/>
                </a:solidFill>
                <a:latin typeface="+mj-lt"/>
                <a:ea typeface="맑은 고딕" panose="020B0503020000020004" pitchFamily="50" charset="-127"/>
              </a:rPr>
              <a:t>   </a:t>
            </a:r>
            <a:r>
              <a:rPr lang="en-US" altLang="ko-KR" sz="6000" b="1" dirty="0"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rPr>
              <a:t>From the Holy Quran</a:t>
            </a:r>
            <a:endParaRPr lang="en-US" altLang="ko-KR" sz="11500" b="1" dirty="0"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F8F0D7E-50E5-EFFC-0FA6-9AC701106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89"/>
          <a:stretch/>
        </p:blipFill>
        <p:spPr>
          <a:xfrm>
            <a:off x="479376" y="1700808"/>
            <a:ext cx="6635223" cy="359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174C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Google Shape;2914;p48">
            <a:extLst>
              <a:ext uri="{FF2B5EF4-FFF2-40B4-BE49-F238E27FC236}">
                <a16:creationId xmlns:a16="http://schemas.microsoft.com/office/drawing/2014/main" id="{086BB5EE-8A03-6D9A-9E3D-5FE214A0CCB4}"/>
              </a:ext>
            </a:extLst>
          </p:cNvPr>
          <p:cNvSpPr/>
          <p:nvPr/>
        </p:nvSpPr>
        <p:spPr>
          <a:xfrm>
            <a:off x="335360" y="1412776"/>
            <a:ext cx="6819793" cy="5158329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5303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5400" dirty="0"/>
              <a:t>From The Holy Quran</a:t>
            </a:r>
            <a:endParaRPr lang="ko-KR" altLang="en-US" sz="5400" dirty="0"/>
          </a:p>
        </p:txBody>
      </p:sp>
      <p:sp>
        <p:nvSpPr>
          <p:cNvPr id="3" name="Google Shape;2914;p48">
            <a:extLst>
              <a:ext uri="{FF2B5EF4-FFF2-40B4-BE49-F238E27FC236}">
                <a16:creationId xmlns:a16="http://schemas.microsoft.com/office/drawing/2014/main" id="{628602C8-0391-3CCD-630A-FFD25217CA2F}"/>
              </a:ext>
            </a:extLst>
          </p:cNvPr>
          <p:cNvSpPr/>
          <p:nvPr/>
        </p:nvSpPr>
        <p:spPr>
          <a:xfrm>
            <a:off x="2711624" y="1484784"/>
            <a:ext cx="6819793" cy="5158329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3E45546-42D3-15A6-6227-ABF5EE9E4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89"/>
          <a:stretch/>
        </p:blipFill>
        <p:spPr>
          <a:xfrm>
            <a:off x="3143672" y="1844824"/>
            <a:ext cx="6032021" cy="3265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174C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6536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Quick Chick</a:t>
            </a:r>
            <a:endParaRPr lang="ko-KR" altLang="en-US" sz="4400" dirty="0"/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DF7F5402-B9FB-40F4-8B60-FAAAB01B8DAC}"/>
              </a:ext>
            </a:extLst>
          </p:cNvPr>
          <p:cNvSpPr/>
          <p:nvPr/>
        </p:nvSpPr>
        <p:spPr>
          <a:xfrm>
            <a:off x="3791744" y="3068960"/>
            <a:ext cx="7344816" cy="1476164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https://wordwall.net/play/12339/442/109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507C1F-28DA-4672-82B2-FEFFD64D5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276872"/>
            <a:ext cx="22322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83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5004" y="764704"/>
            <a:ext cx="66869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b="1" dirty="0">
                <a:solidFill>
                  <a:srgbClr val="FF3082"/>
                </a:solidFill>
                <a:latin typeface="+mj-lt"/>
                <a:ea typeface="맑은 고딕" panose="020B0503020000020004" pitchFamily="50" charset="-127"/>
              </a:rPr>
              <a:t>Lesson Objectives</a:t>
            </a:r>
            <a:endParaRPr lang="ko-KR" altLang="en-US" sz="6600" b="1" dirty="0">
              <a:solidFill>
                <a:srgbClr val="FF3082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92FEDF3-68C1-4B23-B558-119DCDF6AEC6}"/>
              </a:ext>
            </a:extLst>
          </p:cNvPr>
          <p:cNvSpPr txBox="1"/>
          <p:nvPr/>
        </p:nvSpPr>
        <p:spPr>
          <a:xfrm>
            <a:off x="9060719" y="2998693"/>
            <a:ext cx="907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3082"/>
                </a:solidFill>
              </a:rPr>
              <a:t>04</a:t>
            </a:r>
            <a:endParaRPr lang="en-US" b="1" dirty="0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6730641D-B211-49AE-9550-ED1E026BBCC7}"/>
              </a:ext>
            </a:extLst>
          </p:cNvPr>
          <p:cNvSpPr txBox="1"/>
          <p:nvPr/>
        </p:nvSpPr>
        <p:spPr>
          <a:xfrm>
            <a:off x="3556499" y="2937138"/>
            <a:ext cx="865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3082"/>
                </a:solidFill>
              </a:rPr>
              <a:t>02</a:t>
            </a:r>
            <a:endParaRPr lang="en-US" b="1" dirty="0"/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BB1B052A-FBF4-49B0-912A-85BE474B3DE3}"/>
              </a:ext>
            </a:extLst>
          </p:cNvPr>
          <p:cNvSpPr txBox="1"/>
          <p:nvPr/>
        </p:nvSpPr>
        <p:spPr>
          <a:xfrm>
            <a:off x="6184662" y="2915885"/>
            <a:ext cx="865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3082"/>
                </a:solidFill>
              </a:rPr>
              <a:t>03</a:t>
            </a:r>
            <a:endParaRPr lang="en-US" b="1" dirty="0"/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8D399E8F-E5F0-4C7C-8962-2D99DF19B96A}"/>
              </a:ext>
            </a:extLst>
          </p:cNvPr>
          <p:cNvSpPr txBox="1"/>
          <p:nvPr/>
        </p:nvSpPr>
        <p:spPr>
          <a:xfrm>
            <a:off x="366764" y="2969599"/>
            <a:ext cx="865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3082"/>
                </a:solidFill>
              </a:rPr>
              <a:t>01</a:t>
            </a:r>
            <a:endParaRPr lang="en-US" b="1" dirty="0"/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E49FA223-6725-4D1E-B7E7-5F443877AF9A}"/>
              </a:ext>
            </a:extLst>
          </p:cNvPr>
          <p:cNvSpPr txBox="1"/>
          <p:nvPr/>
        </p:nvSpPr>
        <p:spPr>
          <a:xfrm>
            <a:off x="1005382" y="2998693"/>
            <a:ext cx="1751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14889"/>
                </a:solidFill>
              </a:rPr>
              <a:t>Identify</a:t>
            </a:r>
            <a:endParaRPr lang="ar-SA" sz="1800" b="1" dirty="0">
              <a:solidFill>
                <a:srgbClr val="114889"/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F3EB2A69-0613-4304-98A2-BA756B1743C1}"/>
              </a:ext>
            </a:extLst>
          </p:cNvPr>
          <p:cNvSpPr txBox="1"/>
          <p:nvPr/>
        </p:nvSpPr>
        <p:spPr>
          <a:xfrm>
            <a:off x="4205373" y="2977440"/>
            <a:ext cx="1751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14889"/>
                </a:solidFill>
              </a:rPr>
              <a:t>Read</a:t>
            </a:r>
            <a:endParaRPr lang="ar-SA" sz="1800" b="1" dirty="0">
              <a:solidFill>
                <a:srgbClr val="114889"/>
              </a:solidFill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6F561313-C622-47FC-9076-E53FD5295D18}"/>
              </a:ext>
            </a:extLst>
          </p:cNvPr>
          <p:cNvSpPr txBox="1"/>
          <p:nvPr/>
        </p:nvSpPr>
        <p:spPr>
          <a:xfrm>
            <a:off x="6832005" y="2946662"/>
            <a:ext cx="1751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14889"/>
                </a:solidFill>
              </a:rPr>
              <a:t>Answer </a:t>
            </a:r>
            <a:endParaRPr lang="ar-SA" sz="1800" b="1" dirty="0">
              <a:solidFill>
                <a:srgbClr val="114889"/>
              </a:solidFill>
            </a:endParaRP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96A93F8F-D060-4EB8-8464-EFE6580EBCB1}"/>
              </a:ext>
            </a:extLst>
          </p:cNvPr>
          <p:cNvSpPr txBox="1"/>
          <p:nvPr/>
        </p:nvSpPr>
        <p:spPr>
          <a:xfrm>
            <a:off x="9746153" y="3012274"/>
            <a:ext cx="2326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14889"/>
                </a:solidFill>
              </a:rPr>
              <a:t>Distinguish</a:t>
            </a:r>
            <a:endParaRPr lang="ar-SA" sz="1800" b="1" dirty="0">
              <a:solidFill>
                <a:srgbClr val="114889"/>
              </a:solidFill>
            </a:endParaRP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BFB90E26-35A8-4700-9BAE-63F130C32B06}"/>
              </a:ext>
            </a:extLst>
          </p:cNvPr>
          <p:cNvSpPr txBox="1"/>
          <p:nvPr/>
        </p:nvSpPr>
        <p:spPr>
          <a:xfrm>
            <a:off x="911424" y="3645024"/>
            <a:ext cx="22305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formula of deductive stories on TV.</a:t>
            </a:r>
            <a:endParaRPr lang="ar-SA" sz="2400" dirty="0"/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4568209F-5207-4B89-9999-FED740D1A293}"/>
              </a:ext>
            </a:extLst>
          </p:cNvPr>
          <p:cNvSpPr txBox="1"/>
          <p:nvPr/>
        </p:nvSpPr>
        <p:spPr>
          <a:xfrm>
            <a:off x="3966003" y="3568040"/>
            <a:ext cx="22305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passage for specific </a:t>
            </a:r>
          </a:p>
          <a:p>
            <a:pPr algn="ctr"/>
            <a:r>
              <a:rPr lang="en-US" sz="2400" dirty="0"/>
              <a:t>information</a:t>
            </a:r>
            <a:endParaRPr lang="ar-SA" sz="2400" dirty="0"/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FE424070-1B30-4345-8BA0-15C83E7E644D}"/>
              </a:ext>
            </a:extLst>
          </p:cNvPr>
          <p:cNvSpPr txBox="1"/>
          <p:nvPr/>
        </p:nvSpPr>
        <p:spPr>
          <a:xfrm>
            <a:off x="6476377" y="3429553"/>
            <a:ext cx="2388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True or False </a:t>
            </a:r>
          </a:p>
          <a:p>
            <a:pPr algn="ctr"/>
            <a:r>
              <a:rPr lang="en-US" sz="2400" dirty="0"/>
              <a:t>questions about </a:t>
            </a:r>
          </a:p>
          <a:p>
            <a:pPr algn="ctr"/>
            <a:r>
              <a:rPr lang="en-US" sz="2400" dirty="0"/>
              <a:t>the passage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D204B2FC-0513-4701-93ED-E18022CA4D1E}"/>
              </a:ext>
            </a:extLst>
          </p:cNvPr>
          <p:cNvSpPr txBox="1"/>
          <p:nvPr/>
        </p:nvSpPr>
        <p:spPr>
          <a:xfrm>
            <a:off x="9749129" y="3527693"/>
            <a:ext cx="2088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Between two </a:t>
            </a:r>
          </a:p>
          <a:p>
            <a:pPr algn="ctr"/>
            <a:r>
              <a:rPr lang="en-US" sz="2400" dirty="0"/>
              <a:t>TV films or </a:t>
            </a:r>
          </a:p>
          <a:p>
            <a:pPr algn="ctr"/>
            <a:r>
              <a:rPr lang="en-US" sz="2400" dirty="0"/>
              <a:t>documentaries</a:t>
            </a:r>
            <a:endParaRPr lang="ar-SA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8000" b="1" dirty="0"/>
              <a:t>Thanks!</a:t>
            </a:r>
            <a:endParaRPr lang="ko-KR" altLang="en-US" sz="8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Warm up</a:t>
            </a:r>
            <a:endParaRPr lang="ko-KR" altLang="en-US" sz="4400"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637B0E0B-5EDF-4F6C-9E07-8C5C3E3F976D}"/>
              </a:ext>
            </a:extLst>
          </p:cNvPr>
          <p:cNvSpPr/>
          <p:nvPr/>
        </p:nvSpPr>
        <p:spPr>
          <a:xfrm>
            <a:off x="2837638" y="1438227"/>
            <a:ext cx="6192688" cy="914961"/>
          </a:xfrm>
          <a:prstGeom prst="wedgeRoundRectCallout">
            <a:avLst>
              <a:gd name="adj1" fmla="val -68003"/>
              <a:gd name="adj2" fmla="val 1326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What does the word </a:t>
            </a:r>
            <a:r>
              <a:rPr lang="en-US" sz="3200" b="1" u="sng" dirty="0">
                <a:solidFill>
                  <a:srgbClr val="FFFF99"/>
                </a:solidFill>
                <a:latin typeface="+mj-lt"/>
              </a:rPr>
              <a:t>detective</a:t>
            </a:r>
            <a:r>
              <a:rPr lang="en-US" sz="3200" b="1" dirty="0">
                <a:latin typeface="+mj-lt"/>
              </a:rPr>
              <a:t> </a:t>
            </a:r>
            <a:r>
              <a:rPr lang="en-US" sz="2800" b="1" dirty="0"/>
              <a:t>mean ?</a:t>
            </a:r>
            <a:br>
              <a:rPr lang="en-US" sz="2800" b="1" dirty="0"/>
            </a:br>
            <a:endParaRPr lang="ar-SA" sz="28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B436848-2D5C-4E6B-80C1-1A759F341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01" t="13650" r="49401" b="9709"/>
          <a:stretch/>
        </p:blipFill>
        <p:spPr>
          <a:xfrm>
            <a:off x="330374" y="2751206"/>
            <a:ext cx="2921392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3B0C8287-0F74-4BC8-9713-24A591DFCCFB}"/>
              </a:ext>
            </a:extLst>
          </p:cNvPr>
          <p:cNvSpPr/>
          <p:nvPr/>
        </p:nvSpPr>
        <p:spPr>
          <a:xfrm>
            <a:off x="3467708" y="2996002"/>
            <a:ext cx="5256584" cy="2089182"/>
          </a:xfrm>
          <a:prstGeom prst="wedgeRoundRectCallout">
            <a:avLst>
              <a:gd name="adj1" fmla="val 59312"/>
              <a:gd name="adj2" fmla="val 18668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b="1" dirty="0"/>
          </a:p>
          <a:p>
            <a:pPr algn="ctr"/>
            <a:r>
              <a:rPr lang="en-US" sz="2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A detective 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is someone whose job is to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discover what has happened in </a:t>
            </a:r>
            <a:r>
              <a:rPr lang="en-US" sz="28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a crime 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or other situation and to find the people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involved.</a:t>
            </a:r>
            <a:b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ar-SA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DF7F5402-B9FB-40F4-8B60-FAAAB01B8DAC}"/>
              </a:ext>
            </a:extLst>
          </p:cNvPr>
          <p:cNvSpPr/>
          <p:nvPr/>
        </p:nvSpPr>
        <p:spPr>
          <a:xfrm>
            <a:off x="4223792" y="5502351"/>
            <a:ext cx="6192688" cy="986969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400" b="1" dirty="0"/>
              <a:t> Name some of the, most </a:t>
            </a:r>
            <a:r>
              <a:rPr lang="en-US" sz="2400" b="1" dirty="0">
                <a:solidFill>
                  <a:srgbClr val="FFFF99"/>
                </a:solidFill>
                <a:latin typeface="+mj-lt"/>
              </a:rPr>
              <a:t>famous detective </a:t>
            </a:r>
          </a:p>
          <a:p>
            <a:pPr algn="ctr"/>
            <a:r>
              <a:rPr lang="en-US" sz="2400" b="1" dirty="0"/>
              <a:t>you know?</a:t>
            </a:r>
            <a:br>
              <a:rPr lang="en-US" sz="2400" b="1" dirty="0"/>
            </a:br>
            <a:endParaRPr lang="ar-SA" sz="2400" b="1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0D9B333-6BCD-45BF-8916-5AAF60C87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673" y="2118512"/>
            <a:ext cx="2597274" cy="3175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Warm up</a:t>
            </a:r>
            <a:endParaRPr lang="ko-KR" altLang="en-US" sz="4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507C1F-28DA-4672-82B2-FEFFD64D5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429000"/>
            <a:ext cx="2701020" cy="331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89DD251-3C3A-9633-CF37-0415AF52C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71"/>
          <a:stretch/>
        </p:blipFill>
        <p:spPr>
          <a:xfrm>
            <a:off x="5231904" y="1772816"/>
            <a:ext cx="6533660" cy="4343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F5F328EA-5A02-2B1E-B575-8E4188857F64}"/>
              </a:ext>
            </a:extLst>
          </p:cNvPr>
          <p:cNvSpPr/>
          <p:nvPr/>
        </p:nvSpPr>
        <p:spPr>
          <a:xfrm>
            <a:off x="119336" y="1340768"/>
            <a:ext cx="4896544" cy="1834348"/>
          </a:xfrm>
          <a:prstGeom prst="cloudCallout">
            <a:avLst>
              <a:gd name="adj1" fmla="val -18551"/>
              <a:gd name="adj2" fmla="val 6474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Brainstorm a list of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elements in a detective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story. </a:t>
            </a:r>
          </a:p>
        </p:txBody>
      </p:sp>
    </p:spTree>
    <p:extLst>
      <p:ext uri="{BB962C8B-B14F-4D97-AF65-F5344CB8AC3E}">
        <p14:creationId xmlns:p14="http://schemas.microsoft.com/office/powerpoint/2010/main" val="315279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36FE1488-20AC-494F-B5DE-80CF3DCCFA6E}"/>
              </a:ext>
            </a:extLst>
          </p:cNvPr>
          <p:cNvSpPr txBox="1"/>
          <p:nvPr/>
        </p:nvSpPr>
        <p:spPr>
          <a:xfrm>
            <a:off x="4151784" y="1700808"/>
            <a:ext cx="5544616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600" b="1" dirty="0">
                <a:solidFill>
                  <a:srgbClr val="FF3082"/>
                </a:solidFill>
                <a:latin typeface="+mj-lt"/>
                <a:ea typeface="맑은 고딕" panose="020B0503020000020004" pitchFamily="50" charset="-127"/>
              </a:rPr>
              <a:t>   </a:t>
            </a:r>
            <a:r>
              <a:rPr lang="en-US" altLang="ko-KR" sz="11500" b="1" dirty="0">
                <a:solidFill>
                  <a:srgbClr val="FF3082"/>
                </a:solidFill>
                <a:latin typeface="+mj-lt"/>
                <a:ea typeface="맑은 고딕" panose="020B0503020000020004" pitchFamily="50" charset="-127"/>
              </a:rPr>
              <a:t>Open </a:t>
            </a:r>
          </a:p>
          <a:p>
            <a:pPr algn="ctr"/>
            <a:r>
              <a:rPr lang="en-US" altLang="ko-KR" sz="3200" dirty="0">
                <a:solidFill>
                  <a:schemeClr val="bg1"/>
                </a:solidFill>
                <a:latin typeface="Amasis MT Pro Medium" panose="02040604050005020304" pitchFamily="18" charset="0"/>
                <a:ea typeface="맑은 고딕" panose="020B0503020000020004" pitchFamily="50" charset="-127"/>
              </a:rPr>
              <a:t>student’s book </a:t>
            </a:r>
          </a:p>
          <a:p>
            <a:pPr algn="ctr"/>
            <a:r>
              <a:rPr lang="en-US" altLang="ko-KR" sz="3200" dirty="0">
                <a:solidFill>
                  <a:schemeClr val="bg1"/>
                </a:solidFill>
                <a:latin typeface="Amasis MT Pro Medium" panose="02040604050005020304" pitchFamily="18" charset="0"/>
                <a:ea typeface="맑은 고딕" panose="020B0503020000020004" pitchFamily="50" charset="-127"/>
              </a:rPr>
              <a:t>p</a:t>
            </a:r>
            <a:r>
              <a:rPr lang="en-US" altLang="ko-KR" sz="3200" b="1" dirty="0">
                <a:solidFill>
                  <a:srgbClr val="FF3082"/>
                </a:solidFill>
                <a:latin typeface="Amasis MT Pro Medium" panose="02040604050005020304" pitchFamily="18" charset="0"/>
                <a:ea typeface="맑은 고딕" panose="020B0503020000020004" pitchFamily="50" charset="-127"/>
              </a:rPr>
              <a:t>.(60)</a:t>
            </a:r>
            <a:endParaRPr lang="ko-KR" altLang="en-US" sz="3200" b="1" dirty="0">
              <a:solidFill>
                <a:srgbClr val="FF3082"/>
              </a:solidFill>
              <a:latin typeface="Amasis MT Pro Medium" panose="020406040500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7ACE768-B33F-4A52-6A16-C1EC96E0D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9" t="5821" r="7207" b="8279"/>
          <a:stretch/>
        </p:blipFill>
        <p:spPr>
          <a:xfrm>
            <a:off x="839416" y="908720"/>
            <a:ext cx="4053624" cy="4950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Reading</a:t>
            </a:r>
            <a:endParaRPr lang="ko-KR" altLang="en-US" sz="44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EC6F6B-690A-43C8-9D2E-DBDDB3F09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1422936"/>
            <a:ext cx="4896544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977105E4-FD54-42E8-8350-A289A1D04722}"/>
              </a:ext>
            </a:extLst>
          </p:cNvPr>
          <p:cNvSpPr/>
          <p:nvPr/>
        </p:nvSpPr>
        <p:spPr>
          <a:xfrm>
            <a:off x="6389686" y="1413531"/>
            <a:ext cx="4968849" cy="798568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What is the title of the passage?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4F8C08DB-2BB3-4E30-8FC7-D274B0E8FEEF}"/>
              </a:ext>
            </a:extLst>
          </p:cNvPr>
          <p:cNvSpPr/>
          <p:nvPr/>
        </p:nvSpPr>
        <p:spPr>
          <a:xfrm>
            <a:off x="6389685" y="2317074"/>
            <a:ext cx="4968849" cy="798568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The Formula behind Detective Stories on TV</a:t>
            </a: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8B0A06E9-F8CE-47DE-9D63-EE75E444DA93}"/>
              </a:ext>
            </a:extLst>
          </p:cNvPr>
          <p:cNvSpPr/>
          <p:nvPr/>
        </p:nvSpPr>
        <p:spPr>
          <a:xfrm>
            <a:off x="6233889" y="3356791"/>
            <a:ext cx="4968849" cy="717424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How many paragraphs are there?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A2B65862-ADE7-4A6C-B6E7-F25E9B303FB5}"/>
              </a:ext>
            </a:extLst>
          </p:cNvPr>
          <p:cNvSpPr/>
          <p:nvPr/>
        </p:nvSpPr>
        <p:spPr>
          <a:xfrm>
            <a:off x="6233889" y="4169082"/>
            <a:ext cx="4968849" cy="587280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There are 8 paragraphs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551DD7AE-CB02-4F10-8B98-844BCC16F0B7}"/>
              </a:ext>
            </a:extLst>
          </p:cNvPr>
          <p:cNvSpPr/>
          <p:nvPr/>
        </p:nvSpPr>
        <p:spPr>
          <a:xfrm>
            <a:off x="6159485" y="4952791"/>
            <a:ext cx="4968849" cy="798568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What does the photo show?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6D735FA4-2439-4106-90D4-71506D747059}"/>
              </a:ext>
            </a:extLst>
          </p:cNvPr>
          <p:cNvSpPr/>
          <p:nvPr/>
        </p:nvSpPr>
        <p:spPr>
          <a:xfrm>
            <a:off x="6127973" y="5912511"/>
            <a:ext cx="4968849" cy="717424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It shows a detective</a:t>
            </a:r>
          </a:p>
        </p:txBody>
      </p:sp>
      <p:pic>
        <p:nvPicPr>
          <p:cNvPr id="12" name="Unit 4 Reading page 60.mp3">
            <a:hlinkClick r:id="" action="ppaction://media"/>
            <a:extLst>
              <a:ext uri="{FF2B5EF4-FFF2-40B4-BE49-F238E27FC236}">
                <a16:creationId xmlns:a16="http://schemas.microsoft.com/office/drawing/2014/main" id="{5F7B4C19-3259-4D59-8FED-8B52B2B4B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9616" y="188640"/>
            <a:ext cx="774814" cy="774814"/>
          </a:xfrm>
          <a:prstGeom prst="rect">
            <a:avLst/>
          </a:prstGeom>
          <a:effectLst>
            <a:glow rad="101600">
              <a:srgbClr val="FF3082">
                <a:alpha val="60000"/>
              </a:srgbClr>
            </a:glow>
          </a:effectLst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61E251DF-3407-0914-7965-B16EFA5E9F0D}"/>
              </a:ext>
            </a:extLst>
          </p:cNvPr>
          <p:cNvSpPr txBox="1"/>
          <p:nvPr/>
        </p:nvSpPr>
        <p:spPr>
          <a:xfrm>
            <a:off x="1055440" y="2492896"/>
            <a:ext cx="2520280" cy="72008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7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681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Reading</a:t>
            </a:r>
            <a:endParaRPr lang="ko-KR" altLang="en-US" sz="44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8B0A06E9-F8CE-47DE-9D63-EE75E444DA93}"/>
              </a:ext>
            </a:extLst>
          </p:cNvPr>
          <p:cNvSpPr/>
          <p:nvPr/>
        </p:nvSpPr>
        <p:spPr>
          <a:xfrm>
            <a:off x="3287688" y="3954740"/>
            <a:ext cx="4968849" cy="717424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What is the meaning of “ appealing”?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A2B65862-ADE7-4A6C-B6E7-F25E9B303FB5}"/>
              </a:ext>
            </a:extLst>
          </p:cNvPr>
          <p:cNvSpPr/>
          <p:nvPr/>
        </p:nvSpPr>
        <p:spPr>
          <a:xfrm>
            <a:off x="3575720" y="4914963"/>
            <a:ext cx="5580769" cy="792087"/>
          </a:xfrm>
          <a:prstGeom prst="wedgeRoundRectCallout">
            <a:avLst>
              <a:gd name="adj1" fmla="val 61979"/>
              <a:gd name="adj2" fmla="val 17124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It is the synonym of “ attractive”</a:t>
            </a:r>
          </a:p>
        </p:txBody>
      </p:sp>
      <p:pic>
        <p:nvPicPr>
          <p:cNvPr id="12" name="Unit 4 Reading page 60.mp3">
            <a:hlinkClick r:id="" action="ppaction://media"/>
            <a:extLst>
              <a:ext uri="{FF2B5EF4-FFF2-40B4-BE49-F238E27FC236}">
                <a16:creationId xmlns:a16="http://schemas.microsoft.com/office/drawing/2014/main" id="{5F7B4C19-3259-4D59-8FED-8B52B2B4B9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888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7608" y="260648"/>
            <a:ext cx="622268" cy="704376"/>
          </a:xfrm>
          <a:prstGeom prst="rect">
            <a:avLst/>
          </a:prstGeom>
          <a:effectLst>
            <a:glow rad="101600">
              <a:srgbClr val="FF3082">
                <a:alpha val="60000"/>
              </a:srgb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B71D67E-9564-4A16-AF47-829D23FC4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09" t="47781" r="33464" b="34250"/>
          <a:stretch/>
        </p:blipFill>
        <p:spPr>
          <a:xfrm>
            <a:off x="1559496" y="1546993"/>
            <a:ext cx="7959160" cy="1648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21D2717-EB71-4E55-B27A-4F7AE139B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3356992"/>
            <a:ext cx="2231329" cy="2623498"/>
          </a:xfrm>
          <a:prstGeom prst="rect">
            <a:avLst/>
          </a:prstGeom>
        </p:spPr>
      </p:pic>
      <p:pic>
        <p:nvPicPr>
          <p:cNvPr id="2052" name="Picture 4" descr="المحقق كونان: أبطال الأنمي كونان المتحري الصغير">
            <a:extLst>
              <a:ext uri="{FF2B5EF4-FFF2-40B4-BE49-F238E27FC236}">
                <a16:creationId xmlns:a16="http://schemas.microsoft.com/office/drawing/2014/main" id="{EC7C2B15-F952-4440-8ECC-AD93A335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4690817"/>
            <a:ext cx="15906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BA55D08B-DDF5-4E4C-90E2-132922AA4D98}"/>
              </a:ext>
            </a:extLst>
          </p:cNvPr>
          <p:cNvCxnSpPr>
            <a:cxnSpLocks/>
          </p:cNvCxnSpPr>
          <p:nvPr/>
        </p:nvCxnSpPr>
        <p:spPr>
          <a:xfrm>
            <a:off x="8040216" y="2492896"/>
            <a:ext cx="129614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71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2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Reading</a:t>
            </a:r>
            <a:endParaRPr lang="ko-KR" altLang="en-US" sz="44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8B0A06E9-F8CE-47DE-9D63-EE75E444DA93}"/>
              </a:ext>
            </a:extLst>
          </p:cNvPr>
          <p:cNvSpPr/>
          <p:nvPr/>
        </p:nvSpPr>
        <p:spPr>
          <a:xfrm>
            <a:off x="3215680" y="3501008"/>
            <a:ext cx="7920880" cy="1032538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what accounts for the phenomenal success and enduring </a:t>
            </a:r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popularity of detective stories? 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A2B65862-ADE7-4A6C-B6E7-F25E9B303FB5}"/>
              </a:ext>
            </a:extLst>
          </p:cNvPr>
          <p:cNvSpPr/>
          <p:nvPr/>
        </p:nvSpPr>
        <p:spPr>
          <a:xfrm>
            <a:off x="2598789" y="4952817"/>
            <a:ext cx="6737571" cy="1366529"/>
          </a:xfrm>
          <a:prstGeom prst="wedgeRoundRectCallout">
            <a:avLst>
              <a:gd name="adj1" fmla="val 62278"/>
              <a:gd name="adj2" fmla="val -15636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r>
              <a:rPr lang="en-US" sz="1600" b="1" dirty="0">
                <a:latin typeface="Arial Narrow" panose="020B0606020202030204" pitchFamily="34" charset="0"/>
              </a:rPr>
              <a:t>1- the charismatic and fearless hero and his uncanny ability to uncover the truth</a:t>
            </a:r>
          </a:p>
          <a:p>
            <a:r>
              <a:rPr lang="en-US" sz="1600" b="1" dirty="0">
                <a:latin typeface="Arial Narrow" panose="020B0606020202030204" pitchFamily="34" charset="0"/>
              </a:rPr>
              <a:t>2-the action and adventure—the high-speed chases, danger, and exotic settings</a:t>
            </a:r>
          </a:p>
          <a:p>
            <a:r>
              <a:rPr lang="en-US" sz="1600" b="1" dirty="0">
                <a:latin typeface="Arial Narrow" panose="020B0606020202030204" pitchFamily="34" charset="0"/>
              </a:rPr>
              <a:t>3-the psychological wit and hi-tech gadgets </a:t>
            </a:r>
          </a:p>
          <a:p>
            <a:r>
              <a:rPr lang="en-US" sz="1600" b="1" dirty="0">
                <a:latin typeface="Arial Narrow" panose="020B0606020202030204" pitchFamily="34" charset="0"/>
              </a:rPr>
              <a:t>4-fact that the viewer knows the hero will triumph over the villain in the end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21D2717-EB71-4E55-B27A-4F7AE139B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3356992"/>
            <a:ext cx="2231329" cy="2623498"/>
          </a:xfrm>
          <a:prstGeom prst="rect">
            <a:avLst/>
          </a:prstGeom>
        </p:spPr>
      </p:pic>
      <p:pic>
        <p:nvPicPr>
          <p:cNvPr id="2052" name="Picture 4" descr="المحقق كونان: أبطال الأنمي كونان المتحري الصغير">
            <a:extLst>
              <a:ext uri="{FF2B5EF4-FFF2-40B4-BE49-F238E27FC236}">
                <a16:creationId xmlns:a16="http://schemas.microsoft.com/office/drawing/2014/main" id="{EC7C2B15-F952-4440-8ECC-AD93A335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4690817"/>
            <a:ext cx="15906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Unit 4 Reading page 60.mp3">
            <a:hlinkClick r:id="" action="ppaction://media"/>
            <a:extLst>
              <a:ext uri="{FF2B5EF4-FFF2-40B4-BE49-F238E27FC236}">
                <a16:creationId xmlns:a16="http://schemas.microsoft.com/office/drawing/2014/main" id="{26AE717E-62E8-4478-92DD-9982C591D5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43" end="21064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3592" y="332656"/>
            <a:ext cx="791934" cy="736325"/>
          </a:xfrm>
          <a:prstGeom prst="rect">
            <a:avLst/>
          </a:prstGeom>
          <a:effectLst>
            <a:glow rad="101600">
              <a:srgbClr val="FF3082">
                <a:alpha val="60000"/>
              </a:srgbClr>
            </a:glo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535B3DD-B375-470D-AF22-27E2C60C58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01" t="33201" r="8657" b="45875"/>
          <a:stretch/>
        </p:blipFill>
        <p:spPr>
          <a:xfrm>
            <a:off x="1009324" y="1606810"/>
            <a:ext cx="9649072" cy="1435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A8C9230-F67A-4AC4-A8F9-9795BE6EADD6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11E46EA1-A02D-4AF4-BCE6-0BAC304D9B56}"/>
              </a:ext>
            </a:extLst>
          </p:cNvPr>
          <p:cNvCxnSpPr>
            <a:cxnSpLocks/>
          </p:cNvCxnSpPr>
          <p:nvPr/>
        </p:nvCxnSpPr>
        <p:spPr>
          <a:xfrm>
            <a:off x="1533604" y="1971675"/>
            <a:ext cx="6267371" cy="0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056A5DEA-1183-408B-9305-F72DEBA50D37}"/>
              </a:ext>
            </a:extLst>
          </p:cNvPr>
          <p:cNvCxnSpPr>
            <a:cxnSpLocks/>
          </p:cNvCxnSpPr>
          <p:nvPr/>
        </p:nvCxnSpPr>
        <p:spPr>
          <a:xfrm>
            <a:off x="1199456" y="2204864"/>
            <a:ext cx="602897" cy="0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2ADD2886-B2FE-44E9-B24D-839BEADAED65}"/>
              </a:ext>
            </a:extLst>
          </p:cNvPr>
          <p:cNvCxnSpPr>
            <a:cxnSpLocks/>
          </p:cNvCxnSpPr>
          <p:nvPr/>
        </p:nvCxnSpPr>
        <p:spPr>
          <a:xfrm>
            <a:off x="2351584" y="2204864"/>
            <a:ext cx="2244844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FB148BCD-78DF-457A-837E-7169703FC392}"/>
              </a:ext>
            </a:extLst>
          </p:cNvPr>
          <p:cNvCxnSpPr>
            <a:cxnSpLocks/>
          </p:cNvCxnSpPr>
          <p:nvPr/>
        </p:nvCxnSpPr>
        <p:spPr>
          <a:xfrm>
            <a:off x="5243682" y="2204864"/>
            <a:ext cx="2724526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A1C3803B-87A7-4736-9938-9A0C13DE7241}"/>
              </a:ext>
            </a:extLst>
          </p:cNvPr>
          <p:cNvCxnSpPr>
            <a:cxnSpLocks/>
          </p:cNvCxnSpPr>
          <p:nvPr/>
        </p:nvCxnSpPr>
        <p:spPr>
          <a:xfrm>
            <a:off x="8390909" y="2228503"/>
            <a:ext cx="1161475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64AACB95-74C4-4495-9027-6998D57C2550}"/>
              </a:ext>
            </a:extLst>
          </p:cNvPr>
          <p:cNvCxnSpPr>
            <a:cxnSpLocks/>
          </p:cNvCxnSpPr>
          <p:nvPr/>
        </p:nvCxnSpPr>
        <p:spPr>
          <a:xfrm>
            <a:off x="1127448" y="2438297"/>
            <a:ext cx="864096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41FABEF0-43E8-4681-BE17-06E63EC53B3D}"/>
              </a:ext>
            </a:extLst>
          </p:cNvPr>
          <p:cNvCxnSpPr>
            <a:cxnSpLocks/>
          </p:cNvCxnSpPr>
          <p:nvPr/>
        </p:nvCxnSpPr>
        <p:spPr>
          <a:xfrm>
            <a:off x="4842293" y="2480986"/>
            <a:ext cx="1181699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8F801B6B-D598-43A6-8827-217273FF7BD0}"/>
              </a:ext>
            </a:extLst>
          </p:cNvPr>
          <p:cNvCxnSpPr>
            <a:cxnSpLocks/>
          </p:cNvCxnSpPr>
          <p:nvPr/>
        </p:nvCxnSpPr>
        <p:spPr>
          <a:xfrm>
            <a:off x="6366104" y="2480986"/>
            <a:ext cx="3186280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98C504AE-D1AF-40CF-89D3-00CA45711DB7}"/>
              </a:ext>
            </a:extLst>
          </p:cNvPr>
          <p:cNvCxnSpPr>
            <a:cxnSpLocks/>
          </p:cNvCxnSpPr>
          <p:nvPr/>
        </p:nvCxnSpPr>
        <p:spPr>
          <a:xfrm>
            <a:off x="5087888" y="2780928"/>
            <a:ext cx="5120227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32DE7499-B658-4153-AF53-299D1A0517B0}"/>
              </a:ext>
            </a:extLst>
          </p:cNvPr>
          <p:cNvCxnSpPr>
            <a:cxnSpLocks/>
          </p:cNvCxnSpPr>
          <p:nvPr/>
        </p:nvCxnSpPr>
        <p:spPr>
          <a:xfrm>
            <a:off x="1199456" y="2971697"/>
            <a:ext cx="720080" cy="103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31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2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/>
              <a:t>Reading</a:t>
            </a:r>
            <a:endParaRPr lang="ko-KR" altLang="en-US" sz="44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8B0A06E9-F8CE-47DE-9D63-EE75E444DA93}"/>
              </a:ext>
            </a:extLst>
          </p:cNvPr>
          <p:cNvSpPr/>
          <p:nvPr/>
        </p:nvSpPr>
        <p:spPr>
          <a:xfrm>
            <a:off x="3287688" y="3951317"/>
            <a:ext cx="4968849" cy="717424"/>
          </a:xfrm>
          <a:prstGeom prst="wedgeRoundRectCallout">
            <a:avLst>
              <a:gd name="adj1" fmla="val -61590"/>
              <a:gd name="adj2" fmla="val 17124"/>
              <a:gd name="adj3" fmla="val 16667"/>
            </a:avLst>
          </a:prstGeom>
          <a:solidFill>
            <a:srgbClr val="003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Why are detective stories ironic?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A2B65862-ADE7-4A6C-B6E7-F25E9B303FB5}"/>
              </a:ext>
            </a:extLst>
          </p:cNvPr>
          <p:cNvSpPr/>
          <p:nvPr/>
        </p:nvSpPr>
        <p:spPr>
          <a:xfrm>
            <a:off x="2783632" y="4914963"/>
            <a:ext cx="6372857" cy="1366529"/>
          </a:xfrm>
          <a:prstGeom prst="wedgeRoundRectCallout">
            <a:avLst>
              <a:gd name="adj1" fmla="val 61979"/>
              <a:gd name="adj2" fmla="val 17124"/>
              <a:gd name="adj3" fmla="val 16667"/>
            </a:avLst>
          </a:prstGeom>
          <a:solidFill>
            <a:srgbClr val="FF3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the TV audience enjoys the mystery and non-stop suspense of detective films. However, ironically, there is also </a:t>
            </a:r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predictability to the story that is tremendously appealing.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21D2717-EB71-4E55-B27A-4F7AE139B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3356992"/>
            <a:ext cx="2231329" cy="2623498"/>
          </a:xfrm>
          <a:prstGeom prst="rect">
            <a:avLst/>
          </a:prstGeom>
        </p:spPr>
      </p:pic>
      <p:pic>
        <p:nvPicPr>
          <p:cNvPr id="2052" name="Picture 4" descr="المحقق كونان: أبطال الأنمي كونان المتحري الصغير">
            <a:extLst>
              <a:ext uri="{FF2B5EF4-FFF2-40B4-BE49-F238E27FC236}">
                <a16:creationId xmlns:a16="http://schemas.microsoft.com/office/drawing/2014/main" id="{EC7C2B15-F952-4440-8ECC-AD93A335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4690817"/>
            <a:ext cx="15906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Unit 4 Reading page 60.mp3">
            <a:hlinkClick r:id="" action="ppaction://media"/>
            <a:extLst>
              <a:ext uri="{FF2B5EF4-FFF2-40B4-BE49-F238E27FC236}">
                <a16:creationId xmlns:a16="http://schemas.microsoft.com/office/drawing/2014/main" id="{26AE717E-62E8-4478-92DD-9982C591D5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478" end="16338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7608" y="260648"/>
            <a:ext cx="791934" cy="736325"/>
          </a:xfrm>
          <a:prstGeom prst="rect">
            <a:avLst/>
          </a:prstGeom>
          <a:effectLst>
            <a:glow rad="101600">
              <a:srgbClr val="FF3082">
                <a:alpha val="60000"/>
              </a:srgbClr>
            </a:glo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535B3DD-B375-470D-AF22-27E2C60C58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01" t="53150" r="8657" b="21651"/>
          <a:stretch/>
        </p:blipFill>
        <p:spPr>
          <a:xfrm>
            <a:off x="1145524" y="1382578"/>
            <a:ext cx="9649072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96364278-7B8E-44AB-8F55-A5E9D76738FD}"/>
              </a:ext>
            </a:extLst>
          </p:cNvPr>
          <p:cNvCxnSpPr>
            <a:cxnSpLocks/>
          </p:cNvCxnSpPr>
          <p:nvPr/>
        </p:nvCxnSpPr>
        <p:spPr>
          <a:xfrm>
            <a:off x="1919536" y="1700808"/>
            <a:ext cx="8352928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284DAA9B-DE32-410A-B5CC-83D9557A58AD}"/>
              </a:ext>
            </a:extLst>
          </p:cNvPr>
          <p:cNvCxnSpPr>
            <a:cxnSpLocks/>
          </p:cNvCxnSpPr>
          <p:nvPr/>
        </p:nvCxnSpPr>
        <p:spPr>
          <a:xfrm>
            <a:off x="1271464" y="1988840"/>
            <a:ext cx="4464496" cy="0"/>
          </a:xfrm>
          <a:prstGeom prst="line">
            <a:avLst/>
          </a:prstGeom>
          <a:ln w="38100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82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12510</TotalTime>
  <Words>479</Words>
  <Application>Microsoft Office PowerPoint</Application>
  <PresentationFormat>شاشة عريضة</PresentationFormat>
  <Paragraphs>123</Paragraphs>
  <Slides>20</Slides>
  <Notes>1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1" baseType="lpstr">
      <vt:lpstr>굴림체</vt:lpstr>
      <vt:lpstr>Arial</vt:lpstr>
      <vt:lpstr>Calibri</vt:lpstr>
      <vt:lpstr>Footlight MT Light</vt:lpstr>
      <vt:lpstr>Arial Narrow</vt:lpstr>
      <vt:lpstr>Arial Rounded MT Bold</vt:lpstr>
      <vt:lpstr>맑은 고딕</vt:lpstr>
      <vt:lpstr>Open Sans</vt:lpstr>
      <vt:lpstr>Calibri Light</vt:lpstr>
      <vt:lpstr>Amasis MT Pro Medium</vt:lpstr>
      <vt:lpstr>Office 테마</vt:lpstr>
      <vt:lpstr>Unit 4 The World of TV Reading</vt:lpstr>
      <vt:lpstr>عرض تقديمي في PowerPoint</vt:lpstr>
      <vt:lpstr>Warm up</vt:lpstr>
      <vt:lpstr>Warm up</vt:lpstr>
      <vt:lpstr>عرض تقديمي في PowerPoint</vt:lpstr>
      <vt:lpstr>Reading</vt:lpstr>
      <vt:lpstr>Reading</vt:lpstr>
      <vt:lpstr>Reading</vt:lpstr>
      <vt:lpstr>Reading</vt:lpstr>
      <vt:lpstr>Reading</vt:lpstr>
      <vt:lpstr>Reading</vt:lpstr>
      <vt:lpstr>Reading</vt:lpstr>
      <vt:lpstr>Reading</vt:lpstr>
      <vt:lpstr>Reading</vt:lpstr>
      <vt:lpstr>After Reading</vt:lpstr>
      <vt:lpstr>عرض تقديمي في PowerPoint</vt:lpstr>
      <vt:lpstr>عرض تقديمي في PowerPoint</vt:lpstr>
      <vt:lpstr>From The Holy Quran</vt:lpstr>
      <vt:lpstr>Quick Chick</vt:lpstr>
      <vt:lpstr>Thanks!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انتصار بنت العبيدالله</cp:lastModifiedBy>
  <cp:revision>41</cp:revision>
  <dcterms:created xsi:type="dcterms:W3CDTF">2010-02-01T08:03:16Z</dcterms:created>
  <dcterms:modified xsi:type="dcterms:W3CDTF">2023-10-16T23:07:36Z</dcterms:modified>
  <cp:category>www.slidemembers.com</cp:category>
</cp:coreProperties>
</file>