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95B3F96-59E6-4890-AC99-C0B1815F794A}">
          <p14:sldIdLst>
            <p14:sldId id="256"/>
            <p14:sldId id="263"/>
            <p14:sldId id="257"/>
            <p14:sldId id="258"/>
            <p14:sldId id="259"/>
            <p14:sldId id="264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2.jpe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media3.mp3"/><Relationship Id="rId7" Type="http://schemas.openxmlformats.org/officeDocument/2006/relationships/audio" Target="../media/media5.mp3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microsoft.com/office/2007/relationships/media" Target="../media/media5.mp3"/><Relationship Id="rId11" Type="http://schemas.openxmlformats.org/officeDocument/2006/relationships/image" Target="../media/image2.jpeg"/><Relationship Id="rId5" Type="http://schemas.openxmlformats.org/officeDocument/2006/relationships/audio" Target="../media/media4.mp3"/><Relationship Id="rId10" Type="http://schemas.openxmlformats.org/officeDocument/2006/relationships/image" Target="../media/image5.jpeg"/><Relationship Id="rId4" Type="http://schemas.microsoft.com/office/2007/relationships/media" Target="../media/media4.mp3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jpeg"/><Relationship Id="rId2" Type="http://schemas.microsoft.com/office/2007/relationships/media" Target="../media/media6.mp3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7.mp3"/><Relationship Id="rId7" Type="http://schemas.openxmlformats.org/officeDocument/2006/relationships/image" Target="../media/image6.jpeg"/><Relationship Id="rId2" Type="http://schemas.microsoft.com/office/2007/relationships/media" Target="../media/media7.mp3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5745" y="1991250"/>
            <a:ext cx="8596668" cy="8643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/>
              <a:t>Grammar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088596" y="286772"/>
            <a:ext cx="5999573" cy="98068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In the name of Allah </a:t>
            </a:r>
            <a:endParaRPr lang="ar-SA" sz="4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881270" y="5308220"/>
            <a:ext cx="4185618" cy="576262"/>
          </a:xfrm>
        </p:spPr>
        <p:txBody>
          <a:bodyPr/>
          <a:lstStyle/>
          <a:p>
            <a:pPr algn="ctr"/>
            <a:r>
              <a:rPr lang="en-US" sz="4400" dirty="0"/>
              <a:t>Unit : 3 </a:t>
            </a:r>
          </a:p>
          <a:p>
            <a:pPr algn="ctr"/>
            <a:r>
              <a:rPr lang="en-US" sz="4400" dirty="0"/>
              <a:t>Lesson : 2</a:t>
            </a:r>
          </a:p>
          <a:p>
            <a:pPr algn="ctr"/>
            <a:r>
              <a:rPr lang="en-US" sz="4400" dirty="0"/>
              <a:t>Far and away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92560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88335"/>
            <a:ext cx="8596668" cy="319685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*The Strategies are :</a:t>
            </a:r>
            <a:br>
              <a:rPr lang="en-US" sz="4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1- Brain Storming 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2- Mind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Maping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3- Think , Pair ,Share.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4- Active learning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5- Information Gap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6 – One minute Strategy.</a:t>
            </a:r>
            <a:endParaRPr lang="ar-SA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925" y="2186763"/>
            <a:ext cx="7966075" cy="3579077"/>
          </a:xfrm>
        </p:spPr>
        <p:txBody>
          <a:bodyPr/>
          <a:lstStyle/>
          <a:p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ar-SA" sz="4000" dirty="0" err="1">
                <a:solidFill>
                  <a:schemeClr val="accent5">
                    <a:lumMod val="75000"/>
                  </a:schemeClr>
                </a:solidFill>
              </a:rPr>
              <a:t>إستراتيجيات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 الدرس :</a:t>
            </a:r>
          </a:p>
          <a:p>
            <a:r>
              <a:rPr lang="ar-SA" sz="4000" dirty="0"/>
              <a:t>1- العصف الذهني</a:t>
            </a:r>
          </a:p>
          <a:p>
            <a:r>
              <a:rPr lang="ar-SA" sz="4000" dirty="0"/>
              <a:t>2- خريطة المفاهيم </a:t>
            </a:r>
          </a:p>
          <a:p>
            <a:r>
              <a:rPr lang="ar-SA" sz="4000" dirty="0"/>
              <a:t>3- فكر , زاوج , شارك .</a:t>
            </a:r>
          </a:p>
          <a:p>
            <a:r>
              <a:rPr lang="ar-SA" sz="4000" dirty="0"/>
              <a:t>4- التعلم النشط</a:t>
            </a:r>
          </a:p>
          <a:p>
            <a:r>
              <a:rPr lang="ar-SA" sz="4000" dirty="0"/>
              <a:t>5-فجوة التعلم .</a:t>
            </a:r>
          </a:p>
          <a:p>
            <a:r>
              <a:rPr lang="ar-SA" sz="4000" dirty="0"/>
              <a:t>6- الدقيقة الواحدة.</a:t>
            </a:r>
          </a:p>
        </p:txBody>
      </p:sp>
    </p:spTree>
    <p:extLst>
      <p:ext uri="{BB962C8B-B14F-4D97-AF65-F5344CB8AC3E}">
        <p14:creationId xmlns:p14="http://schemas.microsoft.com/office/powerpoint/2010/main" val="21396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als">
            <a:hlinkClick r:id="" action="ppaction://media"/>
            <a:extLst>
              <a:ext uri="{FF2B5EF4-FFF2-40B4-BE49-F238E27FC236}">
                <a16:creationId xmlns:a16="http://schemas.microsoft.com/office/drawing/2014/main" id="{D65F0F37-2934-4596-A754-94C764C226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4492" y="2052553"/>
            <a:ext cx="406400" cy="4064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7C8C3E-DEAA-4CA3-ACEC-FD024DCA21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354" r="10010" b="867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0" name="نجمة: 7 نقاط 9">
            <a:extLst>
              <a:ext uri="{FF2B5EF4-FFF2-40B4-BE49-F238E27FC236}">
                <a16:creationId xmlns:a16="http://schemas.microsoft.com/office/drawing/2014/main" id="{CDD7F616-9998-46FE-8783-EF980FEF507E}"/>
              </a:ext>
            </a:extLst>
          </p:cNvPr>
          <p:cNvSpPr/>
          <p:nvPr/>
        </p:nvSpPr>
        <p:spPr>
          <a:xfrm>
            <a:off x="156809" y="5710612"/>
            <a:ext cx="1381441" cy="1132672"/>
          </a:xfrm>
          <a:prstGeom prst="star7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74B240F-133C-4473-BDD9-A59921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5139" r="8895" b="888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1" name="نجمة: 7 نقاط 10">
            <a:extLst>
              <a:ext uri="{FF2B5EF4-FFF2-40B4-BE49-F238E27FC236}">
                <a16:creationId xmlns:a16="http://schemas.microsoft.com/office/drawing/2014/main" id="{C1971BD6-EF30-4200-8941-89D8BC622E94}"/>
              </a:ext>
            </a:extLst>
          </p:cNvPr>
          <p:cNvSpPr/>
          <p:nvPr/>
        </p:nvSpPr>
        <p:spPr>
          <a:xfrm>
            <a:off x="10718298" y="5710612"/>
            <a:ext cx="1381441" cy="1132672"/>
          </a:xfrm>
          <a:prstGeom prst="star7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C1FF907-EAF6-457E-B05C-BF15AA7F08B2}"/>
              </a:ext>
            </a:extLst>
          </p:cNvPr>
          <p:cNvSpPr/>
          <p:nvPr/>
        </p:nvSpPr>
        <p:spPr>
          <a:xfrm>
            <a:off x="1276350" y="1185672"/>
            <a:ext cx="9658350" cy="4867275"/>
          </a:xfrm>
          <a:prstGeom prst="roundRect">
            <a:avLst>
              <a:gd name="adj" fmla="val 2773"/>
            </a:avLst>
          </a:prstGeom>
          <a:solidFill>
            <a:srgbClr val="D1E4EA"/>
          </a:solidFill>
          <a:ln w="76200">
            <a:solidFill>
              <a:srgbClr val="63A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1" u="sng" dirty="0">
                <a:solidFill>
                  <a:srgbClr val="FF0000"/>
                </a:solidFill>
                <a:latin typeface="Abadi Extra Light" panose="020B0204020104020204" pitchFamily="34" charset="0"/>
              </a:rPr>
              <a:t>In this lesson you are going to :</a:t>
            </a:r>
          </a:p>
          <a:p>
            <a:pPr algn="l"/>
            <a:endParaRPr lang="en-US" sz="4000" b="1" u="sng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l"/>
            <a:endParaRPr lang="en-US" sz="4000" b="1" u="sng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l"/>
            <a:endParaRPr lang="en-US" sz="4000" b="1" u="sng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l"/>
            <a:endParaRPr lang="en-US" sz="4000" b="1" u="sng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l"/>
            <a:endParaRPr lang="en-US" sz="4000" b="1" u="sng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l"/>
            <a:endParaRPr lang="en-US" sz="4000" b="1" u="sng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B1404D2-8720-4F63-B8A2-55BF8C952D3F}"/>
              </a:ext>
            </a:extLst>
          </p:cNvPr>
          <p:cNvSpPr txBox="1"/>
          <p:nvPr/>
        </p:nvSpPr>
        <p:spPr>
          <a:xfrm>
            <a:off x="1764609" y="2255753"/>
            <a:ext cx="48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● Use adverbs of degree.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F896A5-3B3B-4E56-A03B-CB98E9A85FB8}"/>
              </a:ext>
            </a:extLst>
          </p:cNvPr>
          <p:cNvSpPr txBox="1"/>
          <p:nvPr/>
        </p:nvSpPr>
        <p:spPr>
          <a:xfrm>
            <a:off x="1764607" y="2883019"/>
            <a:ext cx="580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● use sentence adverbs.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404286-190B-4DCC-B104-51EBB6333EA3}"/>
              </a:ext>
            </a:extLst>
          </p:cNvPr>
          <p:cNvSpPr txBox="1"/>
          <p:nvPr/>
        </p:nvSpPr>
        <p:spPr>
          <a:xfrm>
            <a:off x="1764608" y="3510285"/>
            <a:ext cx="747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● rewrite sentences using adverbs.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1CE3AD3-7904-473A-844D-0ED8E5EBDD41}"/>
              </a:ext>
            </a:extLst>
          </p:cNvPr>
          <p:cNvSpPr txBox="1"/>
          <p:nvPr/>
        </p:nvSpPr>
        <p:spPr>
          <a:xfrm>
            <a:off x="1764607" y="4137551"/>
            <a:ext cx="866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● Complete a paragraph with sentence adverbs.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446359C-53A2-4D15-863D-6AAF7C856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03" y="1213172"/>
            <a:ext cx="1981878" cy="1958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5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492">
        <p15:prstTrans prst="pageCurlSingle"/>
      </p:transition>
    </mc:Choice>
    <mc:Fallback xmlns="">
      <p:transition spd="slow" advTm="394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2" grpId="0"/>
      <p:bldP spid="13" grpId="0"/>
    </p:bldLst>
  </p:timing>
  <p:extLst mod="1">
    <p:ext uri="{E180D4A7-C9FB-4DFB-919C-405C955672EB}">
      <p14:showEvtLst xmlns:p14="http://schemas.microsoft.com/office/powerpoint/2010/main">
        <p14:playEvt time="945" objId="4"/>
        <p14:stopEvt time="37409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dv 2">
            <a:hlinkClick r:id="" action="ppaction://media"/>
            <a:extLst>
              <a:ext uri="{FF2B5EF4-FFF2-40B4-BE49-F238E27FC236}">
                <a16:creationId xmlns:a16="http://schemas.microsoft.com/office/drawing/2014/main" id="{4099D662-12D7-4EBA-933F-BD08897B9A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25875" y="753804"/>
            <a:ext cx="406400" cy="4064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7C8C3E-DEAA-4CA3-ACEC-FD024DCA21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354" r="10010" b="83845"/>
          <a:stretch/>
        </p:blipFill>
        <p:spPr>
          <a:xfrm>
            <a:off x="0" y="0"/>
            <a:ext cx="12192000" cy="14885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CA57E8-D8B5-4A2D-9201-0CB2999332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29054" r="22048" b="57392"/>
          <a:stretch/>
        </p:blipFill>
        <p:spPr>
          <a:xfrm>
            <a:off x="-1" y="1488558"/>
            <a:ext cx="12191999" cy="3978792"/>
          </a:xfrm>
          <a:prstGeom prst="rect">
            <a:avLst/>
          </a:prstGeom>
        </p:spPr>
      </p:pic>
      <p:sp>
        <p:nvSpPr>
          <p:cNvPr id="10" name="نجمة: 7 نقاط 9">
            <a:extLst>
              <a:ext uri="{FF2B5EF4-FFF2-40B4-BE49-F238E27FC236}">
                <a16:creationId xmlns:a16="http://schemas.microsoft.com/office/drawing/2014/main" id="{CDD7F616-9998-46FE-8783-EF980FEF507E}"/>
              </a:ext>
            </a:extLst>
          </p:cNvPr>
          <p:cNvSpPr/>
          <p:nvPr/>
        </p:nvSpPr>
        <p:spPr>
          <a:xfrm>
            <a:off x="156809" y="5710612"/>
            <a:ext cx="1381441" cy="1132672"/>
          </a:xfrm>
          <a:prstGeom prst="star7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36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5ADC42F2-77B6-46D2-B0A4-1F49C5CEA43A}"/>
              </a:ext>
            </a:extLst>
          </p:cNvPr>
          <p:cNvCxnSpPr/>
          <p:nvPr/>
        </p:nvCxnSpPr>
        <p:spPr>
          <a:xfrm>
            <a:off x="2600325" y="2514600"/>
            <a:ext cx="9429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9C2ED36-F44E-493E-8FCF-0D31BC13216C}"/>
              </a:ext>
            </a:extLst>
          </p:cNvPr>
          <p:cNvCxnSpPr/>
          <p:nvPr/>
        </p:nvCxnSpPr>
        <p:spPr>
          <a:xfrm>
            <a:off x="8324850" y="2514600"/>
            <a:ext cx="9429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6011AD02-4241-4ECD-95C4-EACDC80ABC16}"/>
              </a:ext>
            </a:extLst>
          </p:cNvPr>
          <p:cNvCxnSpPr/>
          <p:nvPr/>
        </p:nvCxnSpPr>
        <p:spPr>
          <a:xfrm>
            <a:off x="5095875" y="3857625"/>
            <a:ext cx="9429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E7FF66-F062-4A1B-9D4D-75BFC884D698}"/>
              </a:ext>
            </a:extLst>
          </p:cNvPr>
          <p:cNvCxnSpPr/>
          <p:nvPr/>
        </p:nvCxnSpPr>
        <p:spPr>
          <a:xfrm>
            <a:off x="10134600" y="3819525"/>
            <a:ext cx="9429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796D73FD-222D-4B93-8B70-312143531C37}"/>
              </a:ext>
            </a:extLst>
          </p:cNvPr>
          <p:cNvCxnSpPr>
            <a:cxnSpLocks/>
          </p:cNvCxnSpPr>
          <p:nvPr/>
        </p:nvCxnSpPr>
        <p:spPr>
          <a:xfrm>
            <a:off x="2857500" y="5153025"/>
            <a:ext cx="4667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B2F700A-DEE0-4C33-9862-FD0DE992BE66}"/>
              </a:ext>
            </a:extLst>
          </p:cNvPr>
          <p:cNvCxnSpPr>
            <a:cxnSpLocks/>
          </p:cNvCxnSpPr>
          <p:nvPr/>
        </p:nvCxnSpPr>
        <p:spPr>
          <a:xfrm>
            <a:off x="10039350" y="5153025"/>
            <a:ext cx="6381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50835279-D9B7-49CE-A04D-67B980ABA4CD}"/>
              </a:ext>
            </a:extLst>
          </p:cNvPr>
          <p:cNvCxnSpPr>
            <a:cxnSpLocks/>
          </p:cNvCxnSpPr>
          <p:nvPr/>
        </p:nvCxnSpPr>
        <p:spPr>
          <a:xfrm>
            <a:off x="390525" y="1895475"/>
            <a:ext cx="77438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19C1326E-69A8-4B6B-8A4D-97A841F797DE}"/>
              </a:ext>
            </a:extLst>
          </p:cNvPr>
          <p:cNvCxnSpPr>
            <a:cxnSpLocks/>
          </p:cNvCxnSpPr>
          <p:nvPr/>
        </p:nvCxnSpPr>
        <p:spPr>
          <a:xfrm>
            <a:off x="390525" y="3162300"/>
            <a:ext cx="88773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A3F7A15-C1FC-44F6-9B95-CA458AB9FDCE}"/>
              </a:ext>
            </a:extLst>
          </p:cNvPr>
          <p:cNvCxnSpPr>
            <a:cxnSpLocks/>
          </p:cNvCxnSpPr>
          <p:nvPr/>
        </p:nvCxnSpPr>
        <p:spPr>
          <a:xfrm>
            <a:off x="361950" y="4476750"/>
            <a:ext cx="10629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8503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5572">
        <p15:prstTrans prst="pageCurlSingle"/>
      </p:transition>
    </mc:Choice>
    <mc:Fallback xmlns="">
      <p:transition spd="slow" advTm="855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99" objId="17"/>
        <p14:stopEvt time="85281" objId="1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tice star">
            <a:hlinkClick r:id="" action="ppaction://media"/>
            <a:extLst>
              <a:ext uri="{FF2B5EF4-FFF2-40B4-BE49-F238E27FC236}">
                <a16:creationId xmlns:a16="http://schemas.microsoft.com/office/drawing/2014/main" id="{F9059E7E-4401-4F52-B2C6-42188160D6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21125" y="112939"/>
            <a:ext cx="406400" cy="406400"/>
          </a:xfrm>
          <a:prstGeom prst="rect">
            <a:avLst/>
          </a:prstGeom>
        </p:spPr>
      </p:pic>
      <p:pic>
        <p:nvPicPr>
          <p:cNvPr id="26" name="after be">
            <a:hlinkClick r:id="" action="ppaction://media"/>
            <a:extLst>
              <a:ext uri="{FF2B5EF4-FFF2-40B4-BE49-F238E27FC236}">
                <a16:creationId xmlns:a16="http://schemas.microsoft.com/office/drawing/2014/main" id="{9287852E-DD13-4C9F-936E-D7514503499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44114" y="2319562"/>
            <a:ext cx="406400" cy="406400"/>
          </a:xfrm>
          <a:prstGeom prst="rect">
            <a:avLst/>
          </a:prstGeom>
        </p:spPr>
      </p:pic>
      <p:pic>
        <p:nvPicPr>
          <p:cNvPr id="27" name="ex are">
            <a:hlinkClick r:id="" action="ppaction://media"/>
            <a:extLst>
              <a:ext uri="{FF2B5EF4-FFF2-40B4-BE49-F238E27FC236}">
                <a16:creationId xmlns:a16="http://schemas.microsoft.com/office/drawing/2014/main" id="{053C9FF9-17E7-4D00-87F9-4F9737F8437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7314" y="4418754"/>
            <a:ext cx="406400" cy="4064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2AB031-4821-4EB1-AEFB-88A21246AF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354" r="10010" b="83845"/>
          <a:stretch/>
        </p:blipFill>
        <p:spPr>
          <a:xfrm>
            <a:off x="0" y="0"/>
            <a:ext cx="12192000" cy="14885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CA57E8-D8B5-4A2D-9201-0CB2999332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56861" r="27725" b="38998"/>
          <a:stretch/>
        </p:blipFill>
        <p:spPr>
          <a:xfrm>
            <a:off x="0" y="1488559"/>
            <a:ext cx="12192000" cy="1216541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F4009A2B-0D2B-4E10-A7F9-923AB8D35394}"/>
              </a:ext>
            </a:extLst>
          </p:cNvPr>
          <p:cNvCxnSpPr>
            <a:cxnSpLocks/>
          </p:cNvCxnSpPr>
          <p:nvPr/>
        </p:nvCxnSpPr>
        <p:spPr>
          <a:xfrm>
            <a:off x="1000125" y="2619375"/>
            <a:ext cx="971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76BE75AB-0E72-4732-9AE4-D2073B667E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61423" r="27725" b="28979"/>
          <a:stretch/>
        </p:blipFill>
        <p:spPr>
          <a:xfrm>
            <a:off x="0" y="3381375"/>
            <a:ext cx="12192000" cy="2819399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33D7883C-417A-4362-8033-CB0E27C12327}"/>
              </a:ext>
            </a:extLst>
          </p:cNvPr>
          <p:cNvCxnSpPr>
            <a:cxnSpLocks/>
          </p:cNvCxnSpPr>
          <p:nvPr/>
        </p:nvCxnSpPr>
        <p:spPr>
          <a:xfrm>
            <a:off x="485775" y="1981200"/>
            <a:ext cx="9105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1D9FBD4C-153B-459A-9EE3-955942DED876}"/>
              </a:ext>
            </a:extLst>
          </p:cNvPr>
          <p:cNvCxnSpPr>
            <a:cxnSpLocks/>
          </p:cNvCxnSpPr>
          <p:nvPr/>
        </p:nvCxnSpPr>
        <p:spPr>
          <a:xfrm>
            <a:off x="156809" y="3838575"/>
            <a:ext cx="118161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4B1CF5FA-FFF4-4421-8E2E-FEE4D92F85CA}"/>
              </a:ext>
            </a:extLst>
          </p:cNvPr>
          <p:cNvCxnSpPr>
            <a:cxnSpLocks/>
          </p:cNvCxnSpPr>
          <p:nvPr/>
        </p:nvCxnSpPr>
        <p:spPr>
          <a:xfrm>
            <a:off x="128234" y="4305300"/>
            <a:ext cx="55581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F72C8FB-CCB1-45E1-8E4E-2F2E04AEC389}"/>
              </a:ext>
            </a:extLst>
          </p:cNvPr>
          <p:cNvCxnSpPr>
            <a:cxnSpLocks/>
          </p:cNvCxnSpPr>
          <p:nvPr/>
        </p:nvCxnSpPr>
        <p:spPr>
          <a:xfrm>
            <a:off x="2124075" y="4895850"/>
            <a:ext cx="1219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06D77E5-4362-4023-B12D-053D50C73D5C}"/>
              </a:ext>
            </a:extLst>
          </p:cNvPr>
          <p:cNvCxnSpPr>
            <a:cxnSpLocks/>
          </p:cNvCxnSpPr>
          <p:nvPr/>
        </p:nvCxnSpPr>
        <p:spPr>
          <a:xfrm>
            <a:off x="1538250" y="5400675"/>
            <a:ext cx="1033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AAD92C6A-F850-46A3-BE19-1D2F8B50C2FA}"/>
              </a:ext>
            </a:extLst>
          </p:cNvPr>
          <p:cNvCxnSpPr>
            <a:cxnSpLocks/>
          </p:cNvCxnSpPr>
          <p:nvPr/>
        </p:nvCxnSpPr>
        <p:spPr>
          <a:xfrm>
            <a:off x="2881275" y="5876925"/>
            <a:ext cx="16621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دائرة: مجوفة 21">
            <a:extLst>
              <a:ext uri="{FF2B5EF4-FFF2-40B4-BE49-F238E27FC236}">
                <a16:creationId xmlns:a16="http://schemas.microsoft.com/office/drawing/2014/main" id="{685DEC2F-B751-45DB-8ECB-D297AF5F3470}"/>
              </a:ext>
            </a:extLst>
          </p:cNvPr>
          <p:cNvSpPr/>
          <p:nvPr/>
        </p:nvSpPr>
        <p:spPr>
          <a:xfrm>
            <a:off x="1485900" y="4514851"/>
            <a:ext cx="600075" cy="485774"/>
          </a:xfrm>
          <a:prstGeom prst="donut">
            <a:avLst>
              <a:gd name="adj" fmla="val 5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دائرة: مجوفة 22">
            <a:extLst>
              <a:ext uri="{FF2B5EF4-FFF2-40B4-BE49-F238E27FC236}">
                <a16:creationId xmlns:a16="http://schemas.microsoft.com/office/drawing/2014/main" id="{4EE4B296-0110-4E8F-8306-68224D198179}"/>
              </a:ext>
            </a:extLst>
          </p:cNvPr>
          <p:cNvSpPr/>
          <p:nvPr/>
        </p:nvSpPr>
        <p:spPr>
          <a:xfrm>
            <a:off x="2647950" y="5010151"/>
            <a:ext cx="1033500" cy="485774"/>
          </a:xfrm>
          <a:prstGeom prst="donut">
            <a:avLst>
              <a:gd name="adj" fmla="val 5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دائرة: مجوفة 23">
            <a:extLst>
              <a:ext uri="{FF2B5EF4-FFF2-40B4-BE49-F238E27FC236}">
                <a16:creationId xmlns:a16="http://schemas.microsoft.com/office/drawing/2014/main" id="{3A1198DE-FE3A-4291-804E-0B69F63E75CE}"/>
              </a:ext>
            </a:extLst>
          </p:cNvPr>
          <p:cNvSpPr/>
          <p:nvPr/>
        </p:nvSpPr>
        <p:spPr>
          <a:xfrm>
            <a:off x="2216925" y="5495925"/>
            <a:ext cx="664350" cy="485774"/>
          </a:xfrm>
          <a:prstGeom prst="donut">
            <a:avLst>
              <a:gd name="adj" fmla="val 5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دائرة: مجوفة 24">
            <a:extLst>
              <a:ext uri="{FF2B5EF4-FFF2-40B4-BE49-F238E27FC236}">
                <a16:creationId xmlns:a16="http://schemas.microsoft.com/office/drawing/2014/main" id="{7019CFE1-98D3-4CB3-A874-2690E4D1B849}"/>
              </a:ext>
            </a:extLst>
          </p:cNvPr>
          <p:cNvSpPr/>
          <p:nvPr/>
        </p:nvSpPr>
        <p:spPr>
          <a:xfrm>
            <a:off x="4674375" y="5495925"/>
            <a:ext cx="664350" cy="485774"/>
          </a:xfrm>
          <a:prstGeom prst="donut">
            <a:avLst>
              <a:gd name="adj" fmla="val 5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إطار 27">
            <a:extLst>
              <a:ext uri="{FF2B5EF4-FFF2-40B4-BE49-F238E27FC236}">
                <a16:creationId xmlns:a16="http://schemas.microsoft.com/office/drawing/2014/main" id="{B247AB54-8271-4F4E-970C-5A63AF12A052}"/>
              </a:ext>
            </a:extLst>
          </p:cNvPr>
          <p:cNvSpPr/>
          <p:nvPr/>
        </p:nvSpPr>
        <p:spPr>
          <a:xfrm>
            <a:off x="576943" y="2096829"/>
            <a:ext cx="8073571" cy="722571"/>
          </a:xfrm>
          <a:prstGeom prst="frame">
            <a:avLst>
              <a:gd name="adj1" fmla="val 49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إطار 28">
            <a:extLst>
              <a:ext uri="{FF2B5EF4-FFF2-40B4-BE49-F238E27FC236}">
                <a16:creationId xmlns:a16="http://schemas.microsoft.com/office/drawing/2014/main" id="{418057FB-B63E-4FE7-BC4B-456D92F1314A}"/>
              </a:ext>
            </a:extLst>
          </p:cNvPr>
          <p:cNvSpPr/>
          <p:nvPr/>
        </p:nvSpPr>
        <p:spPr>
          <a:xfrm>
            <a:off x="32653" y="3392233"/>
            <a:ext cx="12031113" cy="1026519"/>
          </a:xfrm>
          <a:prstGeom prst="frame">
            <a:avLst>
              <a:gd name="adj1" fmla="val 28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إطار 29">
            <a:extLst>
              <a:ext uri="{FF2B5EF4-FFF2-40B4-BE49-F238E27FC236}">
                <a16:creationId xmlns:a16="http://schemas.microsoft.com/office/drawing/2014/main" id="{97D537D5-5313-49EC-85CD-36FE01DA4A10}"/>
              </a:ext>
            </a:extLst>
          </p:cNvPr>
          <p:cNvSpPr/>
          <p:nvPr/>
        </p:nvSpPr>
        <p:spPr>
          <a:xfrm>
            <a:off x="838199" y="4535233"/>
            <a:ext cx="6389915" cy="1446466"/>
          </a:xfrm>
          <a:prstGeom prst="frame">
            <a:avLst>
              <a:gd name="adj1" fmla="val 28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نجمة: 7 نقاط 9">
            <a:extLst>
              <a:ext uri="{FF2B5EF4-FFF2-40B4-BE49-F238E27FC236}">
                <a16:creationId xmlns:a16="http://schemas.microsoft.com/office/drawing/2014/main" id="{CDD7F616-9998-46FE-8783-EF980FEF507E}"/>
              </a:ext>
            </a:extLst>
          </p:cNvPr>
          <p:cNvSpPr/>
          <p:nvPr/>
        </p:nvSpPr>
        <p:spPr>
          <a:xfrm>
            <a:off x="156809" y="5710612"/>
            <a:ext cx="1381441" cy="1132672"/>
          </a:xfrm>
          <a:prstGeom prst="star7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79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4816">
        <p15:prstTrans prst="pageCurlSingle"/>
      </p:transition>
    </mc:Choice>
    <mc:Fallback xmlns="">
      <p:transition spd="slow" advTm="124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7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8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  <p:extLst>
    <p:ext uri="{E180D4A7-C9FB-4DFB-919C-405C955672EB}">
      <p14:showEvtLst xmlns:p14="http://schemas.microsoft.com/office/powerpoint/2010/main">
        <p14:playEvt time="317" objId="2"/>
        <p14:stopEvt time="28449" objId="2"/>
        <p14:playEvt time="32183" objId="26"/>
        <p14:stopEvt time="63024" objId="26"/>
        <p14:playEvt time="72374" objId="27"/>
        <p14:stopEvt time="124390" objId="2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0484" y="446572"/>
            <a:ext cx="3530009" cy="1594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Adverbs of Degree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68193" y="283535"/>
            <a:ext cx="3530009" cy="1594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Sentences Adverbs</a:t>
            </a:r>
            <a:endParaRPr lang="ar-SA" sz="3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71870" y="1984745"/>
            <a:ext cx="407582" cy="98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1" y="2144231"/>
            <a:ext cx="15948" cy="98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52407" y="2023735"/>
            <a:ext cx="410683" cy="94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05331" y="1828805"/>
            <a:ext cx="450112" cy="113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5749" y="1835890"/>
            <a:ext cx="506379" cy="1041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23731" y="3179137"/>
            <a:ext cx="1399953" cy="1477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Before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Adj</a:t>
            </a:r>
            <a:r>
              <a:rPr lang="en-US" sz="2400" dirty="0">
                <a:solidFill>
                  <a:schemeClr val="tx1"/>
                </a:solidFill>
              </a:rPr>
              <a:t> /</a:t>
            </a:r>
            <a:r>
              <a:rPr lang="en-US" sz="2400" dirty="0" err="1">
                <a:solidFill>
                  <a:schemeClr val="tx1"/>
                </a:solidFill>
              </a:rPr>
              <a:t>Adv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019" y="3157875"/>
            <a:ext cx="1399953" cy="1477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Before </a:t>
            </a:r>
            <a:r>
              <a:rPr lang="en-US" sz="2400" dirty="0">
                <a:solidFill>
                  <a:schemeClr val="tx1"/>
                </a:solidFill>
              </a:rPr>
              <a:t>the V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443" y="3200402"/>
            <a:ext cx="1399953" cy="1456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Enough </a:t>
            </a:r>
            <a:r>
              <a:rPr lang="en-US" sz="2400" dirty="0">
                <a:solidFill>
                  <a:srgbClr val="FF0000"/>
                </a:solidFill>
              </a:rPr>
              <a:t>After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Adj</a:t>
            </a:r>
            <a:r>
              <a:rPr lang="en-US" sz="2400" dirty="0">
                <a:solidFill>
                  <a:schemeClr val="tx1"/>
                </a:solidFill>
              </a:rPr>
              <a:t> /</a:t>
            </a:r>
            <a:r>
              <a:rPr lang="en-US" sz="2400" dirty="0" err="1">
                <a:solidFill>
                  <a:schemeClr val="tx1"/>
                </a:solidFill>
              </a:rPr>
              <a:t>Adv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593985" y="2027271"/>
            <a:ext cx="85503" cy="103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39735" y="3157871"/>
            <a:ext cx="1399953" cy="1456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*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Begining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36761" y="3157874"/>
            <a:ext cx="1399953" cy="1456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After </a:t>
            </a:r>
            <a:r>
              <a:rPr lang="en-US" sz="2400" dirty="0">
                <a:solidFill>
                  <a:schemeClr val="tx1"/>
                </a:solidFill>
              </a:rPr>
              <a:t>the H .V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97707" y="3104705"/>
            <a:ext cx="1399953" cy="1456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Before </a:t>
            </a:r>
            <a:r>
              <a:rPr lang="en-US" sz="2400" dirty="0">
                <a:solidFill>
                  <a:schemeClr val="tx1"/>
                </a:solidFill>
              </a:rPr>
              <a:t>the V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679488" y="4657064"/>
            <a:ext cx="17945" cy="74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03682" y="5443870"/>
            <a:ext cx="2829149" cy="1254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 Be (is- are – am)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Has/Have / Had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9" grpId="0" animBg="1"/>
      <p:bldP spid="20" grpId="0" animBg="1"/>
      <p:bldP spid="30" grpId="0" animBg="1"/>
      <p:bldP spid="31" grpId="0" animBg="1"/>
      <p:bldP spid="3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">
            <a:hlinkClick r:id="" action="ppaction://media"/>
            <a:extLst>
              <a:ext uri="{FF2B5EF4-FFF2-40B4-BE49-F238E27FC236}">
                <a16:creationId xmlns:a16="http://schemas.microsoft.com/office/drawing/2014/main" id="{5A56EC8F-915B-4F37-9C10-9BE575E905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6125" y="2076450"/>
            <a:ext cx="406400" cy="529894"/>
          </a:xfrm>
          <a:prstGeom prst="rect">
            <a:avLst/>
          </a:prstGeom>
        </p:spPr>
      </p:pic>
      <p:sp>
        <p:nvSpPr>
          <p:cNvPr id="10" name="نجمة: 7 نقاط 9">
            <a:extLst>
              <a:ext uri="{FF2B5EF4-FFF2-40B4-BE49-F238E27FC236}">
                <a16:creationId xmlns:a16="http://schemas.microsoft.com/office/drawing/2014/main" id="{CDD7F616-9998-46FE-8783-EF980FEF507E}"/>
              </a:ext>
            </a:extLst>
          </p:cNvPr>
          <p:cNvSpPr/>
          <p:nvPr/>
        </p:nvSpPr>
        <p:spPr>
          <a:xfrm>
            <a:off x="156809" y="5710612"/>
            <a:ext cx="1381441" cy="1132672"/>
          </a:xfrm>
          <a:prstGeom prst="star7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36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BCA57E8-D8B5-4A2D-9201-0CB2999332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73874" r="25522" b="8674"/>
          <a:stretch/>
        </p:blipFill>
        <p:spPr>
          <a:xfrm>
            <a:off x="55155" y="1126609"/>
            <a:ext cx="8569843" cy="2286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47501B-4BB5-4CA2-A212-A06B20E8E7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354" r="10010" b="83845"/>
          <a:stretch/>
        </p:blipFill>
        <p:spPr>
          <a:xfrm>
            <a:off x="0" y="0"/>
            <a:ext cx="9906000" cy="113267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9D1AEC0-BB67-4D14-9B18-0F35F37FB7AE}"/>
              </a:ext>
            </a:extLst>
          </p:cNvPr>
          <p:cNvSpPr txBox="1"/>
          <p:nvPr/>
        </p:nvSpPr>
        <p:spPr>
          <a:xfrm>
            <a:off x="1295403" y="3331024"/>
            <a:ext cx="625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 We </a:t>
            </a:r>
            <a:r>
              <a:rPr lang="en-US" sz="2400" b="1" dirty="0">
                <a:solidFill>
                  <a:srgbClr val="C00000"/>
                </a:solidFill>
              </a:rPr>
              <a:t>hardly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ate anything on the airplane.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A250E90-4B06-4F82-82D3-039DDF421B61}"/>
              </a:ext>
            </a:extLst>
          </p:cNvPr>
          <p:cNvSpPr txBox="1"/>
          <p:nvPr/>
        </p:nvSpPr>
        <p:spPr>
          <a:xfrm>
            <a:off x="1295403" y="3788225"/>
            <a:ext cx="625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2. The food was </a:t>
            </a:r>
            <a:r>
              <a:rPr lang="en-US" sz="2400" b="1" dirty="0">
                <a:solidFill>
                  <a:srgbClr val="C00000"/>
                </a:solidFill>
              </a:rPr>
              <a:t>too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bland for me.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4BA8351-798C-47FE-8DFC-8417DC1CD75C}"/>
              </a:ext>
            </a:extLst>
          </p:cNvPr>
          <p:cNvSpPr txBox="1"/>
          <p:nvPr/>
        </p:nvSpPr>
        <p:spPr>
          <a:xfrm>
            <a:off x="1295400" y="4125680"/>
            <a:ext cx="827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3. The flight attendant </a:t>
            </a:r>
            <a:r>
              <a:rPr lang="en-US" sz="2400" b="1" dirty="0">
                <a:solidFill>
                  <a:srgbClr val="C00000"/>
                </a:solidFill>
              </a:rPr>
              <a:t>nearly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dropped my meal on me.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EC6C86-A157-4863-B5BE-8EBD9F6A4C12}"/>
              </a:ext>
            </a:extLst>
          </p:cNvPr>
          <p:cNvSpPr txBox="1"/>
          <p:nvPr/>
        </p:nvSpPr>
        <p:spPr>
          <a:xfrm>
            <a:off x="1295400" y="4582881"/>
            <a:ext cx="734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4. Sleeping on the train was </a:t>
            </a:r>
            <a:r>
              <a:rPr lang="en-US" sz="2400" b="1" dirty="0">
                <a:solidFill>
                  <a:srgbClr val="C00000"/>
                </a:solidFill>
              </a:rPr>
              <a:t>rather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uncomfortable.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7C656C-95D1-4A58-AB58-39E523960DAB}"/>
              </a:ext>
            </a:extLst>
          </p:cNvPr>
          <p:cNvSpPr txBox="1"/>
          <p:nvPr/>
        </p:nvSpPr>
        <p:spPr>
          <a:xfrm>
            <a:off x="1295399" y="5296955"/>
            <a:ext cx="861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5. We were </a:t>
            </a:r>
            <a:r>
              <a:rPr lang="en-US" sz="2400" b="1" dirty="0">
                <a:solidFill>
                  <a:srgbClr val="C00000"/>
                </a:solidFill>
              </a:rPr>
              <a:t>absolutely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exhausted by the end of our trip.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C01A67-5521-47DC-9D5A-E766C1A96FCD}"/>
              </a:ext>
            </a:extLst>
          </p:cNvPr>
          <p:cNvSpPr txBox="1"/>
          <p:nvPr/>
        </p:nvSpPr>
        <p:spPr>
          <a:xfrm>
            <a:off x="1295399" y="5991041"/>
            <a:ext cx="625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6. The airplane seat wasn’t big </a:t>
            </a:r>
            <a:r>
              <a:rPr lang="en-US" sz="2400" b="1" dirty="0">
                <a:solidFill>
                  <a:srgbClr val="C00000"/>
                </a:solidFill>
              </a:rPr>
              <a:t>enough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for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29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7161">
        <p15:prstTrans prst="pageCurlSingle"/>
      </p:transition>
    </mc:Choice>
    <mc:Fallback xmlns="">
      <p:transition spd="slow" advTm="57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9" grpId="0"/>
      <p:bldP spid="11" grpId="0"/>
      <p:bldP spid="12" grpId="0"/>
    </p:bldLst>
  </p:timing>
  <p:extLst mod="1">
    <p:ext uri="{E180D4A7-C9FB-4DFB-919C-405C955672EB}">
      <p14:showEvtLst xmlns:p14="http://schemas.microsoft.com/office/powerpoint/2010/main">
        <p14:playEvt time="2676" objId="3"/>
        <p14:stopEvt time="15363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">
            <a:hlinkClick r:id="" action="ppaction://media"/>
            <a:extLst>
              <a:ext uri="{FF2B5EF4-FFF2-40B4-BE49-F238E27FC236}">
                <a16:creationId xmlns:a16="http://schemas.microsoft.com/office/drawing/2014/main" id="{360844FA-1C92-4223-AC2B-DAC103FF3A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57DFE7-BFE6-4A0D-B0B1-A24272C161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48325" r="8895" b="35680"/>
          <a:stretch/>
        </p:blipFill>
        <p:spPr>
          <a:xfrm>
            <a:off x="0" y="4221126"/>
            <a:ext cx="12192001" cy="2622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4B240F-133C-4473-BDD9-A59921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5139" r="8894" b="53667"/>
          <a:stretch/>
        </p:blipFill>
        <p:spPr>
          <a:xfrm>
            <a:off x="2179675" y="0"/>
            <a:ext cx="7676706" cy="43380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491D7FD-FA8E-4F06-9D23-A404760BA5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5139" r="44427" b="92168"/>
          <a:stretch/>
        </p:blipFill>
        <p:spPr>
          <a:xfrm>
            <a:off x="3545" y="0"/>
            <a:ext cx="2332074" cy="4359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ECF3B7-74F2-403C-A5EB-70DC3845A1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5139" r="44427" b="92168"/>
          <a:stretch/>
        </p:blipFill>
        <p:spPr>
          <a:xfrm>
            <a:off x="9842228" y="3540"/>
            <a:ext cx="2349772" cy="435935"/>
          </a:xfrm>
          <a:prstGeom prst="rect">
            <a:avLst/>
          </a:prstGeom>
        </p:spPr>
      </p:pic>
      <p:sp>
        <p:nvSpPr>
          <p:cNvPr id="12" name="نجمة: 7 نقاط 11">
            <a:extLst>
              <a:ext uri="{FF2B5EF4-FFF2-40B4-BE49-F238E27FC236}">
                <a16:creationId xmlns:a16="http://schemas.microsoft.com/office/drawing/2014/main" id="{8F440820-53BA-4672-A539-6C17B2FA0CA8}"/>
              </a:ext>
            </a:extLst>
          </p:cNvPr>
          <p:cNvSpPr/>
          <p:nvPr/>
        </p:nvSpPr>
        <p:spPr>
          <a:xfrm>
            <a:off x="10718298" y="5662987"/>
            <a:ext cx="1381441" cy="1132672"/>
          </a:xfrm>
          <a:prstGeom prst="star7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4381C5F-4F95-44F4-9D18-7FDCDC3DF0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5139" r="41423" b="76048"/>
          <a:stretch/>
        </p:blipFill>
        <p:spPr>
          <a:xfrm>
            <a:off x="0" y="-1"/>
            <a:ext cx="6410325" cy="246697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61B32B6-7682-4B28-B613-B156E1C51E76}"/>
              </a:ext>
            </a:extLst>
          </p:cNvPr>
          <p:cNvSpPr txBox="1"/>
          <p:nvPr/>
        </p:nvSpPr>
        <p:spPr>
          <a:xfrm>
            <a:off x="9105900" y="4214259"/>
            <a:ext cx="212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Interestingly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B61930-BECB-40D3-9C97-F7C9BFCDA3C7}"/>
              </a:ext>
            </a:extLst>
          </p:cNvPr>
          <p:cNvSpPr txBox="1"/>
          <p:nvPr/>
        </p:nvSpPr>
        <p:spPr>
          <a:xfrm>
            <a:off x="4163974" y="4546600"/>
            <a:ext cx="213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Surprisingly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4BA3774-9F8E-4AD5-9668-B456D4F1F70A}"/>
              </a:ext>
            </a:extLst>
          </p:cNvPr>
          <p:cNvSpPr txBox="1"/>
          <p:nvPr/>
        </p:nvSpPr>
        <p:spPr>
          <a:xfrm>
            <a:off x="1628775" y="4738134"/>
            <a:ext cx="15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obviously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C37FE9-CC83-41C9-8465-B27145146915}"/>
              </a:ext>
            </a:extLst>
          </p:cNvPr>
          <p:cNvSpPr txBox="1"/>
          <p:nvPr/>
        </p:nvSpPr>
        <p:spPr>
          <a:xfrm>
            <a:off x="7077075" y="4747659"/>
            <a:ext cx="15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actually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B9A5CA1-84D3-4355-8893-0734FA63B16F}"/>
              </a:ext>
            </a:extLst>
          </p:cNvPr>
          <p:cNvSpPr txBox="1"/>
          <p:nvPr/>
        </p:nvSpPr>
        <p:spPr>
          <a:xfrm>
            <a:off x="3829050" y="5096910"/>
            <a:ext cx="206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presumably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45C18D2-0F7D-4446-BA3F-62AB62540D35}"/>
              </a:ext>
            </a:extLst>
          </p:cNvPr>
          <p:cNvSpPr txBox="1"/>
          <p:nvPr/>
        </p:nvSpPr>
        <p:spPr>
          <a:xfrm>
            <a:off x="5000625" y="552870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However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E27667D-07A6-40F2-AA66-45606059951F}"/>
              </a:ext>
            </a:extLst>
          </p:cNvPr>
          <p:cNvSpPr txBox="1"/>
          <p:nvPr/>
        </p:nvSpPr>
        <p:spPr>
          <a:xfrm>
            <a:off x="7315200" y="577635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indeed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76857D-81F5-45EB-9F08-E3E074146838}"/>
              </a:ext>
            </a:extLst>
          </p:cNvPr>
          <p:cNvSpPr txBox="1"/>
          <p:nvPr/>
        </p:nvSpPr>
        <p:spPr>
          <a:xfrm>
            <a:off x="581025" y="6290709"/>
            <a:ext cx="15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obviously </a:t>
            </a:r>
          </a:p>
        </p:txBody>
      </p:sp>
      <p:sp>
        <p:nvSpPr>
          <p:cNvPr id="4" name="إطار 3">
            <a:extLst>
              <a:ext uri="{FF2B5EF4-FFF2-40B4-BE49-F238E27FC236}">
                <a16:creationId xmlns:a16="http://schemas.microsoft.com/office/drawing/2014/main" id="{A0B751EE-FF1C-4855-8B8B-0C62992C1251}"/>
              </a:ext>
            </a:extLst>
          </p:cNvPr>
          <p:cNvSpPr/>
          <p:nvPr/>
        </p:nvSpPr>
        <p:spPr>
          <a:xfrm>
            <a:off x="152401" y="1715925"/>
            <a:ext cx="6146800" cy="656965"/>
          </a:xfrm>
          <a:prstGeom prst="frame">
            <a:avLst>
              <a:gd name="adj1" fmla="val 478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05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5568">
        <p15:prstTrans prst="pageCurlSingle"/>
      </p:transition>
    </mc:Choice>
    <mc:Fallback xmlns="">
      <p:transition spd="slow" advTm="95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" grpId="0" animBg="1"/>
    </p:bldLst>
  </p:timing>
  <p:extLst mod="1">
    <p:ext uri="{E180D4A7-C9FB-4DFB-919C-405C955672EB}">
      <p14:showEvtLst xmlns:p14="http://schemas.microsoft.com/office/powerpoint/2010/main">
        <p14:playEvt time="1254" objId="3"/>
        <p14:stopEvt time="4321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</a:t>
            </a:r>
            <a:endParaRPr lang="ar-S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052" y="1270000"/>
            <a:ext cx="4146698" cy="253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5096021" cy="3880773"/>
          </a:xfrm>
        </p:spPr>
        <p:txBody>
          <a:bodyPr>
            <a:normAutofit/>
          </a:bodyPr>
          <a:lstStyle/>
          <a:p>
            <a:r>
              <a:rPr lang="en-US" sz="3200" dirty="0"/>
              <a:t>https://cutt.us/uCM9m</a:t>
            </a:r>
            <a:endParaRPr lang="ar-S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4" y="3381612"/>
            <a:ext cx="2243285" cy="2062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07" y="3827721"/>
            <a:ext cx="4728462" cy="23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5.2|5.4|6.2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2.6|7.2|5.3|0.6|11.6|7.9|4.9|0.7|16.7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1|5.5|3.7|0.9|10.4|0.9|1|1.4|30.9|2.9|1.6|0.6|0.5|1|1.6|1.4|11.4|5.8|11.2|3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7|9|5.7|5.4|9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1|36.4|4.4|7.2|4.2|10.1|5.5|6.2|8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207</Words>
  <Application>Microsoft Office PowerPoint</Application>
  <PresentationFormat>Widescreen</PresentationFormat>
  <Paragraphs>55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 Extra Light</vt:lpstr>
      <vt:lpstr>Arial</vt:lpstr>
      <vt:lpstr>Tahoma</vt:lpstr>
      <vt:lpstr>Trebuchet MS</vt:lpstr>
      <vt:lpstr>Wingdings 3</vt:lpstr>
      <vt:lpstr>Facet</vt:lpstr>
      <vt:lpstr>Grammar </vt:lpstr>
      <vt:lpstr>*The Strategies are : 1- Brain Storming  2- Mind Maping. 3- Think , Pair ,Share. 4- Active learning 5- Information Gap 6 – One minute Strategy.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19</cp:revision>
  <dcterms:created xsi:type="dcterms:W3CDTF">2020-10-05T17:47:23Z</dcterms:created>
  <dcterms:modified xsi:type="dcterms:W3CDTF">2020-10-06T07:00:43Z</dcterms:modified>
</cp:coreProperties>
</file>