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6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3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4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5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C515-06F5-475F-8C4B-742DCD1A292A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7C2F-55D0-432B-81DF-8FDEB3BB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70892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V Boli" pitchFamily="2" charset="0"/>
                <a:cs typeface="MV Boli" pitchFamily="2" charset="0"/>
              </a:rPr>
              <a:t>Simple past : Be </a:t>
            </a:r>
          </a:p>
          <a:p>
            <a:r>
              <a:rPr lang="en-US" sz="3600" dirty="0" smtClean="0">
                <a:latin typeface="MV Boli" pitchFamily="2" charset="0"/>
                <a:cs typeface="MV Boli" pitchFamily="2" charset="0"/>
              </a:rPr>
              <a:t>Simple past : Regular &amp; irregular verbs </a:t>
            </a:r>
            <a:endParaRPr lang="en-US" sz="36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548680"/>
            <a:ext cx="8503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3968" y="1700808"/>
            <a:ext cx="12778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happened 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2203325"/>
            <a:ext cx="12778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went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9080" y="2780928"/>
            <a:ext cx="12778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stole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9080" y="3244334"/>
            <a:ext cx="12778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did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9080" y="3789040"/>
            <a:ext cx="12778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caught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4008" y="4365104"/>
            <a:ext cx="12778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did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3968" y="4941168"/>
            <a:ext cx="12778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were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548680"/>
            <a:ext cx="860444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3443" y="5229200"/>
            <a:ext cx="604867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MV Boli" pitchFamily="2" charset="0"/>
                <a:cs typeface="MV Boli" pitchFamily="2" charset="0"/>
              </a:rPr>
              <a:t>A: What did Omar use to do every day?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B: He used to (would) watch TV every day. 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He didn’t </a:t>
            </a:r>
            <a:r>
              <a:rPr lang="en-US" dirty="0">
                <a:latin typeface="MV Boli" pitchFamily="2" charset="0"/>
                <a:cs typeface="MV Boli" pitchFamily="2" charset="0"/>
              </a:rPr>
              <a:t>use to </a:t>
            </a:r>
            <a:r>
              <a:rPr lang="en-US" dirty="0" smtClean="0">
                <a:latin typeface="MV Boli" pitchFamily="2" charset="0"/>
                <a:cs typeface="MV Boli" pitchFamily="2" charset="0"/>
              </a:rPr>
              <a:t>go the </a:t>
            </a:r>
            <a:r>
              <a:rPr lang="en-US" dirty="0">
                <a:latin typeface="MV Boli" pitchFamily="2" charset="0"/>
                <a:cs typeface="MV Boli" pitchFamily="2" charset="0"/>
              </a:rPr>
              <a:t>gym.</a:t>
            </a:r>
          </a:p>
        </p:txBody>
      </p:sp>
    </p:spTree>
    <p:extLst>
      <p:ext uri="{BB962C8B-B14F-4D97-AF65-F5344CB8AC3E}">
        <p14:creationId xmlns:p14="http://schemas.microsoft.com/office/powerpoint/2010/main" val="9774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780017"/>
            <a:ext cx="7056784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2</a:t>
            </a:r>
            <a:r>
              <a:rPr lang="en-US" dirty="0">
                <a:latin typeface="MV Boli" pitchFamily="2" charset="0"/>
                <a:cs typeface="MV Boli" pitchFamily="2" charset="0"/>
              </a:rPr>
              <a:t>. A: What did Omar use to eat?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B. He used to (would) eat a lot of junk food. He didn’t use to eat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fruit.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3. A: What did Omar use to look like?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B: Omar used to be overweight. He didn’t use to be slim.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4. A:How did Omar use to feel?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B: Omar used to always feel tired. He didn’t use to have much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energy.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5. A: How did Omar use to sleep?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B: Omar didn’t use to sleep well. He used to be awake most of</a:t>
            </a:r>
          </a:p>
          <a:p>
            <a:r>
              <a:rPr lang="en-US" dirty="0">
                <a:latin typeface="MV Boli" pitchFamily="2" charset="0"/>
                <a:cs typeface="MV Boli" pitchFamily="2" charset="0"/>
              </a:rPr>
              <a:t>the night/ have insomnia</a:t>
            </a:r>
          </a:p>
        </p:txBody>
      </p:sp>
    </p:spTree>
    <p:extLst>
      <p:ext uri="{BB962C8B-B14F-4D97-AF65-F5344CB8AC3E}">
        <p14:creationId xmlns:p14="http://schemas.microsoft.com/office/powerpoint/2010/main" val="7092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Past Progressive</a:t>
            </a:r>
            <a:endParaRPr lang="en-US" sz="3600" dirty="0" smtClean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429" y="1556792"/>
            <a:ext cx="849604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We use the past progressive when we describe what was happening at a specific time in the past.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9570" y="3997984"/>
            <a:ext cx="115600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subject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15616" y="3244334"/>
            <a:ext cx="0" cy="653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55776" y="3167335"/>
            <a:ext cx="0" cy="1661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0177" y="4923946"/>
            <a:ext cx="239119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Was/were + </a:t>
            </a:r>
            <a:r>
              <a:rPr lang="en-US" dirty="0" err="1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ving</a:t>
            </a:r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721114"/>
            <a:ext cx="547260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MV Boli" pitchFamily="2" charset="0"/>
                <a:cs typeface="MV Boli" pitchFamily="2" charset="0"/>
              </a:rPr>
              <a:t>I was driving home from work.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5811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7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Past Progressive</a:t>
            </a:r>
            <a:endParaRPr lang="en-US" sz="3600" dirty="0" smtClean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429" y="1556792"/>
            <a:ext cx="849604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We use the past progressive with always to describe a repeated or annoying action.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2564904"/>
            <a:ext cx="81039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MV Boli" pitchFamily="2" charset="0"/>
                <a:cs typeface="MV Boli" pitchFamily="2" charset="0"/>
              </a:rPr>
              <a:t>My neighbor’s son was always getting into trouble when he was younger.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535" y="3789040"/>
            <a:ext cx="849604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We use the past progressive to describe a long action that is interrupted by a short action.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603" y="4797152"/>
            <a:ext cx="81039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MV Boli" pitchFamily="2" charset="0"/>
                <a:cs typeface="MV Boli" pitchFamily="2" charset="0"/>
              </a:rPr>
              <a:t>I was working on my computer when suddenly the power went out.</a:t>
            </a:r>
          </a:p>
        </p:txBody>
      </p:sp>
    </p:spTree>
    <p:extLst>
      <p:ext uri="{BB962C8B-B14F-4D97-AF65-F5344CB8AC3E}">
        <p14:creationId xmlns:p14="http://schemas.microsoft.com/office/powerpoint/2010/main" val="23304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Past Progressive</a:t>
            </a:r>
            <a:endParaRPr lang="en-US" sz="3600" dirty="0" smtClean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429" y="1556792"/>
            <a:ext cx="849604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We use the past progressive to describe two actions that were happening at the same time.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2564904"/>
            <a:ext cx="810397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MV Boli" pitchFamily="2" charset="0"/>
                <a:cs typeface="MV Boli" pitchFamily="2" charset="0"/>
              </a:rPr>
              <a:t>While I was studying, my brother was watching TV.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9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16632"/>
            <a:ext cx="849694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9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908720"/>
            <a:ext cx="64807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9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9772" y="260648"/>
            <a:ext cx="41044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V Boli" pitchFamily="2" charset="0"/>
                <a:cs typeface="MV Boli" pitchFamily="2" charset="0"/>
              </a:rPr>
              <a:t>Simple past : Be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700808"/>
            <a:ext cx="770485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MV Boli" pitchFamily="2" charset="0"/>
                <a:cs typeface="MV Boli" pitchFamily="2" charset="0"/>
              </a:rPr>
              <a:t>Make the past simple (use positive / negative or question):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3001352"/>
            <a:ext cx="65934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MV Boli" pitchFamily="2" charset="0"/>
                <a:cs typeface="MV Boli" pitchFamily="2" charset="0"/>
              </a:rPr>
              <a:t>(I / be / at the cinema last night.)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3858019"/>
            <a:ext cx="666633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n-US" sz="2400" dirty="0">
                <a:latin typeface="MV Boli" pitchFamily="2" charset="0"/>
                <a:cs typeface="MV Boli" pitchFamily="2" charset="0"/>
              </a:rPr>
              <a:t>I was at the cinema last night.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4422" y="4797152"/>
            <a:ext cx="65934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MV Boli" pitchFamily="2" charset="0"/>
                <a:cs typeface="MV Boli" pitchFamily="2" charset="0"/>
              </a:rPr>
              <a:t>(how / the party / be?) </a:t>
            </a:r>
          </a:p>
        </p:txBody>
      </p:sp>
      <p:sp>
        <p:nvSpPr>
          <p:cNvPr id="9" name="Rectangle 8"/>
          <p:cNvSpPr/>
          <p:nvPr/>
        </p:nvSpPr>
        <p:spPr>
          <a:xfrm>
            <a:off x="741213" y="5733256"/>
            <a:ext cx="666633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MV Boli" pitchFamily="2" charset="0"/>
                <a:cs typeface="MV Boli" pitchFamily="2" charset="0"/>
              </a:rPr>
              <a:t> How was the party ?</a:t>
            </a:r>
            <a:endParaRPr lang="en-US" sz="24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V Boli" pitchFamily="2" charset="0"/>
                <a:cs typeface="MV Boli" pitchFamily="2" charset="0"/>
              </a:rPr>
              <a:t>Simple past : </a:t>
            </a:r>
            <a:r>
              <a:rPr lang="en-US" sz="3600" dirty="0" smtClean="0">
                <a:latin typeface="MV Boli" pitchFamily="2" charset="0"/>
                <a:cs typeface="MV Boli" pitchFamily="2" charset="0"/>
              </a:rPr>
              <a:t>Regular and Irregular  </a:t>
            </a:r>
            <a:endParaRPr lang="en-US" sz="3600" dirty="0" smtClean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700808"/>
            <a:ext cx="770485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MV Boli" pitchFamily="2" charset="0"/>
                <a:cs typeface="MV Boli" pitchFamily="2" charset="0"/>
              </a:rPr>
              <a:t>Make the past simple (use positive / negative or question):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3001352"/>
            <a:ext cx="65934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MV Boli" pitchFamily="2" charset="0"/>
                <a:cs typeface="MV Boli" pitchFamily="2" charset="0"/>
              </a:rPr>
              <a:t>She ___________________ (go) home.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3858019"/>
            <a:ext cx="666633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MV Boli" pitchFamily="2" charset="0"/>
                <a:cs typeface="MV Boli" pitchFamily="2" charset="0"/>
              </a:rPr>
              <a:t>We ___________________ (watch) a film.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4422" y="4797152"/>
            <a:ext cx="65934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MV Boli" pitchFamily="2" charset="0"/>
                <a:cs typeface="MV Boli" pitchFamily="2" charset="0"/>
              </a:rPr>
              <a:t>When </a:t>
            </a:r>
            <a:r>
              <a:rPr lang="en-US" sz="2800" dirty="0" smtClean="0">
                <a:latin typeface="MV Boli" pitchFamily="2" charset="0"/>
                <a:cs typeface="MV Boli" pitchFamily="2" charset="0"/>
              </a:rPr>
              <a:t>________________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(he / arrive)? </a:t>
            </a:r>
          </a:p>
        </p:txBody>
      </p:sp>
      <p:sp>
        <p:nvSpPr>
          <p:cNvPr id="9" name="Rectangle 8"/>
          <p:cNvSpPr/>
          <p:nvPr/>
        </p:nvSpPr>
        <p:spPr>
          <a:xfrm>
            <a:off x="741213" y="5733256"/>
            <a:ext cx="666633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MV Boli" pitchFamily="2" charset="0"/>
                <a:cs typeface="MV Boli" pitchFamily="2" charset="0"/>
              </a:rPr>
              <a:t>Where ___________________ (you / live)?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784" y="3001041"/>
            <a:ext cx="118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went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3711" y="3786028"/>
            <a:ext cx="1534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watched</a:t>
            </a:r>
            <a:endParaRPr lang="en-US" sz="2800" dirty="0">
              <a:solidFill>
                <a:srgbClr val="0070C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4059" y="4660530"/>
            <a:ext cx="23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did he </a:t>
            </a:r>
            <a:r>
              <a:rPr lang="en-US" sz="2800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arrive</a:t>
            </a:r>
            <a:endParaRPr lang="en-US" sz="2800" dirty="0">
              <a:solidFill>
                <a:srgbClr val="0070C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4054" y="5702478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did you </a:t>
            </a:r>
            <a:r>
              <a:rPr lang="en-US" sz="2800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live </a:t>
            </a:r>
            <a:endParaRPr lang="en-US" sz="2800" dirty="0">
              <a:solidFill>
                <a:srgbClr val="0070C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V Boli" pitchFamily="2" charset="0"/>
                <a:cs typeface="MV Boli" pitchFamily="2" charset="0"/>
              </a:rPr>
              <a:t>Time expression </a:t>
            </a:r>
            <a:endParaRPr lang="en-US" sz="3600" dirty="0" smtClean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285583"/>
            <a:ext cx="25202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MV Boli" pitchFamily="2" charset="0"/>
                <a:cs typeface="MV Boli" pitchFamily="2" charset="0"/>
              </a:rPr>
              <a:t>yesterday.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5976" y="3078296"/>
            <a:ext cx="184056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>
                <a:latin typeface="MV Boli" pitchFamily="2" charset="0"/>
                <a:cs typeface="MV Boli" pitchFamily="2" charset="0"/>
              </a:rPr>
              <a:t>in </a:t>
            </a:r>
            <a:r>
              <a:rPr lang="en-US" sz="3200" dirty="0" smtClean="0">
                <a:latin typeface="MV Boli" pitchFamily="2" charset="0"/>
                <a:cs typeface="MV Boli" pitchFamily="2" charset="0"/>
              </a:rPr>
              <a:t>2006</a:t>
            </a:r>
            <a:endParaRPr lang="en-US" sz="32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6260" y="4513454"/>
            <a:ext cx="2376264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MV Boli" pitchFamily="2" charset="0"/>
                <a:cs typeface="MV Boli" pitchFamily="2" charset="0"/>
              </a:rPr>
              <a:t>last night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6063" y="4221066"/>
            <a:ext cx="122328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V Boli" pitchFamily="2" charset="0"/>
                <a:cs typeface="MV Boli" pitchFamily="2" charset="0"/>
              </a:rPr>
              <a:t>ago</a:t>
            </a:r>
            <a:endParaRPr lang="en-US" sz="3200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438" y="1"/>
            <a:ext cx="9001125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6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The Past with Used to and Would</a:t>
            </a:r>
            <a:endParaRPr lang="en-US" sz="3600" dirty="0" smtClean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564" y="1556792"/>
            <a:ext cx="77408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We use used to + verb and would + verb to talk about past habits that are no longer true: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429" y="3044682"/>
            <a:ext cx="878317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I used to have short hair when I was a teenager.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429" y="4543398"/>
            <a:ext cx="115600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subject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7544" y="3567902"/>
            <a:ext cx="0" cy="653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19672" y="3567902"/>
            <a:ext cx="0" cy="1661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71800" y="3567902"/>
            <a:ext cx="0" cy="8306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59632" y="5229200"/>
            <a:ext cx="115600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Used to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4824" y="4543398"/>
            <a:ext cx="115600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verb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115" y="5877272"/>
            <a:ext cx="4572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MV Boli" pitchFamily="2" charset="0"/>
                <a:cs typeface="MV Boli" pitchFamily="2" charset="0"/>
              </a:rPr>
              <a:t>He would walk along the beach every evening before bed.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74" y="3999136"/>
            <a:ext cx="2178174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5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The Past with Used to and Would</a:t>
            </a:r>
            <a:endParaRPr lang="en-US" sz="3600" dirty="0" smtClean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564" y="1556792"/>
            <a:ext cx="77408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We use used to + be to talk about past states that are no longer true: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429" y="3044682"/>
            <a:ext cx="58528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I used to be afraid of elevators.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429" y="4543398"/>
            <a:ext cx="115600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subject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7544" y="3567902"/>
            <a:ext cx="0" cy="653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19672" y="3567902"/>
            <a:ext cx="0" cy="1661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15637" y="3479170"/>
            <a:ext cx="0" cy="8306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59632" y="5229200"/>
            <a:ext cx="115600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Used to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4824" y="4398551"/>
            <a:ext cx="115600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be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49" y="4162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4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The Past with Used to </a:t>
            </a:r>
            <a:r>
              <a:rPr lang="en-US" sz="3600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( negative )</a:t>
            </a:r>
            <a:endParaRPr lang="en-US" sz="3600" dirty="0" smtClean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429" y="1556792"/>
            <a:ext cx="84960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I didn’t use to like studying English , but I love it now </a:t>
            </a:r>
          </a:p>
        </p:txBody>
      </p:sp>
      <p:sp>
        <p:nvSpPr>
          <p:cNvPr id="5" name="Rectangle 4"/>
          <p:cNvSpPr/>
          <p:nvPr/>
        </p:nvSpPr>
        <p:spPr>
          <a:xfrm>
            <a:off x="81006" y="2780928"/>
            <a:ext cx="115600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subject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7544" y="2018457"/>
            <a:ext cx="0" cy="653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19672" y="1962513"/>
            <a:ext cx="0" cy="1661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87824" y="2134945"/>
            <a:ext cx="0" cy="8306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7544" y="3808477"/>
            <a:ext cx="239119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didn’t use to 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8741" y="3108786"/>
            <a:ext cx="115600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MV Boli" pitchFamily="2" charset="0"/>
                <a:cs typeface="MV Boli" pitchFamily="2" charset="0"/>
              </a:rPr>
              <a:t>verb</a:t>
            </a:r>
            <a:endParaRPr lang="en-US" dirty="0">
              <a:solidFill>
                <a:prstClr val="black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2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7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522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10</cp:revision>
  <dcterms:created xsi:type="dcterms:W3CDTF">2020-10-03T17:41:17Z</dcterms:created>
  <dcterms:modified xsi:type="dcterms:W3CDTF">2020-10-04T06:50:04Z</dcterms:modified>
</cp:coreProperties>
</file>