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9.png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slide" Target="slide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7.xml"/><Relationship Id="rId9" Type="http://schemas.openxmlformats.org/officeDocument/2006/relationships/slide" Target="slide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3.xml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7.xml"/><Relationship Id="rId9" Type="http://schemas.openxmlformats.org/officeDocument/2006/relationships/slide" Target="slide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slide" Target="slide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7.xml"/><Relationship Id="rId6" Type="http://schemas.openxmlformats.org/officeDocument/2006/relationships/image" Target="../media/image17.png"/><Relationship Id="rId7" Type="http://schemas.openxmlformats.org/officeDocument/2006/relationships/slide" Target="slide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7.xml"/><Relationship Id="rId7" Type="http://schemas.openxmlformats.org/officeDocument/2006/relationships/image" Target="../media/image19.png"/><Relationship Id="rId8" Type="http://schemas.openxmlformats.org/officeDocument/2006/relationships/slide" Target="slide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7.xml"/><Relationship Id="rId6" Type="http://schemas.openxmlformats.org/officeDocument/2006/relationships/slide" Target="slide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20.png"/><Relationship Id="rId7" Type="http://schemas.openxmlformats.org/officeDocument/2006/relationships/slide" Target="slide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1.png"/><Relationship Id="rId6" Type="http://schemas.openxmlformats.org/officeDocument/2006/relationships/slide" Target="slide4.xml"/><Relationship Id="rId7" Type="http://schemas.openxmlformats.org/officeDocument/2006/relationships/image" Target="../media/image19.png"/><Relationship Id="rId8" Type="http://schemas.openxmlformats.org/officeDocument/2006/relationships/slide" Target="slide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٦٦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٦٦ </a:t>
            </a:r>
          </a:p>
        </p:txBody>
      </p:sp>
      <p:sp>
        <p:nvSpPr>
          <p:cNvPr id="227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خامس : القياس،الطول والكتلة والسعة"/>
          <p:cNvSpPr txBox="1"/>
          <p:nvPr>
            <p:ph type="body" sz="quarter" idx="1"/>
          </p:nvPr>
        </p:nvSpPr>
        <p:spPr>
          <a:xfrm>
            <a:off x="11004442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الخامس : القياس،الطول والكتلة والسعة</a:t>
            </a:r>
          </a:p>
        </p:txBody>
      </p:sp>
      <p:sp>
        <p:nvSpPr>
          <p:cNvPr id="230" name="٥-٣ مهارة حل المسألة استعمال مقياس مرجعي"/>
          <p:cNvSpPr txBox="1"/>
          <p:nvPr/>
        </p:nvSpPr>
        <p:spPr>
          <a:xfrm>
            <a:off x="11446481" y="9698263"/>
            <a:ext cx="11243320" cy="1664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44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٥-٣</a:t>
            </a:r>
            <a:r>
              <a:t> مهارة حل المسألة استعمال مقياس مرجعي</a:t>
            </a:r>
          </a:p>
        </p:txBody>
      </p:sp>
      <p:sp>
        <p:nvSpPr>
          <p:cNvPr id="231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32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34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53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4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53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53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4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53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4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54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4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2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550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548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9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1" name="١٠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</p:grpSp>
      <p:grpSp>
        <p:nvGrpSpPr>
          <p:cNvPr id="5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65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55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6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5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6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5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6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66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6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7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71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72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grpSp>
        <p:nvGrpSpPr>
          <p:cNvPr id="575" name="تجميع"/>
          <p:cNvGrpSpPr/>
          <p:nvPr/>
        </p:nvGrpSpPr>
        <p:grpSpPr>
          <a:xfrm>
            <a:off x="3002572" y="3925462"/>
            <a:ext cx="20144882" cy="5513488"/>
            <a:chOff x="0" y="0"/>
            <a:chExt cx="20144880" cy="5513486"/>
          </a:xfrm>
        </p:grpSpPr>
        <p:pic>
          <p:nvPicPr>
            <p:cNvPr id="573" name="IMG_5495.png" descr="IMG_5495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10527" b="65888"/>
            <a:stretch>
              <a:fillRect/>
            </a:stretch>
          </p:blipFill>
          <p:spPr>
            <a:xfrm>
              <a:off x="626463" y="0"/>
              <a:ext cx="19057290" cy="2001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" name="IMG_5495.png" descr="IMG_5495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097" t="38434" r="1323" b="8464"/>
            <a:stretch>
              <a:fillRect/>
            </a:stretch>
          </p:blipFill>
          <p:spPr>
            <a:xfrm>
              <a:off x="0" y="2397045"/>
              <a:ext cx="20144881" cy="3116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1"/>
      <p:bldP build="whole" bldLvl="1" animBg="1" rev="0" advAuto="0" spid="56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81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79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77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8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0" name="١٠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592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82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0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83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4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5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6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7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8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9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1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94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95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96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97" name="Google Shape;145;p11"/>
          <p:cNvSpPr txBox="1"/>
          <p:nvPr/>
        </p:nvSpPr>
        <p:spPr>
          <a:xfrm>
            <a:off x="21280189" y="9885957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1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610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598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9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99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07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600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1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2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3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4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5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6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08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11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61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616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8247977" y="3691360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81417" y="7359743"/>
            <a:ext cx="2474017" cy="9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19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620" name="اشترى أحمد مجموعة من المواد الغذائية ب ٣١٧٫٥٠ ريالا…"/>
          <p:cNvSpPr txBox="1"/>
          <p:nvPr/>
        </p:nvSpPr>
        <p:spPr>
          <a:xfrm>
            <a:off x="4591305" y="3905696"/>
            <a:ext cx="13889425" cy="2392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81526" indent="-581526" algn="r" rtl="0">
              <a:buSzPct val="60000"/>
              <a:buBlip>
                <a:blip r:embed="rId8"/>
              </a:buBlip>
              <a:defRPr sz="58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اشترى أحمد مجموعة من المواد الغذائية ب ٣١٧٫٥٠ ريالا</a:t>
            </a:r>
          </a:p>
          <a:p>
            <a:pPr marL="581526" indent="-581526" algn="r" rtl="0">
              <a:buSzPct val="60000"/>
              <a:buBlip>
                <a:blip r:embed="rId8"/>
              </a:buBlip>
              <a:defRPr sz="58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 أعطى البائع ٣٥٠ ريالاً</a:t>
            </a:r>
          </a:p>
        </p:txBody>
      </p:sp>
      <p:sp>
        <p:nvSpPr>
          <p:cNvPr id="621" name="كم ريالاً سيعيد إليه البائع ؟"/>
          <p:cNvSpPr txBox="1"/>
          <p:nvPr/>
        </p:nvSpPr>
        <p:spPr>
          <a:xfrm>
            <a:off x="9118372" y="7211852"/>
            <a:ext cx="8504425" cy="1452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671763" indent="-671763" algn="r">
              <a:buSzPct val="60000"/>
              <a:buBlip>
                <a:blip r:embed="rId8"/>
              </a:buBlip>
              <a:defRPr sz="67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كم ريالاً سيعيد إليه البائع ؟</a:t>
            </a:r>
          </a:p>
        </p:txBody>
      </p:sp>
      <p:sp>
        <p:nvSpPr>
          <p:cNvPr id="622" name="استعمل خطة التخمين والتحقق ."/>
          <p:cNvSpPr txBox="1"/>
          <p:nvPr/>
        </p:nvSpPr>
        <p:spPr>
          <a:xfrm>
            <a:off x="11961031" y="10290175"/>
            <a:ext cx="8370439" cy="14401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66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استعمل خطة التخمين والتحقق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2" grpId="5"/>
      <p:bldP build="whole" bldLvl="1" animBg="1" rev="0" advAuto="0" spid="596" grpId="3"/>
      <p:bldP build="whole" bldLvl="1" animBg="1" rev="0" advAuto="0" spid="594" grpId="1"/>
      <p:bldP build="whole" bldLvl="1" animBg="1" rev="0" advAuto="0" spid="595" grpId="2"/>
      <p:bldP build="whole" bldLvl="1" animBg="1" rev="0" advAuto="0" spid="59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628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626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624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5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27" name="١٠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639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629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7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630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1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2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3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4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5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6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8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41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42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43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44" name="Google Shape;145;p11"/>
          <p:cNvSpPr txBox="1"/>
          <p:nvPr/>
        </p:nvSpPr>
        <p:spPr>
          <a:xfrm>
            <a:off x="21314057" y="10457653"/>
            <a:ext cx="1789355" cy="1306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22638">
              <a:lnSpc>
                <a:spcPct val="115000"/>
              </a:lnSpc>
              <a:spcBef>
                <a:spcPts val="3800"/>
              </a:spcBef>
              <a:defRPr sz="5264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4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4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4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48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49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650" name="تخمين ( ۱ ) : ٣١٧٫٥٠ + ۳۰ = ٣٤٧٫٥٠ أقل بقليل من ٣٥٠    تخمين غير صحيح…"/>
          <p:cNvSpPr txBox="1"/>
          <p:nvPr/>
        </p:nvSpPr>
        <p:spPr>
          <a:xfrm>
            <a:off x="2586771" y="4073337"/>
            <a:ext cx="18416152" cy="4450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61473" indent="-561473" algn="r" rtl="0">
              <a:buSzPct val="60000"/>
              <a:buBlip>
                <a:blip r:embed="rId7"/>
              </a:buBlip>
              <a:defRPr sz="56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تخمين ( ۱ ) : ٣١٧٫٥٠ + ۳۰ = ٣٤٧٫٥٠ أقل بقليل من ٣٥٠    تخمين غير صحيح</a:t>
            </a:r>
          </a:p>
          <a:p>
            <a:pPr marL="561473" indent="-561473" algn="r" rtl="0">
              <a:buSzPct val="60000"/>
              <a:buBlip>
                <a:blip r:embed="rId7"/>
              </a:buBlip>
              <a:defRPr sz="56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تخمين ( ۲ ) : ٣١٧٫٥٠ + ۳۳  = ٣٥٠٫٥٠ أكبر بقليل من ٣٥٠   تخمين غير صحيح</a:t>
            </a:r>
          </a:p>
          <a:p>
            <a:pPr marL="561473" indent="-561473" algn="r" rtl="0">
              <a:buSzPct val="60000"/>
              <a:buBlip>
                <a:blip r:embed="rId7"/>
              </a:buBlip>
              <a:defRPr sz="56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تخمين ( ۳ ) : ٣١٧٫٥٠ + ٣٢٫٥٠ = ٣٥٠ ،     تخمين صحيح</a:t>
            </a:r>
          </a:p>
          <a:p>
            <a:pPr algn="r" rtl="0">
              <a:defRPr sz="56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إذن المبلغ الذي سيعيده البائع لأحمد ٣٢,٥٠ ريالاً</a:t>
            </a:r>
          </a:p>
        </p:txBody>
      </p:sp>
      <p:sp>
        <p:nvSpPr>
          <p:cNvPr id="651" name="٣٥٠ - ٣٢٫٥٠ = ٣١٧٫٥٠ ريالاً وهو المبلغ الذي اشترى به أحمد المواد الغذائية"/>
          <p:cNvSpPr txBox="1"/>
          <p:nvPr/>
        </p:nvSpPr>
        <p:spPr>
          <a:xfrm>
            <a:off x="4300873" y="10460300"/>
            <a:ext cx="16458006" cy="1198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53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٣٥٠ - ٣٢٫٥٠ = ٣١٧٫٥٠ ريالاً وهو المبلغ الذي اشترى به أحمد المواد الغذائية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4"/>
      <p:bldP build="whole" bldLvl="1" animBg="1" rev="0" advAuto="0" spid="641" grpId="1"/>
      <p:bldP build="whole" bldLvl="1" animBg="1" rev="0" advAuto="0" spid="643" grpId="3"/>
      <p:bldP build="whole" bldLvl="1" animBg="1" rev="0" advAuto="0" spid="64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19123266" y="829408"/>
            <a:ext cx="4696463" cy="2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55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56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57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3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658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62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659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60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61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٦٧</a:t>
                </a:r>
              </a:p>
            </p:txBody>
          </p:sp>
        </p:grpSp>
      </p:grpSp>
      <p:sp>
        <p:nvSpPr>
          <p:cNvPr id="664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671" name="تجميع"/>
          <p:cNvGrpSpPr/>
          <p:nvPr/>
        </p:nvGrpSpPr>
        <p:grpSpPr>
          <a:xfrm>
            <a:off x="14597488" y="5110868"/>
            <a:ext cx="6920404" cy="2460217"/>
            <a:chOff x="0" y="-99913"/>
            <a:chExt cx="6920403" cy="2460216"/>
          </a:xfrm>
        </p:grpSpPr>
        <p:grpSp>
          <p:nvGrpSpPr>
            <p:cNvPr id="667" name="تجميع"/>
            <p:cNvGrpSpPr/>
            <p:nvPr/>
          </p:nvGrpSpPr>
          <p:grpSpPr>
            <a:xfrm>
              <a:off x="0" y="208578"/>
              <a:ext cx="6920404" cy="1786497"/>
              <a:chOff x="0" y="0"/>
              <a:chExt cx="6920403" cy="1786495"/>
            </a:xfrm>
          </p:grpSpPr>
          <p:sp>
            <p:nvSpPr>
              <p:cNvPr id="665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66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70" name="تجميع"/>
            <p:cNvGrpSpPr/>
            <p:nvPr/>
          </p:nvGrpSpPr>
          <p:grpSpPr>
            <a:xfrm>
              <a:off x="846864" y="-99914"/>
              <a:ext cx="5606386" cy="2460217"/>
              <a:chOff x="0" y="0"/>
              <a:chExt cx="5606384" cy="2460216"/>
            </a:xfrm>
          </p:grpSpPr>
          <p:sp>
            <p:nvSpPr>
              <p:cNvPr id="668" name="التاريخ"/>
              <p:cNvSpPr/>
              <p:nvPr/>
            </p:nvSpPr>
            <p:spPr>
              <a:xfrm>
                <a:off x="2613336" y="1230108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69" name="Google Shape;1337;p51"/>
              <p:cNvSpPr txBox="1"/>
              <p:nvPr/>
            </p:nvSpPr>
            <p:spPr>
              <a:xfrm>
                <a:off x="0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 ، ٩</a:t>
                </a:r>
              </a:p>
            </p:txBody>
          </p:sp>
        </p:grpSp>
      </p:grpSp>
      <p:grpSp>
        <p:nvGrpSpPr>
          <p:cNvPr id="678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676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674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672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3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75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77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9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80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81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682" name="مسألة ١٠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2"/>
      <p:bldP build="whole" bldLvl="1" animBg="1" rev="0" advAuto="0" spid="654" grpId="3"/>
      <p:bldP build="whole" bldLvl="1" animBg="1" rev="0" advAuto="0" spid="6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33979" t="12295" r="0" b="40273"/>
          <a:stretch>
            <a:fillRect/>
          </a:stretch>
        </p:blipFill>
        <p:spPr>
          <a:xfrm>
            <a:off x="7340228" y="1887137"/>
            <a:ext cx="8393817" cy="171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0" t="58644" r="1701" b="8239"/>
          <a:stretch>
            <a:fillRect/>
          </a:stretch>
        </p:blipFill>
        <p:spPr>
          <a:xfrm>
            <a:off x="4595766" y="3624372"/>
            <a:ext cx="12502261" cy="120052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3110192" y="3575805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58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9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60" name="مسألة ١٠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3"/>
      <p:bldP build="whole" bldLvl="1" animBg="1" rev="0" advAuto="0" spid="236" grpId="5"/>
      <p:bldP build="whole" bldLvl="1" animBg="1" rev="0" advAuto="0" spid="237" grpId="1"/>
      <p:bldP build="whole" bldLvl="1" animBg="1" rev="0" advAuto="0" spid="253" grpId="2"/>
      <p:bldP build="whole" bldLvl="1" animBg="1" rev="0" advAuto="0" spid="25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3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grpSp>
        <p:nvGrpSpPr>
          <p:cNvPr id="280" name="تجميع"/>
          <p:cNvGrpSpPr/>
          <p:nvPr/>
        </p:nvGrpSpPr>
        <p:grpSpPr>
          <a:xfrm>
            <a:off x="17986491" y="1743043"/>
            <a:ext cx="5725607" cy="2266433"/>
            <a:chOff x="0" y="0"/>
            <a:chExt cx="5725605" cy="2266432"/>
          </a:xfrm>
        </p:grpSpPr>
        <p:grpSp>
          <p:nvGrpSpPr>
            <p:cNvPr id="278" name="تجميع"/>
            <p:cNvGrpSpPr/>
            <p:nvPr/>
          </p:nvGrpSpPr>
          <p:grpSpPr>
            <a:xfrm>
              <a:off x="0" y="-1"/>
              <a:ext cx="5725606" cy="2266434"/>
              <a:chOff x="0" y="0"/>
              <a:chExt cx="5725605" cy="2266432"/>
            </a:xfrm>
          </p:grpSpPr>
          <p:grpSp>
            <p:nvGrpSpPr>
              <p:cNvPr id="266" name="تجميع"/>
              <p:cNvGrpSpPr/>
              <p:nvPr/>
            </p:nvGrpSpPr>
            <p:grpSpPr>
              <a:xfrm>
                <a:off x="0" y="718892"/>
                <a:ext cx="4257174" cy="1408389"/>
                <a:chOff x="0" y="0"/>
                <a:chExt cx="4257173" cy="1408387"/>
              </a:xfrm>
            </p:grpSpPr>
            <p:sp>
              <p:nvSpPr>
                <p:cNvPr id="264" name="Google Shape;208;p10"/>
                <p:cNvSpPr/>
                <p:nvPr/>
              </p:nvSpPr>
              <p:spPr>
                <a:xfrm>
                  <a:off x="0" y="0"/>
                  <a:ext cx="4257174" cy="140838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5" name="Google Shape;209;p10"/>
                <p:cNvSpPr/>
                <p:nvPr/>
              </p:nvSpPr>
              <p:spPr>
                <a:xfrm>
                  <a:off x="16219" y="71288"/>
                  <a:ext cx="4224736" cy="1265812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77" name="Google Shape;253;p10"/>
              <p:cNvGrpSpPr/>
              <p:nvPr/>
            </p:nvGrpSpPr>
            <p:grpSpPr>
              <a:xfrm>
                <a:off x="3696416" y="-1"/>
                <a:ext cx="2029190" cy="2266434"/>
                <a:chOff x="0" y="0"/>
                <a:chExt cx="2029189" cy="2266432"/>
              </a:xfrm>
            </p:grpSpPr>
            <p:sp>
              <p:nvSpPr>
                <p:cNvPr id="267" name="Google Shape;254;p10"/>
                <p:cNvSpPr/>
                <p:nvPr/>
              </p:nvSpPr>
              <p:spPr>
                <a:xfrm flipH="1" rot="12754542">
                  <a:off x="431948" y="160710"/>
                  <a:ext cx="1165293" cy="1945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5" name="Google Shape;255;p10"/>
                <p:cNvGrpSpPr/>
                <p:nvPr/>
              </p:nvGrpSpPr>
              <p:grpSpPr>
                <a:xfrm>
                  <a:off x="161959" y="150509"/>
                  <a:ext cx="1710977" cy="1956143"/>
                  <a:chOff x="0" y="0"/>
                  <a:chExt cx="1710975" cy="1956142"/>
                </a:xfrm>
              </p:grpSpPr>
              <p:sp>
                <p:nvSpPr>
                  <p:cNvPr id="268" name="Google Shape;256;p10"/>
                  <p:cNvSpPr/>
                  <p:nvPr/>
                </p:nvSpPr>
                <p:spPr>
                  <a:xfrm flipH="1" rot="12762355">
                    <a:off x="133911" y="1000640"/>
                    <a:ext cx="923752" cy="7667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257;p10"/>
                  <p:cNvSpPr/>
                  <p:nvPr/>
                </p:nvSpPr>
                <p:spPr>
                  <a:xfrm flipH="1" rot="12762355">
                    <a:off x="183328" y="890216"/>
                    <a:ext cx="453809" cy="7633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258;p10"/>
                  <p:cNvSpPr/>
                  <p:nvPr/>
                </p:nvSpPr>
                <p:spPr>
                  <a:xfrm flipH="1" rot="1962354">
                    <a:off x="481458" y="148767"/>
                    <a:ext cx="914258" cy="14078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259;p10"/>
                  <p:cNvSpPr/>
                  <p:nvPr/>
                </p:nvSpPr>
                <p:spPr>
                  <a:xfrm flipH="1" rot="1962354">
                    <a:off x="633036" y="144959"/>
                    <a:ext cx="599605" cy="1415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260;p10"/>
                  <p:cNvSpPr/>
                  <p:nvPr/>
                </p:nvSpPr>
                <p:spPr>
                  <a:xfrm flipH="1" rot="1962354">
                    <a:off x="779830" y="220777"/>
                    <a:ext cx="914258" cy="330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3" name="Google Shape;261;p10"/>
                  <p:cNvSpPr/>
                  <p:nvPr/>
                </p:nvSpPr>
                <p:spPr>
                  <a:xfrm flipH="1" rot="1962354">
                    <a:off x="275105" y="1571433"/>
                    <a:ext cx="295323" cy="1481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4" name="Google Shape;262;p10"/>
                  <p:cNvSpPr/>
                  <p:nvPr/>
                </p:nvSpPr>
                <p:spPr>
                  <a:xfrm flipH="1" rot="1957588">
                    <a:off x="627541" y="481998"/>
                    <a:ext cx="947124" cy="2230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6" name="Google Shape;263;p10"/>
                <p:cNvSpPr/>
                <p:nvPr/>
              </p:nvSpPr>
              <p:spPr>
                <a:xfrm flipH="1" rot="12759500">
                  <a:off x="464116" y="225510"/>
                  <a:ext cx="1103127" cy="1835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9" name="تعزيز مهارة"/>
            <p:cNvSpPr/>
            <p:nvPr/>
          </p:nvSpPr>
          <p:spPr>
            <a:xfrm>
              <a:off x="561342" y="751040"/>
              <a:ext cx="3136539" cy="1196272"/>
            </a:xfrm>
            <a:prstGeom prst="roundRect">
              <a:avLst>
                <a:gd name="adj" fmla="val 20521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sz="44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1866207" y="2275872"/>
            <a:ext cx="15984817" cy="1725137"/>
            <a:chOff x="0" y="0"/>
            <a:chExt cx="15984817" cy="1725136"/>
          </a:xfrm>
        </p:grpSpPr>
        <p:sp>
          <p:nvSpPr>
            <p:cNvPr id="281" name="Google Shape;209;p10"/>
            <p:cNvSpPr/>
            <p:nvPr/>
          </p:nvSpPr>
          <p:spPr>
            <a:xfrm>
              <a:off x="1560820" y="268062"/>
              <a:ext cx="14423998" cy="1129745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المهارة ٦:   كتابة نتائج تجربة احتمالية"/>
            <p:cNvSpPr txBox="1"/>
            <p:nvPr/>
          </p:nvSpPr>
          <p:spPr>
            <a:xfrm>
              <a:off x="0" y="0"/>
              <a:ext cx="15397854" cy="172513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2257213" algn="ctr" defTabSz="1219200" rtl="0">
                <a:lnSpc>
                  <a:spcPct val="107916"/>
                </a:lnSpc>
                <a:defRPr b="1" sz="64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rPr b="0">
                  <a:latin typeface="UKIJ Bom"/>
                  <a:ea typeface="UKIJ Bom"/>
                  <a:cs typeface="UKIJ Bom"/>
                  <a:sym typeface="UKIJ Bom"/>
                </a:rPr>
                <a:t>المهارة ٦: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   كتابة نتائج تجربة احتمالية</a:t>
              </a:r>
            </a:p>
          </p:txBody>
        </p:sp>
      </p:grpSp>
      <p:sp>
        <p:nvSpPr>
          <p:cNvPr id="284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85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grpSp>
        <p:nvGrpSpPr>
          <p:cNvPr id="288" name="IMG_5484.png"/>
          <p:cNvGrpSpPr/>
          <p:nvPr/>
        </p:nvGrpSpPr>
        <p:grpSpPr>
          <a:xfrm>
            <a:off x="8917103" y="4327157"/>
            <a:ext cx="14230351" cy="4417220"/>
            <a:chOff x="0" y="0"/>
            <a:chExt cx="14230350" cy="4417218"/>
          </a:xfrm>
        </p:grpSpPr>
        <p:pic>
          <p:nvPicPr>
            <p:cNvPr id="287" name="IMG_5484.png" descr="IMG_548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033" t="0" r="3871" b="6249"/>
            <a:stretch>
              <a:fillRect/>
            </a:stretch>
          </p:blipFill>
          <p:spPr>
            <a:xfrm>
              <a:off x="44450" y="44450"/>
              <a:ext cx="14141517" cy="43284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6" name="IMG_5484.png" descr="IMG_5484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4230350" cy="4417219"/>
            </a:xfrm>
            <a:prstGeom prst="rect">
              <a:avLst/>
            </a:prstGeom>
            <a:effectLst/>
          </p:spPr>
        </p:pic>
      </p:grpSp>
      <p:grpSp>
        <p:nvGrpSpPr>
          <p:cNvPr id="291" name="IMG_5485.png"/>
          <p:cNvGrpSpPr/>
          <p:nvPr/>
        </p:nvGrpSpPr>
        <p:grpSpPr>
          <a:xfrm>
            <a:off x="5539684" y="9438949"/>
            <a:ext cx="16082566" cy="3133329"/>
            <a:chOff x="0" y="0"/>
            <a:chExt cx="16082565" cy="3133328"/>
          </a:xfrm>
        </p:grpSpPr>
        <p:pic>
          <p:nvPicPr>
            <p:cNvPr id="290" name="IMG_5485.png" descr="IMG_5485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3463" t="13408" r="9605" b="5746"/>
            <a:stretch>
              <a:fillRect/>
            </a:stretch>
          </p:blipFill>
          <p:spPr>
            <a:xfrm>
              <a:off x="44450" y="44450"/>
              <a:ext cx="15993663" cy="30444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9" name="IMG_5485.png" descr="IMG_5485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6082566" cy="3133329"/>
            </a:xfrm>
            <a:prstGeom prst="rect">
              <a:avLst/>
            </a:prstGeom>
            <a:effectLst/>
          </p:spPr>
        </p:pic>
      </p:grpSp>
      <p:sp>
        <p:nvSpPr>
          <p:cNvPr id="292" name="مسألة ١٠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306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94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5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295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3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296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8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9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0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1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4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7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13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311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09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0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12" name="٣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329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14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7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20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15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9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3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21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2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6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24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5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8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3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3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3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33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pic>
        <p:nvPicPr>
          <p:cNvPr id="334" name="IMG_5479.png" descr="IMG_5479.png"/>
          <p:cNvPicPr>
            <a:picLocks noChangeAspect="1"/>
          </p:cNvPicPr>
          <p:nvPr/>
        </p:nvPicPr>
        <p:blipFill>
          <a:blip r:embed="rId6">
            <a:extLst/>
          </a:blip>
          <a:srcRect l="0" t="1745" r="14156" b="0"/>
          <a:stretch>
            <a:fillRect/>
          </a:stretch>
        </p:blipFill>
        <p:spPr>
          <a:xfrm>
            <a:off x="4945525" y="3038149"/>
            <a:ext cx="15633448" cy="893184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1"/>
      <p:bldP build="whole" bldLvl="1" animBg="1" rev="0" advAuto="0" spid="30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41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39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37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8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0" name="٥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52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42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0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43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5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6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7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8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9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1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4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55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56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57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69928">
              <a:lnSpc>
                <a:spcPct val="115000"/>
              </a:lnSpc>
              <a:spcBef>
                <a:spcPts val="3900"/>
              </a:spcBef>
              <a:defRPr sz="556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7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70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58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9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59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67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60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1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2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3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4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5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6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68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71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76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496076" y="3199016"/>
            <a:ext cx="3045983" cy="131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7802563" y="6674218"/>
            <a:ext cx="2662449" cy="10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79" name="يريد محمد أن يشتري ثلاجة جديدة…"/>
          <p:cNvSpPr txBox="1"/>
          <p:nvPr/>
        </p:nvSpPr>
        <p:spPr>
          <a:xfrm>
            <a:off x="6379222" y="3203370"/>
            <a:ext cx="11554972" cy="3040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lvl="1" marL="882315" indent="-501315" algn="r" rtl="0">
              <a:buSzPct val="60000"/>
              <a:buBlip>
                <a:blip r:embed="rId7"/>
              </a:buBlip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يريد محمد أن يشتري ثلاجة جديدة </a:t>
            </a:r>
          </a:p>
          <a:p>
            <a:pPr lvl="1" marL="882315" indent="-501315" algn="r" rtl="0">
              <a:buSzPct val="60000"/>
              <a:buBlip>
                <a:blip r:embed="rId7"/>
              </a:buBlip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لا يعرف محمد قياسات المكان الذي سيضعها فيه</a:t>
            </a:r>
          </a:p>
          <a:p>
            <a:pPr lvl="1" marL="882315" indent="-501315" algn="r" rtl="0">
              <a:buSzPct val="60000"/>
              <a:buBlip>
                <a:blip r:embed="rId7"/>
              </a:buBlip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 ويعلم محمد أن عرض باب المطبخ يساوي مترا واحدا </a:t>
            </a:r>
          </a:p>
        </p:txBody>
      </p:sp>
      <p:sp>
        <p:nvSpPr>
          <p:cNvPr id="380" name="شرح طريقة يمكن لمحمد أن يستعملها لتحديد قياسات المكان الذي سيضع فيه الثلاجة استعمل"/>
          <p:cNvSpPr txBox="1"/>
          <p:nvPr/>
        </p:nvSpPr>
        <p:spPr>
          <a:xfrm>
            <a:off x="1474175" y="7826892"/>
            <a:ext cx="18760428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buSzPct val="60000"/>
              <a:buBlip>
                <a:blip r:embed="rId7"/>
              </a:buBlip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شرح طريقة يمكن لمحمد أن يستعملها لتحديد قياسات المكان الذي سيضع فيه الثلاجة استعمل</a:t>
            </a:r>
          </a:p>
        </p:txBody>
      </p:sp>
      <p:sp>
        <p:nvSpPr>
          <p:cNvPr id="381" name="استعمال مقياس مرجعي."/>
          <p:cNvSpPr txBox="1"/>
          <p:nvPr/>
        </p:nvSpPr>
        <p:spPr>
          <a:xfrm>
            <a:off x="14381308" y="10545413"/>
            <a:ext cx="5602101" cy="129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/>
          <a:p>
            <a:pPr rtl="0">
              <a:defRPr sz="5800"/>
            </a:pPr>
            <a:r>
              <a:t> </a:t>
            </a:r>
            <a:r>
              <a:rPr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rPr>
              <a:t>استعمال مقياس مرجعي.</a:t>
            </a:r>
          </a:p>
        </p:txBody>
      </p:sp>
      <p:sp>
        <p:nvSpPr>
          <p:cNvPr id="382" name="مسألة ١٠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2"/>
      <p:bldP build="whole" bldLvl="1" animBg="1" rev="0" advAuto="0" spid="356" grpId="3"/>
      <p:bldP build="whole" bldLvl="1" animBg="1" rev="0" advAuto="0" spid="354" grpId="1"/>
      <p:bldP build="whole" bldLvl="1" animBg="1" rev="0" advAuto="0" spid="372" grpId="5"/>
      <p:bldP build="whole" bldLvl="1" animBg="1" rev="0" advAuto="0" spid="35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88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86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84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5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87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99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89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7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90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3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8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01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02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03" name="مستطيل"/>
          <p:cNvSpPr/>
          <p:nvPr/>
        </p:nvSpPr>
        <p:spPr>
          <a:xfrm>
            <a:off x="20965559" y="10615238"/>
            <a:ext cx="1615890" cy="166473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04" name="Google Shape;145;p11"/>
          <p:cNvSpPr txBox="1"/>
          <p:nvPr/>
        </p:nvSpPr>
        <p:spPr>
          <a:xfrm>
            <a:off x="20766295" y="10736576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0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408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409" name="يقطع خيطا ( أو شريطا أو حبلاً ) طوله بعرض الباب أي ١ م ،…"/>
          <p:cNvSpPr txBox="1"/>
          <p:nvPr/>
        </p:nvSpPr>
        <p:spPr>
          <a:xfrm>
            <a:off x="1209669" y="4844400"/>
            <a:ext cx="19368009" cy="2545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defRPr sz="62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يقطع خيطا ( أو شريطا أو حبلاً ) طوله بعرض الباب أي ١ م ، </a:t>
            </a:r>
          </a:p>
          <a:p>
            <a:pPr algn="r" rtl="0">
              <a:defRPr sz="62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ثم يحدد عدد مرات طول الخيط المساوية لقياسات المكان الذي سيضع فيه الثلاجة</a:t>
            </a:r>
          </a:p>
        </p:txBody>
      </p:sp>
      <p:sp>
        <p:nvSpPr>
          <p:cNvPr id="410" name="بما أن طول الشريط مساوي لعرض باب المطبخ ام فالإجابة معقولة"/>
          <p:cNvSpPr txBox="1"/>
          <p:nvPr/>
        </p:nvSpPr>
        <p:spPr>
          <a:xfrm>
            <a:off x="4840686" y="10613651"/>
            <a:ext cx="15652599" cy="1402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64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بما أن طول الشريط مساوي لعرض باب المطبخ ام فالإجابة معقولة</a:t>
            </a:r>
          </a:p>
        </p:txBody>
      </p:sp>
      <p:sp>
        <p:nvSpPr>
          <p:cNvPr id="411" name="مسألة ١٠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4" grpId="4"/>
      <p:bldP build="whole" bldLvl="1" animBg="1" rev="0" advAuto="0" spid="402" grpId="2"/>
      <p:bldP build="whole" bldLvl="1" animBg="1" rev="0" advAuto="0" spid="401" grpId="1"/>
      <p:bldP build="whole" bldLvl="1" animBg="1" rev="0" advAuto="0" spid="40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415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413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4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6" name="٤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433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418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31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424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419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0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1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2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3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27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425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0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428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9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32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446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34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5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35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43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36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7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8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9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0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1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2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44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47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4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5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452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453" name="IMG_5480.png" descr="IMG_5480.png"/>
          <p:cNvPicPr>
            <a:picLocks noChangeAspect="1"/>
          </p:cNvPicPr>
          <p:nvPr/>
        </p:nvPicPr>
        <p:blipFill>
          <a:blip r:embed="rId6">
            <a:extLst/>
          </a:blip>
          <a:srcRect l="0" t="0" r="10109" b="0"/>
          <a:stretch>
            <a:fillRect/>
          </a:stretch>
        </p:blipFill>
        <p:spPr>
          <a:xfrm>
            <a:off x="4694535" y="3894164"/>
            <a:ext cx="16884615" cy="6946579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8" grpId="2"/>
      <p:bldP build="whole" bldLvl="1" animBg="1" rev="0" advAuto="0" spid="4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60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58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56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7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59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71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61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9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62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3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4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5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6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7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8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0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73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74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75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76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9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489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477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8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78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86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79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0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1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2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3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4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5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87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90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49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95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0526" t="0" r="0" b="67174"/>
          <a:stretch>
            <a:fillRect/>
          </a:stretch>
        </p:blipFill>
        <p:spPr>
          <a:xfrm>
            <a:off x="16729570" y="3670104"/>
            <a:ext cx="3389737" cy="1574392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497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2184" t="72187" r="0" b="0"/>
          <a:stretch>
            <a:fillRect/>
          </a:stretch>
        </p:blipFill>
        <p:spPr>
          <a:xfrm>
            <a:off x="17018097" y="6858000"/>
            <a:ext cx="3101215" cy="1333956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تريد هديل أن تزين غرفتها بشريط زينة…"/>
          <p:cNvSpPr txBox="1"/>
          <p:nvPr/>
        </p:nvSpPr>
        <p:spPr>
          <a:xfrm>
            <a:off x="7382559" y="4007296"/>
            <a:ext cx="9347012" cy="2291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51447" indent="-551447" algn="r" rtl="0">
              <a:buSzPct val="60000"/>
              <a:buBlip>
                <a:blip r:embed="rId7"/>
              </a:buBlip>
              <a:defRPr sz="55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تريد هديل أن تزين غرفتها بشريط زينة</a:t>
            </a:r>
          </a:p>
          <a:p>
            <a:pPr marL="551447" indent="-551447" algn="r" rtl="0">
              <a:buSzPct val="60000"/>
              <a:buBlip>
                <a:blip r:embed="rId7"/>
              </a:buBlip>
              <a:defRPr sz="55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 طول شبر يدها يساوي ٢٠ سم تقريبا</a:t>
            </a:r>
          </a:p>
        </p:txBody>
      </p:sp>
      <p:sp>
        <p:nvSpPr>
          <p:cNvPr id="499" name="وصف كيف يمكن لهديل أن تحد طول شريط الزينة كاملاً ."/>
          <p:cNvSpPr txBox="1"/>
          <p:nvPr/>
        </p:nvSpPr>
        <p:spPr>
          <a:xfrm>
            <a:off x="4874953" y="7018009"/>
            <a:ext cx="12238838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/>
          <a:p>
            <a:pPr marL="260684" indent="-260684">
              <a:buSzPct val="60000"/>
              <a:buBlip>
                <a:blip r:embed="rId7"/>
              </a:buBlip>
            </a:pPr>
            <a:r>
              <a:t> </a:t>
            </a:r>
            <a:r>
              <a:rPr sz="54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rPr>
              <a:t>وصف كيف يمكن لهديل أن تحد طول شريط الزينة كاملاً .</a:t>
            </a:r>
          </a:p>
        </p:txBody>
      </p:sp>
      <p:sp>
        <p:nvSpPr>
          <p:cNvPr id="500" name="استعمال مقياس مرجعي."/>
          <p:cNvSpPr txBox="1"/>
          <p:nvPr/>
        </p:nvSpPr>
        <p:spPr>
          <a:xfrm>
            <a:off x="14517179" y="10178857"/>
            <a:ext cx="5602101" cy="129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/>
          <a:p>
            <a:pPr rtl="0">
              <a:defRPr sz="5800"/>
            </a:pPr>
            <a:r>
              <a:t> </a:t>
            </a:r>
            <a:r>
              <a:rPr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rPr>
              <a:t>استعمال مقياس مرجعي.</a:t>
            </a:r>
          </a:p>
        </p:txBody>
      </p:sp>
      <p:sp>
        <p:nvSpPr>
          <p:cNvPr id="501" name="مسألة ١٠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2"/>
      <p:bldP build="whole" bldLvl="1" animBg="1" rev="0" advAuto="0" spid="473" grpId="1"/>
      <p:bldP build="whole" bldLvl="1" animBg="1" rev="0" advAuto="0" spid="475" grpId="3"/>
      <p:bldP build="whole" bldLvl="1" animBg="1" rev="0" advAuto="0" spid="476" grpId="4"/>
      <p:bldP build="whole" bldLvl="1" animBg="1" rev="0" advAuto="0" spid="491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07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05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03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6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518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08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16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09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7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20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21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22" name="مستطيل"/>
          <p:cNvSpPr/>
          <p:nvPr/>
        </p:nvSpPr>
        <p:spPr>
          <a:xfrm>
            <a:off x="21325915" y="10151054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23" name="Google Shape;145;p11"/>
          <p:cNvSpPr txBox="1"/>
          <p:nvPr/>
        </p:nvSpPr>
        <p:spPr>
          <a:xfrm>
            <a:off x="21212531" y="10331831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28058">
              <a:lnSpc>
                <a:spcPct val="115000"/>
              </a:lnSpc>
              <a:spcBef>
                <a:spcPts val="3700"/>
              </a:spcBef>
              <a:defRPr sz="504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2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2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27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28" name="تستعمل شبر يدها لقياس شريط زينة ثم تضرب عدد الأشبار في ٢٠ سم ،…"/>
          <p:cNvSpPr txBox="1"/>
          <p:nvPr/>
        </p:nvSpPr>
        <p:spPr>
          <a:xfrm>
            <a:off x="2561313" y="4438171"/>
            <a:ext cx="18557572" cy="2773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ctr" rtl="0">
              <a:defRPr sz="68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تستعمل شبر يدها لقياس شريط زينة ثم تضرب عدد الأشبار في ٢٠ سم ، </a:t>
            </a:r>
          </a:p>
          <a:p>
            <a:pPr algn="ctr" rtl="0">
              <a:defRPr sz="68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وبذلك يمكنها أن توجد طول شريط الزينة كاملاً .</a:t>
            </a:r>
          </a:p>
        </p:txBody>
      </p:sp>
      <p:sp>
        <p:nvSpPr>
          <p:cNvPr id="529" name="بما أن طول شبر يد هديل يساوي ٢٠ سم تقريبا ، فالإجابة معقولة"/>
          <p:cNvSpPr txBox="1"/>
          <p:nvPr/>
        </p:nvSpPr>
        <p:spPr>
          <a:xfrm>
            <a:off x="5476659" y="10652361"/>
            <a:ext cx="14736700" cy="1351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6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بما أن طول شبر يد هديل يساوي ٢٠ سم تقريبا ، فالإجابة معقولة</a:t>
            </a:r>
          </a:p>
        </p:txBody>
      </p:sp>
      <p:sp>
        <p:nvSpPr>
          <p:cNvPr id="530" name="مسألة ١٠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1"/>
      <p:bldP build="whole" bldLvl="1" animBg="1" rev="0" advAuto="0" spid="523" grpId="4"/>
      <p:bldP build="whole" bldLvl="1" animBg="1" rev="0" advAuto="0" spid="522" grpId="3"/>
      <p:bldP build="whole" bldLvl="1" animBg="1" rev="0" advAuto="0" spid="52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