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61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14/10/2023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2" Type="http://schemas.openxmlformats.org/officeDocument/2006/relationships/audio" Target="../media/media1.mp3"/><Relationship Id="rId16" Type="http://schemas.openxmlformats.org/officeDocument/2006/relationships/image" Target="../media/image2.png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slideLayout" Target="../slideLayouts/slideLayout10.xml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7300" y="2721931"/>
            <a:ext cx="4195200" cy="1995186"/>
          </a:xfrm>
        </p:spPr>
        <p:txBody>
          <a:bodyPr/>
          <a:lstStyle/>
          <a:p>
            <a:pPr algn="ctr"/>
            <a:r>
              <a:rPr lang="en-GB" sz="4400" dirty="0"/>
              <a:t>L7: Vocabulary Building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3237300" y="864972"/>
            <a:ext cx="4195199" cy="1705233"/>
          </a:xfrm>
          <a:solidFill>
            <a:schemeClr val="accent4">
              <a:lumMod val="75000"/>
            </a:schemeClr>
          </a:solidFill>
          <a:ln w="76200"/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4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3193" y="5431350"/>
            <a:ext cx="5863412" cy="561678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490727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rgbClr val="000000"/>
                </a:solidFill>
                <a:sym typeface="Arial"/>
              </a:rPr>
              <a:t>having plenty of money and possessions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0811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prstClr val="white"/>
                </a:solidFill>
                <a:latin typeface="Arial"/>
                <a:sym typeface="Arial"/>
              </a:rPr>
              <a:t>affluence</a:t>
            </a:r>
            <a:endParaRPr lang="en-US" sz="2667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>
                <a:solidFill>
                  <a:srgbClr val="000000"/>
                </a:solidFill>
                <a:sym typeface="Arial"/>
              </a:rPr>
              <a:t>a very important event in the development of something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86652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milestone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90811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send out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transmit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rgbClr val="000000"/>
                </a:solidFill>
                <a:sym typeface="Arial"/>
              </a:rPr>
              <a:t>obtain the right to make or sell a new invention or product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879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patent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667" b="1" kern="0" dirty="0">
                <a:solidFill>
                  <a:srgbClr val="000000"/>
                </a:solidFill>
                <a:sym typeface="Arial"/>
              </a:rPr>
              <a:t>a model used to test a new machine, car, etc.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33" b="1" kern="0" dirty="0">
                <a:solidFill>
                  <a:srgbClr val="FFFFFF"/>
                </a:solidFill>
                <a:latin typeface="Arial"/>
                <a:sym typeface="Arial"/>
              </a:rPr>
              <a:t> prototype</a:t>
            </a:r>
            <a:endParaRPr lang="en-US" sz="5867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>
                <a:solidFill>
                  <a:srgbClr val="000000"/>
                </a:solidFill>
                <a:sym typeface="Arial"/>
              </a:rPr>
              <a:t>clearly different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333" b="1" kern="0" dirty="0">
                <a:solidFill>
                  <a:srgbClr val="FFFFFF"/>
                </a:solidFill>
                <a:latin typeface="Arial"/>
                <a:sym typeface="Arial"/>
              </a:rPr>
              <a:t>distinct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90811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rgbClr val="000000"/>
                </a:solidFill>
                <a:sym typeface="Arial"/>
              </a:rPr>
              <a:t>the gradual change and development of an idea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600" b="1" kern="0" dirty="0">
                <a:solidFill>
                  <a:schemeClr val="bg1"/>
                </a:solidFill>
                <a:latin typeface="Arial"/>
                <a:sym typeface="Arial"/>
              </a:rPr>
              <a:t> Evolution</a:t>
            </a:r>
            <a:endParaRPr lang="en-US" sz="60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pic>
        <p:nvPicPr>
          <p:cNvPr id="2" name="evolution_gb_1">
            <a:hlinkClick r:id="" action="ppaction://media"/>
            <a:extLst>
              <a:ext uri="{FF2B5EF4-FFF2-40B4-BE49-F238E27FC236}">
                <a16:creationId xmlns:a16="http://schemas.microsoft.com/office/drawing/2014/main" id="{0542CBB0-702B-45A4-A6A5-2BDC00FB3F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597973" y="121920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3" name="distinct">
            <a:hlinkClick r:id="" action="ppaction://media"/>
            <a:extLst>
              <a:ext uri="{FF2B5EF4-FFF2-40B4-BE49-F238E27FC236}">
                <a16:creationId xmlns:a16="http://schemas.microsoft.com/office/drawing/2014/main" id="{307D4010-0C54-4297-8328-09E8A4B7E3D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833499" y="121920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4" name="prototype">
            <a:hlinkClick r:id="" action="ppaction://media"/>
            <a:extLst>
              <a:ext uri="{FF2B5EF4-FFF2-40B4-BE49-F238E27FC236}">
                <a16:creationId xmlns:a16="http://schemas.microsoft.com/office/drawing/2014/main" id="{D9B3FB2D-FEEE-4D80-AD3E-AEEA747877B0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68081" y="150055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9" name="transmit">
            <a:hlinkClick r:id="" action="ppaction://media"/>
            <a:extLst>
              <a:ext uri="{FF2B5EF4-FFF2-40B4-BE49-F238E27FC236}">
                <a16:creationId xmlns:a16="http://schemas.microsoft.com/office/drawing/2014/main" id="{9FCF7729-4C3D-46A9-B80F-0BD670AB8F8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597973" y="2377440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0" name="patent">
            <a:hlinkClick r:id="" action="ppaction://media"/>
            <a:extLst>
              <a:ext uri="{FF2B5EF4-FFF2-40B4-BE49-F238E27FC236}">
                <a16:creationId xmlns:a16="http://schemas.microsoft.com/office/drawing/2014/main" id="{948A8D8A-688C-4D2F-A92E-F560793AEB6A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833499" y="2377440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1" name="milestone">
            <a:hlinkClick r:id="" action="ppaction://media"/>
            <a:extLst>
              <a:ext uri="{FF2B5EF4-FFF2-40B4-BE49-F238E27FC236}">
                <a16:creationId xmlns:a16="http://schemas.microsoft.com/office/drawing/2014/main" id="{D86E96F5-CC25-4A18-A733-0845090F27E8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68081" y="2377440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5" name="affluence">
            <a:hlinkClick r:id="" action="ppaction://media"/>
            <a:extLst>
              <a:ext uri="{FF2B5EF4-FFF2-40B4-BE49-F238E27FC236}">
                <a16:creationId xmlns:a16="http://schemas.microsoft.com/office/drawing/2014/main" id="{9CF2768F-49B4-4276-AF62-87A49E3DB9BE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597973" y="4634484"/>
            <a:ext cx="609600" cy="6096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8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67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99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835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"/>
                            </p:stCondLst>
                            <p:childTnLst>
                              <p:par>
                                <p:cTn id="6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"/>
                            </p:stCondLst>
                            <p:childTnLst>
                              <p:par>
                                <p:cTn id="12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"/>
                            </p:stCondLst>
                            <p:childTnLst>
                              <p:par>
                                <p:cTn id="13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"/>
                            </p:stCondLst>
                            <p:childTnLst>
                              <p:par>
                                <p:cTn id="14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50"/>
                            </p:stCondLst>
                            <p:childTnLst>
                              <p:par>
                                <p:cTn id="15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"/>
                            </p:stCondLst>
                            <p:childTnLst>
                              <p:par>
                                <p:cTn id="17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"/>
                            </p:stCondLst>
                            <p:childTnLst>
                              <p:par>
                                <p:cTn id="18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0"/>
                            </p:stCondLst>
                            <p:childTnLst>
                              <p:par>
                                <p:cTn id="19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audio>
              <p:cMediaNode vol="80000">
                <p:cTn id="19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20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20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20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20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20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20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58" grpId="0" animBg="1"/>
      <p:bldP spid="58" grpId="1" animBg="1"/>
      <p:bldP spid="12" grpId="0" animBg="1"/>
      <p:bldP spid="12" grpId="1" animBg="1"/>
      <p:bldP spid="54" grpId="0" animBg="1"/>
      <p:bldP spid="54" grpId="1" animBg="1"/>
      <p:bldP spid="7" grpId="0" animBg="1"/>
      <p:bldP spid="7" grpId="1" animBg="1"/>
      <p:bldP spid="50" grpId="0" animBg="1"/>
      <p:bldP spid="50" grpId="1" animBg="1"/>
      <p:bldP spid="5" grpId="0" animBg="1"/>
      <p:bldP spid="5" grpId="1" animBg="1"/>
      <p:bldP spid="53" grpId="0" animBg="1"/>
      <p:bldP spid="53" grpId="1" animBg="1"/>
      <p:bldP spid="6" grpId="0" animBg="1"/>
      <p:bldP spid="6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98966" y="1922984"/>
            <a:ext cx="5194068" cy="793167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GB" dirty="0"/>
              <a:t>Done By Talal Alhazmi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1AE339-71DB-06EC-2C36-AACF82A2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28B9D7-6C2A-B7DC-7ACB-3EFA2B216FC5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173</Words>
  <Application>Microsoft Office PowerPoint</Application>
  <PresentationFormat>Widescreen</PresentationFormat>
  <Paragraphs>24</Paragraphs>
  <Slides>4</Slides>
  <Notes>1</Notes>
  <HiddenSlides>0</HiddenSlides>
  <MMClips>7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L7: Vocabulary Building Flash Cards</vt:lpstr>
      <vt:lpstr>PowerPoint Presentation</vt:lpstr>
      <vt:lpstr>PowerPoint Presentation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</cp:keywords>
  <cp:lastModifiedBy>Talal Alhazmi</cp:lastModifiedBy>
  <cp:revision>53</cp:revision>
  <dcterms:created xsi:type="dcterms:W3CDTF">2021-01-21T23:38:41Z</dcterms:created>
  <dcterms:modified xsi:type="dcterms:W3CDTF">2023-10-14T13:10:46Z</dcterms:modified>
</cp:coreProperties>
</file>