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85" r:id="rId4"/>
    <p:sldId id="256" r:id="rId5"/>
    <p:sldId id="286" r:id="rId6"/>
    <p:sldId id="287" r:id="rId7"/>
    <p:sldId id="288" r:id="rId8"/>
    <p:sldId id="290" r:id="rId9"/>
    <p:sldId id="289" r:id="rId10"/>
    <p:sldId id="291" r:id="rId11"/>
    <p:sldId id="292" r:id="rId12"/>
    <p:sldId id="293" r:id="rId13"/>
    <p:sldId id="295" r:id="rId14"/>
    <p:sldId id="296" r:id="rId15"/>
    <p:sldId id="294" r:id="rId16"/>
    <p:sldId id="259" r:id="rId17"/>
    <p:sldId id="297" r:id="rId18"/>
    <p:sldId id="298" r:id="rId19"/>
    <p:sldId id="301" r:id="rId20"/>
    <p:sldId id="302" r:id="rId21"/>
    <p:sldId id="303" r:id="rId22"/>
    <p:sldId id="304" r:id="rId23"/>
    <p:sldId id="300" r:id="rId24"/>
    <p:sldId id="299" r:id="rId25"/>
    <p:sldId id="306" r:id="rId26"/>
    <p:sldId id="305" r:id="rId27"/>
    <p:sldId id="307" r:id="rId28"/>
    <p:sldId id="308" r:id="rId29"/>
    <p:sldId id="309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7C7C7C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866784-8A69-35D0-65B2-7F0409B1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EC748DA-2FD1-7BA0-1871-D97768280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62719E-2B10-B3C3-EC3D-C7C034B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388C58-F1A0-C9E5-F14D-FA24A413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0C0EDE-ABD7-B93A-A5F7-95ACE7C6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85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9527FE-FD3B-16BF-D6A3-67DDDFB4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5BDB90C-EFE1-E724-6CF1-EA0991F51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27D49D-9F7D-8E09-FF8F-853DC973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6C114E-26C1-A5AA-3BA5-756D45F5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10F1FC-8EE5-E00F-2753-4497B1CD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83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898FA86-3667-2BAE-8E81-9017E4BFE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9060098-527F-CF50-157F-7A236ECF1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2B05D6-D3D7-8BBE-BA0B-C126B363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FF7A57-B6E4-B596-461C-BA838C1F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F07178-1D5F-EAF4-D69B-F03F849A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65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EE16C6-4852-3381-1174-4F442684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A90062-14BE-CC56-37D9-5A294BC1C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0B678B-DD73-8DBD-DDA4-F18F29A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CE467B-A378-2AFE-FB3F-C9BAD32A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B413E7-D17F-DBA9-15B1-723306FB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43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54AF6D-D8F7-AAF6-1393-58AED536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CA4B3B-140D-4FB5-44E4-25E16183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F9EE10-CD86-1787-462E-F3A91E32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C4BB81-5E6F-0B23-4134-548FDD73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5E4E2A-8746-B355-20DE-FF474883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313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DA2300-A07C-AC5E-6642-DB224720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35859-4187-8558-5129-74E8CFC26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1BE5AA-AFED-954E-3622-5A91A75B3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78FDD4-3464-745A-81FA-34DE9BC1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E8EB157-90CA-6448-2489-6D80E995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EF4C16-DBDF-BB57-8EB5-864542F8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03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A80D18-0F29-632E-75D0-622B6186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3D08FE-DC66-2EAE-7A0C-93988D80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7228A0E-83BE-03E0-B67C-2FC05508D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2B10446-FD1E-2CB2-1987-AF005D136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3A0ABB2-CEDA-E05F-EDB2-6B77DC995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9B74D7A-515E-D41C-34E7-4FF8FBAA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CD9BD30-ED09-8989-919B-DBC0D0D2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BC14AAB-5926-BEAB-D843-1A9BEC06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935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28A2B1-D334-E0E0-00CB-C86C7B63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DC15D48-C653-F3D4-C8CE-C4726622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2FE3914-C953-9FC6-07D0-2F59BDE2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A2F92B4-BD88-2C17-0570-71C73B37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228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E886D9B-68CD-BA5F-6EFA-87071890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6510E19-8767-F16B-02BF-B2C64A44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E2B4D56-C6DB-8353-D23A-5A8E8A7A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46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F5F404-44C6-7425-C417-615552B3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0E8766-D187-0448-355B-7ABA21868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F0E729-EE86-33B8-199F-52C256FFD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CCF534C-2BF4-AA35-4EB9-0C7A6346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014A79-E077-08FC-7725-A3150850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6A218B-EE1F-DF24-656B-D1182D22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848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E78B0A-8705-8199-D899-F1DEA900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A483014-7BF7-FDDF-A8A0-F5CAE7F40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F6DCA55-EB35-3EE8-1FF5-30691A15E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E7CE703-D563-5013-85D3-20125E62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191E05-0A1E-8C83-1FD1-DCEA0953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D77F5E-A1D3-8A25-BAAE-DB09AD57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252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F1493A1-B1BC-099E-411B-A4C04BEB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884920-8B19-100A-612E-A25A5CD2E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54D0ED-C1C4-76B4-768C-A429DCEC7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445B-EA21-4692-8C77-625326F5DD10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5B85C4-E793-1894-9786-F79B7C32B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95820E-D5BF-C453-2915-6DB2D4D1D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0AA8-ECD6-4DAE-9A19-BADCBDE27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790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hyperlink" Target="https://wordwall.net/resource/554992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3" Type="http://schemas.microsoft.com/office/2007/relationships/hdphoto" Target="../media/hdphoto13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2.glb"/><Relationship Id="rId5" Type="http://schemas.microsoft.com/office/2007/relationships/hdphoto" Target="../media/hdphoto14.wdp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4825C03-CDC8-BAB9-1687-FF847BD2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55436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4456953-3F42-9BA6-F7ED-DD906BAE890A}"/>
              </a:ext>
            </a:extLst>
          </p:cNvPr>
          <p:cNvSpPr txBox="1"/>
          <p:nvPr/>
        </p:nvSpPr>
        <p:spPr>
          <a:xfrm>
            <a:off x="7629993" y="2421833"/>
            <a:ext cx="3812081" cy="20143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Morning</a:t>
            </a:r>
          </a:p>
          <a:p>
            <a:pPr algn="ctr" rtl="0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Everyone!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2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127082F-05EC-1066-8F34-D25889155598}"/>
              </a:ext>
            </a:extLst>
          </p:cNvPr>
          <p:cNvSpPr txBox="1"/>
          <p:nvPr/>
        </p:nvSpPr>
        <p:spPr>
          <a:xfrm>
            <a:off x="1096780" y="472005"/>
            <a:ext cx="9099029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</a:rPr>
              <a:t>When do we use “and”?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42CF389-3C95-F51A-B70E-9EFF57BC6A7D}"/>
              </a:ext>
            </a:extLst>
          </p:cNvPr>
          <p:cNvSpPr txBox="1"/>
          <p:nvPr/>
        </p:nvSpPr>
        <p:spPr>
          <a:xfrm>
            <a:off x="803223" y="1681197"/>
            <a:ext cx="103157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 When the two sentences are similar to each other.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9F52229C-0594-22A5-F885-066684ECAC07}"/>
              </a:ext>
            </a:extLst>
          </p:cNvPr>
          <p:cNvGrpSpPr/>
          <p:nvPr/>
        </p:nvGrpSpPr>
        <p:grpSpPr>
          <a:xfrm>
            <a:off x="4766247" y="3016770"/>
            <a:ext cx="2659505" cy="824459"/>
            <a:chOff x="803223" y="3102964"/>
            <a:chExt cx="2659505" cy="824459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DD6D89E-0D9C-A56D-5D2B-CFAEC4CFFB4A}"/>
                </a:ext>
              </a:extLst>
            </p:cNvPr>
            <p:cNvSpPr txBox="1"/>
            <p:nvPr/>
          </p:nvSpPr>
          <p:spPr>
            <a:xfrm>
              <a:off x="938135" y="3105834"/>
              <a:ext cx="252459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400" b="1" dirty="0">
                  <a:solidFill>
                    <a:schemeClr val="accent3">
                      <a:lumMod val="75000"/>
                    </a:schemeClr>
                  </a:solidFill>
                </a:rPr>
                <a:t>Examples</a:t>
              </a:r>
              <a:endParaRPr lang="ar-SA" sz="4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5C722F40-4B13-23A2-3EB4-3D0BE793A50E}"/>
                </a:ext>
              </a:extLst>
            </p:cNvPr>
            <p:cNvSpPr/>
            <p:nvPr/>
          </p:nvSpPr>
          <p:spPr>
            <a:xfrm>
              <a:off x="803223" y="3102964"/>
              <a:ext cx="2629525" cy="824459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1FA526-D202-5481-D90C-3318D3F8C13D}"/>
              </a:ext>
            </a:extLst>
          </p:cNvPr>
          <p:cNvSpPr txBox="1"/>
          <p:nvPr/>
        </p:nvSpPr>
        <p:spPr>
          <a:xfrm>
            <a:off x="3305311" y="5648313"/>
            <a:ext cx="64002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I love apples </a:t>
            </a:r>
            <a:r>
              <a:rPr lang="en-US" sz="4000" b="1" dirty="0">
                <a:solidFill>
                  <a:srgbClr val="0070C0"/>
                </a:solidFill>
              </a:rPr>
              <a:t>and</a:t>
            </a:r>
            <a:r>
              <a:rPr lang="en-US" sz="4000" b="1" dirty="0"/>
              <a:t> bananas.</a:t>
            </a:r>
            <a:endParaRPr lang="ar-SA" sz="4000" b="1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78050C22-C199-DD2E-554B-AC3B48DEF33E}"/>
              </a:ext>
            </a:extLst>
          </p:cNvPr>
          <p:cNvGrpSpPr/>
          <p:nvPr/>
        </p:nvGrpSpPr>
        <p:grpSpPr>
          <a:xfrm>
            <a:off x="800712" y="4258901"/>
            <a:ext cx="3275325" cy="707886"/>
            <a:chOff x="800712" y="4258901"/>
            <a:chExt cx="3275325" cy="707886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D07F2CEE-9D85-11CF-0388-EBA67EF7D00E}"/>
                </a:ext>
              </a:extLst>
            </p:cNvPr>
            <p:cNvSpPr txBox="1"/>
            <p:nvPr/>
          </p:nvSpPr>
          <p:spPr>
            <a:xfrm>
              <a:off x="800712" y="4258901"/>
              <a:ext cx="327532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000" b="1" dirty="0">
                  <a:solidFill>
                    <a:srgbClr val="00B050"/>
                  </a:solidFill>
                </a:rPr>
                <a:t>I love apples.</a:t>
              </a:r>
              <a:endParaRPr lang="ar-SA" sz="4000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115EAE67-382F-61F9-99BF-28279A74867F}"/>
                </a:ext>
              </a:extLst>
            </p:cNvPr>
            <p:cNvSpPr/>
            <p:nvPr/>
          </p:nvSpPr>
          <p:spPr>
            <a:xfrm>
              <a:off x="800712" y="4284127"/>
              <a:ext cx="2931839" cy="646331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43F747D1-AA2F-4C71-A379-44CA2BF1C0F3}"/>
              </a:ext>
            </a:extLst>
          </p:cNvPr>
          <p:cNvGrpSpPr/>
          <p:nvPr/>
        </p:nvGrpSpPr>
        <p:grpSpPr>
          <a:xfrm>
            <a:off x="7819896" y="4257749"/>
            <a:ext cx="3571391" cy="707886"/>
            <a:chOff x="7819897" y="4331761"/>
            <a:chExt cx="3571391" cy="707886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20813DA-1EBD-6C02-555B-4A5F3BBA2A5E}"/>
                </a:ext>
              </a:extLst>
            </p:cNvPr>
            <p:cNvSpPr txBox="1"/>
            <p:nvPr/>
          </p:nvSpPr>
          <p:spPr>
            <a:xfrm>
              <a:off x="7819897" y="4331761"/>
              <a:ext cx="35713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</a:rPr>
                <a:t>I love bananas.</a:t>
              </a:r>
              <a:endParaRPr lang="ar-SA" sz="4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C26DEF50-7808-A9FF-E858-70F8AD496534}"/>
                </a:ext>
              </a:extLst>
            </p:cNvPr>
            <p:cNvSpPr/>
            <p:nvPr/>
          </p:nvSpPr>
          <p:spPr>
            <a:xfrm>
              <a:off x="7819898" y="4377128"/>
              <a:ext cx="3299056" cy="602442"/>
            </a:xfrm>
            <a:prstGeom prst="roundRect">
              <a:avLst/>
            </a:pr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350BBD1A-C517-E5DA-9865-06B6512AEBD9}"/>
              </a:ext>
            </a:extLst>
          </p:cNvPr>
          <p:cNvCxnSpPr>
            <a:cxnSpLocks/>
          </p:cNvCxnSpPr>
          <p:nvPr/>
        </p:nvCxnSpPr>
        <p:spPr>
          <a:xfrm flipH="1">
            <a:off x="0" y="253333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DE813FE-DC08-9DD6-6BC9-AE9B3131507E}"/>
              </a:ext>
            </a:extLst>
          </p:cNvPr>
          <p:cNvGrpSpPr/>
          <p:nvPr/>
        </p:nvGrpSpPr>
        <p:grpSpPr>
          <a:xfrm>
            <a:off x="5316511" y="138001"/>
            <a:ext cx="1558977" cy="1015663"/>
            <a:chOff x="5316511" y="179883"/>
            <a:chExt cx="1558977" cy="1015663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D54CDD38-3048-3AA5-1D65-A3E3D161CC40}"/>
                </a:ext>
              </a:extLst>
            </p:cNvPr>
            <p:cNvSpPr txBox="1"/>
            <p:nvPr/>
          </p:nvSpPr>
          <p:spPr>
            <a:xfrm>
              <a:off x="5316511" y="179883"/>
              <a:ext cx="1558977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6000" b="1" dirty="0">
                  <a:solidFill>
                    <a:srgbClr val="FF0000"/>
                  </a:solidFill>
                </a:rPr>
                <a:t>but</a:t>
              </a:r>
              <a:endParaRPr lang="ar-SA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89C91819-ED24-2E8C-2C6A-9253795C8BDA}"/>
                </a:ext>
              </a:extLst>
            </p:cNvPr>
            <p:cNvCxnSpPr/>
            <p:nvPr/>
          </p:nvCxnSpPr>
          <p:spPr>
            <a:xfrm flipH="1">
              <a:off x="5511383" y="1161898"/>
              <a:ext cx="11692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A815F63-5AE2-F538-910D-E5162D5D331B}"/>
              </a:ext>
            </a:extLst>
          </p:cNvPr>
          <p:cNvSpPr txBox="1"/>
          <p:nvPr/>
        </p:nvSpPr>
        <p:spPr>
          <a:xfrm>
            <a:off x="1521526" y="2935286"/>
            <a:ext cx="33952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I speak Arabic.</a:t>
            </a:r>
            <a:endParaRPr lang="ar-SA" sz="40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0F96794-1B46-ABC0-55A2-A313F9632375}"/>
              </a:ext>
            </a:extLst>
          </p:cNvPr>
          <p:cNvSpPr txBox="1"/>
          <p:nvPr/>
        </p:nvSpPr>
        <p:spPr>
          <a:xfrm>
            <a:off x="7054966" y="2929139"/>
            <a:ext cx="47422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I </a:t>
            </a:r>
            <a:r>
              <a:rPr lang="en-US" sz="4000" b="1" u="sng" dirty="0"/>
              <a:t>don’t</a:t>
            </a:r>
            <a:r>
              <a:rPr lang="en-US" sz="4000" b="1" dirty="0"/>
              <a:t> speak French.</a:t>
            </a:r>
            <a:endParaRPr lang="ar-SA" sz="40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A21443C-8838-5EC5-6EDC-C9B1E22AB0A7}"/>
              </a:ext>
            </a:extLst>
          </p:cNvPr>
          <p:cNvSpPr txBox="1"/>
          <p:nvPr/>
        </p:nvSpPr>
        <p:spPr>
          <a:xfrm>
            <a:off x="1678898" y="1624988"/>
            <a:ext cx="27282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70C0"/>
                </a:solidFill>
              </a:rPr>
              <a:t>Sentence 1</a:t>
            </a:r>
            <a:endParaRPr lang="ar-SA" sz="44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FABBC92-63F3-68DC-DAE6-99A3649036DB}"/>
              </a:ext>
            </a:extLst>
          </p:cNvPr>
          <p:cNvSpPr txBox="1"/>
          <p:nvPr/>
        </p:nvSpPr>
        <p:spPr>
          <a:xfrm>
            <a:off x="7774898" y="1620482"/>
            <a:ext cx="27282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B050"/>
                </a:solidFill>
              </a:rPr>
              <a:t>Sentence 2</a:t>
            </a:r>
            <a:endParaRPr lang="ar-SA" sz="4400" b="1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3EDFAA-5C97-A3AF-321F-62A24AA9AE77}"/>
              </a:ext>
            </a:extLst>
          </p:cNvPr>
          <p:cNvSpPr txBox="1"/>
          <p:nvPr/>
        </p:nvSpPr>
        <p:spPr>
          <a:xfrm>
            <a:off x="449704" y="4414289"/>
            <a:ext cx="64257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The link word is: </a:t>
            </a:r>
            <a:r>
              <a:rPr lang="en-US" sz="4000" b="1" dirty="0">
                <a:solidFill>
                  <a:srgbClr val="FF0000"/>
                </a:solidFill>
              </a:rPr>
              <a:t>but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Chain isolated">
            <a:extLst>
              <a:ext uri="{FF2B5EF4-FFF2-40B4-BE49-F238E27FC236}">
                <a16:creationId xmlns:a16="http://schemas.microsoft.com/office/drawing/2014/main" id="{85A9E8CD-1138-C69F-0AD3-46C10431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25" y="3637025"/>
            <a:ext cx="3226969" cy="22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E049037-0068-2FEF-C977-9D0368942859}"/>
              </a:ext>
            </a:extLst>
          </p:cNvPr>
          <p:cNvSpPr txBox="1"/>
          <p:nvPr/>
        </p:nvSpPr>
        <p:spPr>
          <a:xfrm>
            <a:off x="252383" y="5848836"/>
            <a:ext cx="27232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C00000"/>
                </a:solidFill>
              </a:rPr>
              <a:t>The result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3" name="سهم: لأعلى 12">
            <a:extLst>
              <a:ext uri="{FF2B5EF4-FFF2-40B4-BE49-F238E27FC236}">
                <a16:creationId xmlns:a16="http://schemas.microsoft.com/office/drawing/2014/main" id="{6711679C-4BAB-4728-73DB-DFFBCECB2599}"/>
              </a:ext>
            </a:extLst>
          </p:cNvPr>
          <p:cNvSpPr/>
          <p:nvPr/>
        </p:nvSpPr>
        <p:spPr>
          <a:xfrm rot="5400000">
            <a:off x="3156725" y="5818058"/>
            <a:ext cx="487181" cy="7694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3C8C0AC-D527-F336-934E-879DF872792E}"/>
              </a:ext>
            </a:extLst>
          </p:cNvPr>
          <p:cNvSpPr txBox="1"/>
          <p:nvPr/>
        </p:nvSpPr>
        <p:spPr>
          <a:xfrm>
            <a:off x="4247213" y="5879612"/>
            <a:ext cx="78348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/>
              <a:t>I speak Arabic, </a:t>
            </a:r>
            <a:r>
              <a:rPr lang="en-US" sz="3600" b="1" dirty="0">
                <a:solidFill>
                  <a:srgbClr val="0070C0"/>
                </a:solidFill>
              </a:rPr>
              <a:t>but</a:t>
            </a:r>
            <a:r>
              <a:rPr lang="en-US" sz="3600" b="1" dirty="0"/>
              <a:t> I don’t speak French.</a:t>
            </a:r>
            <a:endParaRPr lang="ar-SA" sz="3600" b="1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97C71AB-36D3-EDF9-2894-F43843CA4460}"/>
              </a:ext>
            </a:extLst>
          </p:cNvPr>
          <p:cNvGrpSpPr/>
          <p:nvPr/>
        </p:nvGrpSpPr>
        <p:grpSpPr>
          <a:xfrm>
            <a:off x="-4997" y="1447262"/>
            <a:ext cx="12196997" cy="2435190"/>
            <a:chOff x="-4997" y="1447262"/>
            <a:chExt cx="12196997" cy="2435190"/>
          </a:xfrm>
        </p:grpSpPr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6A031196-074D-1233-B94F-7FC234ECF8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82452"/>
              <a:ext cx="121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D6849826-A28A-33E4-1D71-3C9CC99937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97" y="1447262"/>
              <a:ext cx="121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64877835-DA9E-3459-8CBD-B1E8F2590EC9}"/>
                </a:ext>
              </a:extLst>
            </p:cNvPr>
            <p:cNvCxnSpPr>
              <a:cxnSpLocks/>
            </p:cNvCxnSpPr>
            <p:nvPr/>
          </p:nvCxnSpPr>
          <p:spPr>
            <a:xfrm>
              <a:off x="6091003" y="1450122"/>
              <a:ext cx="0" cy="2432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7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127082F-05EC-1066-8F34-D25889155598}"/>
              </a:ext>
            </a:extLst>
          </p:cNvPr>
          <p:cNvSpPr txBox="1"/>
          <p:nvPr/>
        </p:nvSpPr>
        <p:spPr>
          <a:xfrm>
            <a:off x="1096780" y="361377"/>
            <a:ext cx="9099029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</a:rPr>
              <a:t>When do we use “but”?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42CF389-3C95-F51A-B70E-9EFF57BC6A7D}"/>
              </a:ext>
            </a:extLst>
          </p:cNvPr>
          <p:cNvSpPr txBox="1"/>
          <p:nvPr/>
        </p:nvSpPr>
        <p:spPr>
          <a:xfrm>
            <a:off x="1075557" y="1382446"/>
            <a:ext cx="1031573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 we use “but” to show a difference or an opposite idea.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9F52229C-0594-22A5-F885-066684ECAC07}"/>
              </a:ext>
            </a:extLst>
          </p:cNvPr>
          <p:cNvGrpSpPr/>
          <p:nvPr/>
        </p:nvGrpSpPr>
        <p:grpSpPr>
          <a:xfrm>
            <a:off x="4903669" y="3487741"/>
            <a:ext cx="2659505" cy="824459"/>
            <a:chOff x="803223" y="3102964"/>
            <a:chExt cx="2659505" cy="824459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DD6D89E-0D9C-A56D-5D2B-CFAEC4CFFB4A}"/>
                </a:ext>
              </a:extLst>
            </p:cNvPr>
            <p:cNvSpPr txBox="1"/>
            <p:nvPr/>
          </p:nvSpPr>
          <p:spPr>
            <a:xfrm>
              <a:off x="938135" y="3105834"/>
              <a:ext cx="252459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400" b="1" dirty="0">
                  <a:solidFill>
                    <a:schemeClr val="accent3">
                      <a:lumMod val="75000"/>
                    </a:schemeClr>
                  </a:solidFill>
                </a:rPr>
                <a:t>Examples</a:t>
              </a:r>
              <a:endParaRPr lang="ar-SA" sz="4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5C722F40-4B13-23A2-3EB4-3D0BE793A50E}"/>
                </a:ext>
              </a:extLst>
            </p:cNvPr>
            <p:cNvSpPr/>
            <p:nvPr/>
          </p:nvSpPr>
          <p:spPr>
            <a:xfrm>
              <a:off x="803223" y="3102964"/>
              <a:ext cx="2629525" cy="824459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1FA526-D202-5481-D90C-3318D3F8C13D}"/>
              </a:ext>
            </a:extLst>
          </p:cNvPr>
          <p:cNvSpPr txBox="1"/>
          <p:nvPr/>
        </p:nvSpPr>
        <p:spPr>
          <a:xfrm>
            <a:off x="1773848" y="6011825"/>
            <a:ext cx="90540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/>
              <a:t>I want to buy this car, </a:t>
            </a:r>
            <a:r>
              <a:rPr lang="en-US" sz="3600" b="1" dirty="0">
                <a:solidFill>
                  <a:srgbClr val="0070C0"/>
                </a:solidFill>
              </a:rPr>
              <a:t>but</a:t>
            </a:r>
            <a:r>
              <a:rPr lang="en-US" sz="3600" b="1" dirty="0"/>
              <a:t> I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en-US" sz="3600" b="1" dirty="0"/>
              <a:t> have money.</a:t>
            </a:r>
            <a:endParaRPr lang="ar-SA" sz="3600" b="1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78050C22-C199-DD2E-554B-AC3B48DEF33E}"/>
              </a:ext>
            </a:extLst>
          </p:cNvPr>
          <p:cNvGrpSpPr/>
          <p:nvPr/>
        </p:nvGrpSpPr>
        <p:grpSpPr>
          <a:xfrm>
            <a:off x="206121" y="4673811"/>
            <a:ext cx="5045451" cy="707886"/>
            <a:chOff x="800712" y="4258901"/>
            <a:chExt cx="5045451" cy="707886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D07F2CEE-9D85-11CF-0388-EBA67EF7D00E}"/>
                </a:ext>
              </a:extLst>
            </p:cNvPr>
            <p:cNvSpPr txBox="1"/>
            <p:nvPr/>
          </p:nvSpPr>
          <p:spPr>
            <a:xfrm>
              <a:off x="800712" y="4258901"/>
              <a:ext cx="504545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000" b="1" dirty="0">
                  <a:solidFill>
                    <a:srgbClr val="00B050"/>
                  </a:solidFill>
                </a:rPr>
                <a:t>I want to buy this car.</a:t>
              </a:r>
              <a:endParaRPr lang="ar-SA" sz="4000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115EAE67-382F-61F9-99BF-28279A74867F}"/>
                </a:ext>
              </a:extLst>
            </p:cNvPr>
            <p:cNvSpPr/>
            <p:nvPr/>
          </p:nvSpPr>
          <p:spPr>
            <a:xfrm>
              <a:off x="800712" y="4284127"/>
              <a:ext cx="4820598" cy="646331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43F747D1-AA2F-4C71-A379-44CA2BF1C0F3}"/>
              </a:ext>
            </a:extLst>
          </p:cNvPr>
          <p:cNvGrpSpPr/>
          <p:nvPr/>
        </p:nvGrpSpPr>
        <p:grpSpPr>
          <a:xfrm>
            <a:off x="7423918" y="4681166"/>
            <a:ext cx="4372103" cy="707886"/>
            <a:chOff x="7819897" y="4331761"/>
            <a:chExt cx="4372103" cy="707886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20813DA-1EBD-6C02-555B-4A5F3BBA2A5E}"/>
                </a:ext>
              </a:extLst>
            </p:cNvPr>
            <p:cNvSpPr txBox="1"/>
            <p:nvPr/>
          </p:nvSpPr>
          <p:spPr>
            <a:xfrm>
              <a:off x="7819897" y="4331761"/>
              <a:ext cx="436710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</a:rPr>
                <a:t>I don’t have money.</a:t>
              </a:r>
              <a:endParaRPr lang="ar-SA" sz="4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C26DEF50-7808-A9FF-E858-70F8AD496534}"/>
                </a:ext>
              </a:extLst>
            </p:cNvPr>
            <p:cNvSpPr/>
            <p:nvPr/>
          </p:nvSpPr>
          <p:spPr>
            <a:xfrm>
              <a:off x="7819897" y="4377128"/>
              <a:ext cx="4372103" cy="602442"/>
            </a:xfrm>
            <a:prstGeom prst="roundRect">
              <a:avLst/>
            </a:pr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350BBD1A-C517-E5DA-9865-06B6512AEBD9}"/>
              </a:ext>
            </a:extLst>
          </p:cNvPr>
          <p:cNvCxnSpPr>
            <a:cxnSpLocks/>
          </p:cNvCxnSpPr>
          <p:nvPr/>
        </p:nvCxnSpPr>
        <p:spPr>
          <a:xfrm flipH="1">
            <a:off x="0" y="322288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0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DE813FE-DC08-9DD6-6BC9-AE9B3131507E}"/>
              </a:ext>
            </a:extLst>
          </p:cNvPr>
          <p:cNvGrpSpPr/>
          <p:nvPr/>
        </p:nvGrpSpPr>
        <p:grpSpPr>
          <a:xfrm>
            <a:off x="4407108" y="68468"/>
            <a:ext cx="3226969" cy="1015663"/>
            <a:chOff x="5316511" y="179883"/>
            <a:chExt cx="3226969" cy="1015663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D54CDD38-3048-3AA5-1D65-A3E3D161CC40}"/>
                </a:ext>
              </a:extLst>
            </p:cNvPr>
            <p:cNvSpPr txBox="1"/>
            <p:nvPr/>
          </p:nvSpPr>
          <p:spPr>
            <a:xfrm>
              <a:off x="5316511" y="179883"/>
              <a:ext cx="3226969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6000" b="1" dirty="0">
                  <a:solidFill>
                    <a:srgbClr val="FF0000"/>
                  </a:solidFill>
                </a:rPr>
                <a:t>because</a:t>
              </a:r>
              <a:endParaRPr lang="ar-SA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89C91819-ED24-2E8C-2C6A-9253795C8B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1285" y="1161898"/>
              <a:ext cx="25183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A815F63-5AE2-F538-910D-E5162D5D331B}"/>
              </a:ext>
            </a:extLst>
          </p:cNvPr>
          <p:cNvSpPr txBox="1"/>
          <p:nvPr/>
        </p:nvSpPr>
        <p:spPr>
          <a:xfrm>
            <a:off x="1521526" y="2935286"/>
            <a:ext cx="33952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I love my job.</a:t>
            </a:r>
            <a:endParaRPr lang="ar-SA" sz="40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0F96794-1B46-ABC0-55A2-A313F9632375}"/>
              </a:ext>
            </a:extLst>
          </p:cNvPr>
          <p:cNvSpPr txBox="1"/>
          <p:nvPr/>
        </p:nvSpPr>
        <p:spPr>
          <a:xfrm>
            <a:off x="8122971" y="2929139"/>
            <a:ext cx="24188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It is fun.</a:t>
            </a:r>
            <a:endParaRPr lang="ar-SA" sz="40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A21443C-8838-5EC5-6EDC-C9B1E22AB0A7}"/>
              </a:ext>
            </a:extLst>
          </p:cNvPr>
          <p:cNvSpPr txBox="1"/>
          <p:nvPr/>
        </p:nvSpPr>
        <p:spPr>
          <a:xfrm>
            <a:off x="1678898" y="1624988"/>
            <a:ext cx="27282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70C0"/>
                </a:solidFill>
              </a:rPr>
              <a:t>Sentence 1</a:t>
            </a:r>
            <a:endParaRPr lang="ar-SA" sz="44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FABBC92-63F3-68DC-DAE6-99A3649036DB}"/>
              </a:ext>
            </a:extLst>
          </p:cNvPr>
          <p:cNvSpPr txBox="1"/>
          <p:nvPr/>
        </p:nvSpPr>
        <p:spPr>
          <a:xfrm>
            <a:off x="7774898" y="1620482"/>
            <a:ext cx="27282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B050"/>
                </a:solidFill>
              </a:rPr>
              <a:t>Sentence 2</a:t>
            </a:r>
            <a:endParaRPr lang="ar-SA" sz="4400" b="1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3EDFAA-5C97-A3AF-321F-62A24AA9AE77}"/>
              </a:ext>
            </a:extLst>
          </p:cNvPr>
          <p:cNvSpPr txBox="1"/>
          <p:nvPr/>
        </p:nvSpPr>
        <p:spPr>
          <a:xfrm>
            <a:off x="449704" y="4414289"/>
            <a:ext cx="64257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The link word is: </a:t>
            </a:r>
            <a:r>
              <a:rPr lang="en-US" sz="4000" b="1" dirty="0">
                <a:solidFill>
                  <a:srgbClr val="FF0000"/>
                </a:solidFill>
              </a:rPr>
              <a:t>because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Chain isolated">
            <a:extLst>
              <a:ext uri="{FF2B5EF4-FFF2-40B4-BE49-F238E27FC236}">
                <a16:creationId xmlns:a16="http://schemas.microsoft.com/office/drawing/2014/main" id="{85A9E8CD-1138-C69F-0AD3-46C10431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50" y="3641886"/>
            <a:ext cx="3226969" cy="22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E049037-0068-2FEF-C977-9D0368942859}"/>
              </a:ext>
            </a:extLst>
          </p:cNvPr>
          <p:cNvSpPr txBox="1"/>
          <p:nvPr/>
        </p:nvSpPr>
        <p:spPr>
          <a:xfrm>
            <a:off x="252383" y="5848836"/>
            <a:ext cx="27232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C00000"/>
                </a:solidFill>
              </a:rPr>
              <a:t>The result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3" name="سهم: لأعلى 12">
            <a:extLst>
              <a:ext uri="{FF2B5EF4-FFF2-40B4-BE49-F238E27FC236}">
                <a16:creationId xmlns:a16="http://schemas.microsoft.com/office/drawing/2014/main" id="{6711679C-4BAB-4728-73DB-DFFBCECB2599}"/>
              </a:ext>
            </a:extLst>
          </p:cNvPr>
          <p:cNvSpPr/>
          <p:nvPr/>
        </p:nvSpPr>
        <p:spPr>
          <a:xfrm rot="5400000">
            <a:off x="3156725" y="5818058"/>
            <a:ext cx="487181" cy="7694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3C8C0AC-D527-F336-934E-879DF872792E}"/>
              </a:ext>
            </a:extLst>
          </p:cNvPr>
          <p:cNvSpPr txBox="1"/>
          <p:nvPr/>
        </p:nvSpPr>
        <p:spPr>
          <a:xfrm>
            <a:off x="4352144" y="5879612"/>
            <a:ext cx="78348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/>
              <a:t>I love my job </a:t>
            </a:r>
            <a:r>
              <a:rPr lang="en-US" sz="3600" b="1" dirty="0">
                <a:solidFill>
                  <a:srgbClr val="0070C0"/>
                </a:solidFill>
              </a:rPr>
              <a:t>because</a:t>
            </a:r>
            <a:r>
              <a:rPr lang="en-US" sz="3600" b="1" dirty="0"/>
              <a:t> it is fun.</a:t>
            </a:r>
            <a:endParaRPr lang="ar-SA" sz="3600" b="1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1793962-BE1D-DFB2-F0AD-2F2920830397}"/>
              </a:ext>
            </a:extLst>
          </p:cNvPr>
          <p:cNvGrpSpPr/>
          <p:nvPr/>
        </p:nvGrpSpPr>
        <p:grpSpPr>
          <a:xfrm>
            <a:off x="-4997" y="1450122"/>
            <a:ext cx="12196997" cy="2432330"/>
            <a:chOff x="-4997" y="1450122"/>
            <a:chExt cx="12196997" cy="2432330"/>
          </a:xfrm>
        </p:grpSpPr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6A031196-074D-1233-B94F-7FC234ECF8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82452"/>
              <a:ext cx="121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D6849826-A28A-33E4-1D71-3C9CC99937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97" y="1450122"/>
              <a:ext cx="121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64877835-DA9E-3459-8CBD-B1E8F2590EC9}"/>
                </a:ext>
              </a:extLst>
            </p:cNvPr>
            <p:cNvCxnSpPr>
              <a:cxnSpLocks/>
            </p:cNvCxnSpPr>
            <p:nvPr/>
          </p:nvCxnSpPr>
          <p:spPr>
            <a:xfrm>
              <a:off x="6091003" y="1450122"/>
              <a:ext cx="0" cy="2432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78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127082F-05EC-1066-8F34-D25889155598}"/>
              </a:ext>
            </a:extLst>
          </p:cNvPr>
          <p:cNvSpPr txBox="1"/>
          <p:nvPr/>
        </p:nvSpPr>
        <p:spPr>
          <a:xfrm>
            <a:off x="1096780" y="361377"/>
            <a:ext cx="9099029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</a:rPr>
              <a:t>When do we use “because”?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42CF389-3C95-F51A-B70E-9EFF57BC6A7D}"/>
              </a:ext>
            </a:extLst>
          </p:cNvPr>
          <p:cNvSpPr txBox="1"/>
          <p:nvPr/>
        </p:nvSpPr>
        <p:spPr>
          <a:xfrm>
            <a:off x="1075557" y="1382446"/>
            <a:ext cx="103157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 use because to give a reason for something.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1FA526-D202-5481-D90C-3318D3F8C13D}"/>
              </a:ext>
            </a:extLst>
          </p:cNvPr>
          <p:cNvSpPr txBox="1"/>
          <p:nvPr/>
        </p:nvSpPr>
        <p:spPr>
          <a:xfrm>
            <a:off x="0" y="4079475"/>
            <a:ext cx="67868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</a:rPr>
              <a:t>Why</a:t>
            </a:r>
            <a:r>
              <a:rPr lang="en-US" sz="3600" b="1" dirty="0"/>
              <a:t> do you love your job?</a:t>
            </a:r>
            <a:endParaRPr lang="ar-SA" sz="36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D67B39-E79C-4EB9-1557-73540CB5485F}"/>
              </a:ext>
            </a:extLst>
          </p:cNvPr>
          <p:cNvSpPr txBox="1"/>
          <p:nvPr/>
        </p:nvSpPr>
        <p:spPr>
          <a:xfrm>
            <a:off x="1075557" y="2242577"/>
            <a:ext cx="835203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2060"/>
                </a:solidFill>
              </a:rPr>
              <a:t>Because answers the question “Why”.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D3030E6-29A8-2ECA-EAA8-92D8676A2A7F}"/>
              </a:ext>
            </a:extLst>
          </p:cNvPr>
          <p:cNvSpPr txBox="1"/>
          <p:nvPr/>
        </p:nvSpPr>
        <p:spPr>
          <a:xfrm>
            <a:off x="484682" y="5494689"/>
            <a:ext cx="67868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ü"/>
            </a:pPr>
            <a:r>
              <a:rPr lang="en-US" sz="3600" b="1" dirty="0"/>
              <a:t>I love my job </a:t>
            </a:r>
            <a:r>
              <a:rPr lang="en-US" sz="3600" b="1" dirty="0">
                <a:solidFill>
                  <a:srgbClr val="0070C0"/>
                </a:solidFill>
              </a:rPr>
              <a:t>because</a:t>
            </a:r>
            <a:r>
              <a:rPr lang="en-US" sz="3600" b="1" dirty="0"/>
              <a:t> it is fun.</a:t>
            </a:r>
            <a:endParaRPr lang="ar-SA" sz="3600" b="1" dirty="0"/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350A9A97-1B32-F934-023D-50ED3A473816}"/>
              </a:ext>
            </a:extLst>
          </p:cNvPr>
          <p:cNvCxnSpPr>
            <a:cxnSpLocks/>
          </p:cNvCxnSpPr>
          <p:nvPr/>
        </p:nvCxnSpPr>
        <p:spPr>
          <a:xfrm flipH="1">
            <a:off x="0" y="344399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6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B32AF18-6AC8-4C6B-55C6-3A0FD6961E7F}"/>
              </a:ext>
            </a:extLst>
          </p:cNvPr>
          <p:cNvSpPr txBox="1"/>
          <p:nvPr/>
        </p:nvSpPr>
        <p:spPr>
          <a:xfrm>
            <a:off x="574622" y="3477634"/>
            <a:ext cx="89741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ü"/>
            </a:pPr>
            <a:r>
              <a:rPr lang="en-US" sz="3600" b="1" dirty="0"/>
              <a:t>I like apples, </a:t>
            </a:r>
            <a:r>
              <a:rPr lang="en-US" sz="3600" b="1" dirty="0">
                <a:solidFill>
                  <a:srgbClr val="0070C0"/>
                </a:solidFill>
              </a:rPr>
              <a:t>but</a:t>
            </a:r>
            <a:r>
              <a:rPr lang="en-US" sz="3600" b="1" dirty="0"/>
              <a:t> I don’t like oranges.</a:t>
            </a:r>
            <a:endParaRPr lang="ar-SA" sz="3600" b="1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466DF7-F9CE-86AB-09B5-81E8427C8640}"/>
              </a:ext>
            </a:extLst>
          </p:cNvPr>
          <p:cNvSpPr txBox="1"/>
          <p:nvPr/>
        </p:nvSpPr>
        <p:spPr>
          <a:xfrm>
            <a:off x="574622" y="5200976"/>
            <a:ext cx="9633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ü"/>
            </a:pPr>
            <a:r>
              <a:rPr lang="en-US" sz="3600" b="1" dirty="0"/>
              <a:t>He was late </a:t>
            </a:r>
            <a:r>
              <a:rPr lang="en-US" sz="3600" b="1" dirty="0">
                <a:solidFill>
                  <a:srgbClr val="0070C0"/>
                </a:solidFill>
              </a:rPr>
              <a:t>because</a:t>
            </a:r>
            <a:r>
              <a:rPr lang="en-US" sz="3600" b="1" dirty="0"/>
              <a:t> he didn’t sleep last night.</a:t>
            </a:r>
            <a:endParaRPr lang="ar-SA" sz="36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4CE8D41-C6CC-D432-953F-A76F696CCA9C}"/>
              </a:ext>
            </a:extLst>
          </p:cNvPr>
          <p:cNvSpPr txBox="1"/>
          <p:nvPr/>
        </p:nvSpPr>
        <p:spPr>
          <a:xfrm>
            <a:off x="574622" y="6062647"/>
            <a:ext cx="10912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ü"/>
            </a:pPr>
            <a:r>
              <a:rPr lang="en-US" sz="3600" b="1" dirty="0"/>
              <a:t>The baby is crying </a:t>
            </a:r>
            <a:r>
              <a:rPr lang="en-US" sz="3600" b="1" dirty="0">
                <a:solidFill>
                  <a:srgbClr val="0070C0"/>
                </a:solidFill>
              </a:rPr>
              <a:t>because</a:t>
            </a:r>
            <a:r>
              <a:rPr lang="en-US" sz="3600" b="1" dirty="0"/>
              <a:t> he wants his mother.</a:t>
            </a:r>
            <a:endParaRPr lang="ar-SA" sz="36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EAB1145-1D87-F74B-9DF6-5EC5B21E2E90}"/>
              </a:ext>
            </a:extLst>
          </p:cNvPr>
          <p:cNvSpPr txBox="1"/>
          <p:nvPr/>
        </p:nvSpPr>
        <p:spPr>
          <a:xfrm>
            <a:off x="574622" y="4339305"/>
            <a:ext cx="107479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ü"/>
            </a:pPr>
            <a:r>
              <a:rPr lang="en-US" sz="3600" b="1" dirty="0"/>
              <a:t>My mother likes tea, </a:t>
            </a:r>
            <a:r>
              <a:rPr lang="en-US" sz="3600" b="1" dirty="0">
                <a:solidFill>
                  <a:srgbClr val="0070C0"/>
                </a:solidFill>
              </a:rPr>
              <a:t>but</a:t>
            </a:r>
            <a:r>
              <a:rPr lang="en-US" sz="3600" b="1" dirty="0"/>
              <a:t> my father likes coffee.</a:t>
            </a:r>
            <a:endParaRPr lang="ar-SA" sz="36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FC708E-F5CD-84F0-174C-76A40B5358CE}"/>
              </a:ext>
            </a:extLst>
          </p:cNvPr>
          <p:cNvSpPr txBox="1"/>
          <p:nvPr/>
        </p:nvSpPr>
        <p:spPr>
          <a:xfrm>
            <a:off x="574622" y="2520227"/>
            <a:ext cx="89741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ü"/>
            </a:pPr>
            <a:r>
              <a:rPr lang="en-US" sz="3600" b="1" dirty="0"/>
              <a:t>I called, </a:t>
            </a:r>
            <a:r>
              <a:rPr lang="en-US" sz="3600" b="1" dirty="0">
                <a:solidFill>
                  <a:srgbClr val="0070C0"/>
                </a:solidFill>
              </a:rPr>
              <a:t>but</a:t>
            </a:r>
            <a:r>
              <a:rPr lang="en-US" sz="3600" b="1" dirty="0"/>
              <a:t> he didn’t answer.</a:t>
            </a:r>
            <a:endParaRPr lang="ar-SA" sz="36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4390D29-46FB-068F-9267-ACF2784BB2F3}"/>
              </a:ext>
            </a:extLst>
          </p:cNvPr>
          <p:cNvSpPr txBox="1"/>
          <p:nvPr/>
        </p:nvSpPr>
        <p:spPr>
          <a:xfrm>
            <a:off x="574622" y="1577109"/>
            <a:ext cx="89741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ü"/>
            </a:pPr>
            <a:r>
              <a:rPr lang="en-US" sz="3600" b="1" dirty="0"/>
              <a:t>Sarah is kind </a:t>
            </a:r>
            <a:r>
              <a:rPr lang="en-US" sz="3600" b="1" dirty="0">
                <a:solidFill>
                  <a:srgbClr val="0070C0"/>
                </a:solidFill>
              </a:rPr>
              <a:t>and</a:t>
            </a:r>
            <a:r>
              <a:rPr lang="en-US" sz="3600" b="1" dirty="0"/>
              <a:t> friendly.</a:t>
            </a:r>
            <a:endParaRPr lang="ar-SA" sz="3600" b="1" dirty="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BF969D9-5213-5984-284D-061C4F27DDE1}"/>
              </a:ext>
            </a:extLst>
          </p:cNvPr>
          <p:cNvGrpSpPr/>
          <p:nvPr/>
        </p:nvGrpSpPr>
        <p:grpSpPr>
          <a:xfrm>
            <a:off x="4332156" y="342361"/>
            <a:ext cx="3807503" cy="769441"/>
            <a:chOff x="4332156" y="472187"/>
            <a:chExt cx="3807503" cy="769441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DB2A1756-C3C2-9A53-69AD-B6DCEF73FE9A}"/>
                </a:ext>
              </a:extLst>
            </p:cNvPr>
            <p:cNvSpPr txBox="1"/>
            <p:nvPr/>
          </p:nvSpPr>
          <p:spPr>
            <a:xfrm>
              <a:off x="4332156" y="472187"/>
              <a:ext cx="380750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400" b="1" dirty="0">
                  <a:solidFill>
                    <a:schemeClr val="accent3">
                      <a:lumMod val="75000"/>
                    </a:schemeClr>
                  </a:solidFill>
                </a:rPr>
                <a:t>More Examples</a:t>
              </a:r>
              <a:endParaRPr lang="ar-SA" sz="4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14457744-7F0E-F922-D6E9-226FB2FCF1C6}"/>
                </a:ext>
              </a:extLst>
            </p:cNvPr>
            <p:cNvSpPr/>
            <p:nvPr/>
          </p:nvSpPr>
          <p:spPr>
            <a:xfrm>
              <a:off x="4332156" y="527181"/>
              <a:ext cx="3807503" cy="714447"/>
            </a:xfrm>
            <a:prstGeom prst="roundRect">
              <a:avLst/>
            </a:prstGeom>
            <a:noFill/>
            <a:ln w="57150">
              <a:solidFill>
                <a:srgbClr val="7C7C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7160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BD05FB2-DC6C-9EBA-9EEF-77D8AC4E925E}"/>
              </a:ext>
            </a:extLst>
          </p:cNvPr>
          <p:cNvGrpSpPr/>
          <p:nvPr/>
        </p:nvGrpSpPr>
        <p:grpSpPr>
          <a:xfrm>
            <a:off x="5936104" y="4424250"/>
            <a:ext cx="3627619" cy="1424623"/>
            <a:chOff x="7195278" y="3762531"/>
            <a:chExt cx="3627619" cy="1424623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62963183-95D9-D4CE-85C9-71580F034F45}"/>
                </a:ext>
              </a:extLst>
            </p:cNvPr>
            <p:cNvSpPr/>
            <p:nvPr/>
          </p:nvSpPr>
          <p:spPr>
            <a:xfrm>
              <a:off x="7195278" y="3863715"/>
              <a:ext cx="3627619" cy="1323439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19C8CE95-E9D5-DD55-9AD1-D641FAD7D8F0}"/>
                </a:ext>
              </a:extLst>
            </p:cNvPr>
            <p:cNvSpPr txBox="1"/>
            <p:nvPr/>
          </p:nvSpPr>
          <p:spPr>
            <a:xfrm>
              <a:off x="7615001" y="3762531"/>
              <a:ext cx="2563319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80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Start!</a:t>
              </a:r>
              <a:endParaRPr lang="ar-SA" sz="8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E3A404F-B754-30E0-0C04-4A7920FBE60F}"/>
              </a:ext>
            </a:extLst>
          </p:cNvPr>
          <p:cNvSpPr txBox="1"/>
          <p:nvPr/>
        </p:nvSpPr>
        <p:spPr>
          <a:xfrm>
            <a:off x="2790667" y="589844"/>
            <a:ext cx="6610666" cy="10810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Good Class</a:t>
            </a:r>
            <a:endParaRPr lang="ar-S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8FBE17B-948D-2E5D-8EFC-6857E3462588}"/>
              </a:ext>
            </a:extLst>
          </p:cNvPr>
          <p:cNvSpPr txBox="1"/>
          <p:nvPr/>
        </p:nvSpPr>
        <p:spPr>
          <a:xfrm>
            <a:off x="968156" y="2146572"/>
            <a:ext cx="10997782" cy="920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break to play a little game, shall we?</a:t>
            </a:r>
            <a:endParaRPr lang="ar-SA" sz="2800" b="1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نموذج ثلاثي الأبعاد 5" descr="Star Struck Emoji">
                <a:extLst>
                  <a:ext uri="{FF2B5EF4-FFF2-40B4-BE49-F238E27FC236}">
                    <a16:creationId xmlns:a16="http://schemas.microsoft.com/office/drawing/2014/main" id="{4BDCD8E1-099F-7A08-78D0-5E9EFA2463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7605203"/>
                  </p:ext>
                </p:extLst>
              </p:nvPr>
            </p:nvGraphicFramePr>
            <p:xfrm>
              <a:off x="499963" y="4424249"/>
              <a:ext cx="2235740" cy="225476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235740" cy="2254768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 ax="-495853" ay="2094995" az="-28514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9862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نموذج ثلاثي الأبعاد 5" descr="Star Struck Emoji">
                <a:extLst>
                  <a:ext uri="{FF2B5EF4-FFF2-40B4-BE49-F238E27FC236}">
                    <a16:creationId xmlns:a16="http://schemas.microsoft.com/office/drawing/2014/main" id="{4BDCD8E1-099F-7A08-78D0-5E9EFA2463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963" y="4424249"/>
                <a:ext cx="2235740" cy="22547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0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14AB3F-82A0-A699-EE1D-34E3EEE8C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1" t="26509" r="2623" b="58253"/>
          <a:stretch/>
        </p:blipFill>
        <p:spPr>
          <a:xfrm>
            <a:off x="1843790" y="2934324"/>
            <a:ext cx="9024080" cy="9893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7416131-2866-2F18-790D-F7C95BD59410}"/>
              </a:ext>
            </a:extLst>
          </p:cNvPr>
          <p:cNvSpPr txBox="1"/>
          <p:nvPr/>
        </p:nvSpPr>
        <p:spPr>
          <a:xfrm>
            <a:off x="4531422" y="1127241"/>
            <a:ext cx="4128500" cy="920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continue…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0910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DCAC55-9E7F-D45F-3F38-43EB1EC29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26740" r="3606" b="13927"/>
          <a:stretch/>
        </p:blipFill>
        <p:spPr>
          <a:xfrm>
            <a:off x="541065" y="1064303"/>
            <a:ext cx="11349713" cy="5081665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9F25E1E9-2DC3-A8D4-2D63-689E77A79248}"/>
              </a:ext>
            </a:extLst>
          </p:cNvPr>
          <p:cNvSpPr/>
          <p:nvPr/>
        </p:nvSpPr>
        <p:spPr>
          <a:xfrm>
            <a:off x="4557010" y="2443397"/>
            <a:ext cx="839449" cy="3747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6A4C17A-CBCE-F6DC-6A3F-CAD178B0D0A4}"/>
              </a:ext>
            </a:extLst>
          </p:cNvPr>
          <p:cNvSpPr/>
          <p:nvPr/>
        </p:nvSpPr>
        <p:spPr>
          <a:xfrm>
            <a:off x="5676275" y="2443397"/>
            <a:ext cx="839449" cy="3747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9117D0C2-B725-A23C-E40B-E25C5592A703}"/>
              </a:ext>
            </a:extLst>
          </p:cNvPr>
          <p:cNvCxnSpPr>
            <a:cxnSpLocks/>
          </p:cNvCxnSpPr>
          <p:nvPr/>
        </p:nvCxnSpPr>
        <p:spPr>
          <a:xfrm>
            <a:off x="6955436" y="2833141"/>
            <a:ext cx="11542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3A2AB55B-E713-FCC0-1C36-4194288C4189}"/>
              </a:ext>
            </a:extLst>
          </p:cNvPr>
          <p:cNvSpPr/>
          <p:nvPr/>
        </p:nvSpPr>
        <p:spPr>
          <a:xfrm>
            <a:off x="4557009" y="2848127"/>
            <a:ext cx="719529" cy="4796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5908D2B-9F19-2D67-374B-EA0993504C57}"/>
              </a:ext>
            </a:extLst>
          </p:cNvPr>
          <p:cNvSpPr/>
          <p:nvPr/>
        </p:nvSpPr>
        <p:spPr>
          <a:xfrm>
            <a:off x="5706255" y="2848127"/>
            <a:ext cx="979358" cy="4796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33310D97-2C4B-4F8F-197F-E1C8DE583440}"/>
              </a:ext>
            </a:extLst>
          </p:cNvPr>
          <p:cNvCxnSpPr>
            <a:cxnSpLocks/>
          </p:cNvCxnSpPr>
          <p:nvPr/>
        </p:nvCxnSpPr>
        <p:spPr>
          <a:xfrm>
            <a:off x="7210268" y="3327810"/>
            <a:ext cx="2923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14387BD0-8423-7F52-97C1-254DDBE09088}"/>
              </a:ext>
            </a:extLst>
          </p:cNvPr>
          <p:cNvGrpSpPr/>
          <p:nvPr/>
        </p:nvGrpSpPr>
        <p:grpSpPr>
          <a:xfrm>
            <a:off x="1064302" y="747963"/>
            <a:ext cx="1409075" cy="1084233"/>
            <a:chOff x="1064302" y="747963"/>
            <a:chExt cx="1409075" cy="1084233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0AA2E9E3-E26C-F544-9B16-EE5BA753D08A}"/>
                </a:ext>
              </a:extLst>
            </p:cNvPr>
            <p:cNvSpPr txBox="1"/>
            <p:nvPr/>
          </p:nvSpPr>
          <p:spPr>
            <a:xfrm>
              <a:off x="1064302" y="905358"/>
              <a:ext cx="140907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400" b="1" dirty="0">
                  <a:solidFill>
                    <a:srgbClr val="FF0000"/>
                  </a:solidFill>
                </a:rPr>
                <a:t>who</a:t>
              </a:r>
              <a:endParaRPr lang="ar-SA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مخطط انسيابي: رابط 4">
              <a:extLst>
                <a:ext uri="{FF2B5EF4-FFF2-40B4-BE49-F238E27FC236}">
                  <a16:creationId xmlns:a16="http://schemas.microsoft.com/office/drawing/2014/main" id="{ED677245-8C21-F700-75B2-6C509C915872}"/>
                </a:ext>
              </a:extLst>
            </p:cNvPr>
            <p:cNvSpPr/>
            <p:nvPr/>
          </p:nvSpPr>
          <p:spPr>
            <a:xfrm>
              <a:off x="1064302" y="747963"/>
              <a:ext cx="1154242" cy="108423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8" name="سهم: لأسفل 7">
            <a:extLst>
              <a:ext uri="{FF2B5EF4-FFF2-40B4-BE49-F238E27FC236}">
                <a16:creationId xmlns:a16="http://schemas.microsoft.com/office/drawing/2014/main" id="{8BAD0185-2298-33F8-20C7-2DFF77C37693}"/>
              </a:ext>
            </a:extLst>
          </p:cNvPr>
          <p:cNvSpPr/>
          <p:nvPr/>
        </p:nvSpPr>
        <p:spPr>
          <a:xfrm rot="16200000">
            <a:off x="4550764" y="558029"/>
            <a:ext cx="554636" cy="167889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0D4C490-F526-27A6-763A-406A2B3DFA4F}"/>
              </a:ext>
            </a:extLst>
          </p:cNvPr>
          <p:cNvSpPr txBox="1"/>
          <p:nvPr/>
        </p:nvSpPr>
        <p:spPr>
          <a:xfrm>
            <a:off x="7184037" y="1074314"/>
            <a:ext cx="26107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For people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0CD6209-59FA-24CF-756A-E14C2946386E}"/>
              </a:ext>
            </a:extLst>
          </p:cNvPr>
          <p:cNvSpPr txBox="1"/>
          <p:nvPr/>
        </p:nvSpPr>
        <p:spPr>
          <a:xfrm>
            <a:off x="516536" y="2578349"/>
            <a:ext cx="5359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C00000"/>
                </a:solidFill>
              </a:rPr>
              <a:t>Examples of people:</a:t>
            </a:r>
            <a:endParaRPr lang="ar-SA" sz="4000" dirty="0">
              <a:solidFill>
                <a:srgbClr val="C00000"/>
              </a:solidFill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C781795-F414-D2DF-42A9-166C827516BA}"/>
              </a:ext>
            </a:extLst>
          </p:cNvPr>
          <p:cNvCxnSpPr>
            <a:cxnSpLocks/>
          </p:cNvCxnSpPr>
          <p:nvPr/>
        </p:nvCxnSpPr>
        <p:spPr>
          <a:xfrm flipH="1">
            <a:off x="0" y="229349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1352279-D1EE-C3B6-C16E-6839286A5F66}"/>
              </a:ext>
            </a:extLst>
          </p:cNvPr>
          <p:cNvSpPr txBox="1"/>
          <p:nvPr/>
        </p:nvSpPr>
        <p:spPr>
          <a:xfrm>
            <a:off x="7496332" y="5658494"/>
            <a:ext cx="9624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</a:rPr>
              <a:t>girl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9A54839-9A90-04C3-A66B-A8D6C4F721B5}"/>
              </a:ext>
            </a:extLst>
          </p:cNvPr>
          <p:cNvSpPr txBox="1"/>
          <p:nvPr/>
        </p:nvSpPr>
        <p:spPr>
          <a:xfrm>
            <a:off x="7496332" y="4543926"/>
            <a:ext cx="1262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</a:rPr>
              <a:t>boy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188CEDA-6432-70A3-C12B-166A746CEAF1}"/>
              </a:ext>
            </a:extLst>
          </p:cNvPr>
          <p:cNvSpPr txBox="1"/>
          <p:nvPr/>
        </p:nvSpPr>
        <p:spPr>
          <a:xfrm>
            <a:off x="719528" y="3571088"/>
            <a:ext cx="1394086" cy="70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</a:rPr>
              <a:t>nurse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FAA17EB-F80E-E13A-6827-F9CBD7E61BF8}"/>
              </a:ext>
            </a:extLst>
          </p:cNvPr>
          <p:cNvSpPr txBox="1"/>
          <p:nvPr/>
        </p:nvSpPr>
        <p:spPr>
          <a:xfrm>
            <a:off x="568061" y="4545632"/>
            <a:ext cx="2057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</a:rPr>
              <a:t>teacher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6C3F693-FFAA-D5DA-5694-EFA22C977199}"/>
              </a:ext>
            </a:extLst>
          </p:cNvPr>
          <p:cNvSpPr txBox="1"/>
          <p:nvPr/>
        </p:nvSpPr>
        <p:spPr>
          <a:xfrm>
            <a:off x="4078572" y="5661592"/>
            <a:ext cx="2184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</a:rPr>
              <a:t>friend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1D0A67C-CA85-C37D-4ACB-F1E55B94C482}"/>
              </a:ext>
            </a:extLst>
          </p:cNvPr>
          <p:cNvSpPr txBox="1"/>
          <p:nvPr/>
        </p:nvSpPr>
        <p:spPr>
          <a:xfrm>
            <a:off x="7108462" y="3571088"/>
            <a:ext cx="2941820" cy="70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</a:rPr>
              <a:t>neighbor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C7E9D18-1527-0E83-5E6F-E4FF0212E34C}"/>
              </a:ext>
            </a:extLst>
          </p:cNvPr>
          <p:cNvSpPr txBox="1"/>
          <p:nvPr/>
        </p:nvSpPr>
        <p:spPr>
          <a:xfrm>
            <a:off x="719528" y="5659861"/>
            <a:ext cx="1394086" cy="70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</a:rPr>
              <a:t>actor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83DC141-4A4D-1BD7-77E1-8190442AEA35}"/>
              </a:ext>
            </a:extLst>
          </p:cNvPr>
          <p:cNvSpPr txBox="1"/>
          <p:nvPr/>
        </p:nvSpPr>
        <p:spPr>
          <a:xfrm>
            <a:off x="4078572" y="3572794"/>
            <a:ext cx="19362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</a:rPr>
              <a:t>brother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F735E24-B973-9FEF-18E2-DC26D697C5C3}"/>
              </a:ext>
            </a:extLst>
          </p:cNvPr>
          <p:cNvSpPr txBox="1"/>
          <p:nvPr/>
        </p:nvSpPr>
        <p:spPr>
          <a:xfrm>
            <a:off x="4178508" y="4543926"/>
            <a:ext cx="1394086" cy="70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</a:rPr>
              <a:t>sister</a:t>
            </a:r>
            <a:endParaRPr lang="ar-SA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positivity in the workplace demonstrated by a yellow smiling ball in the office interior promoting a positive work environment and inspiring corporate culture generative ai">
            <a:extLst>
              <a:ext uri="{FF2B5EF4-FFF2-40B4-BE49-F238E27FC236}">
                <a16:creationId xmlns:a16="http://schemas.microsoft.com/office/drawing/2014/main" id="{913BC576-32A8-DEDB-64D2-F7E998F3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1"/>
            <a:ext cx="6801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3E0F3EA-EBB4-F643-EB1A-86EE779FAB2A}"/>
              </a:ext>
            </a:extLst>
          </p:cNvPr>
          <p:cNvSpPr txBox="1"/>
          <p:nvPr/>
        </p:nvSpPr>
        <p:spPr>
          <a:xfrm>
            <a:off x="240632" y="2929664"/>
            <a:ext cx="4928979" cy="998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today?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06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0B6B35B-F8E9-0115-3087-5F183CC194C8}"/>
              </a:ext>
            </a:extLst>
          </p:cNvPr>
          <p:cNvSpPr txBox="1"/>
          <p:nvPr/>
        </p:nvSpPr>
        <p:spPr>
          <a:xfrm>
            <a:off x="484993" y="2272564"/>
            <a:ext cx="9968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The girl </a:t>
            </a:r>
            <a:r>
              <a:rPr lang="en-US" sz="3600" b="1" dirty="0">
                <a:solidFill>
                  <a:srgbClr val="FF0000"/>
                </a:solidFill>
              </a:rPr>
              <a:t>who</a:t>
            </a:r>
            <a:r>
              <a:rPr lang="en-US" sz="3600" b="1" dirty="0">
                <a:solidFill>
                  <a:srgbClr val="002060"/>
                </a:solidFill>
              </a:rPr>
              <a:t> is standing there is my sister.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4426C2-0C67-159F-36B9-E5A5A1CF25B1}"/>
              </a:ext>
            </a:extLst>
          </p:cNvPr>
          <p:cNvSpPr txBox="1"/>
          <p:nvPr/>
        </p:nvSpPr>
        <p:spPr>
          <a:xfrm>
            <a:off x="484993" y="4742868"/>
            <a:ext cx="12081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The driver </a:t>
            </a:r>
            <a:r>
              <a:rPr lang="en-US" sz="3600" b="1" dirty="0">
                <a:solidFill>
                  <a:srgbClr val="FF0000"/>
                </a:solidFill>
              </a:rPr>
              <a:t>who</a:t>
            </a:r>
            <a:r>
              <a:rPr lang="en-US" sz="3600" b="1" dirty="0">
                <a:solidFill>
                  <a:srgbClr val="002060"/>
                </a:solidFill>
              </a:rPr>
              <a:t> caused the accident was fined 500 Riyals.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5ED580A-43A0-B9F0-3D69-09684D1A7D62}"/>
              </a:ext>
            </a:extLst>
          </p:cNvPr>
          <p:cNvSpPr txBox="1"/>
          <p:nvPr/>
        </p:nvSpPr>
        <p:spPr>
          <a:xfrm>
            <a:off x="484993" y="1145635"/>
            <a:ext cx="7914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The nurse </a:t>
            </a:r>
            <a:r>
              <a:rPr lang="en-US" sz="3600" b="1" dirty="0">
                <a:solidFill>
                  <a:srgbClr val="FF0000"/>
                </a:solidFill>
              </a:rPr>
              <a:t>who</a:t>
            </a:r>
            <a:r>
              <a:rPr lang="en-US" sz="3600" b="1" dirty="0">
                <a:solidFill>
                  <a:srgbClr val="002060"/>
                </a:solidFill>
              </a:rPr>
              <a:t> treated me was kind.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75BE39-733C-9966-CB92-93386AA99566}"/>
              </a:ext>
            </a:extLst>
          </p:cNvPr>
          <p:cNvSpPr txBox="1"/>
          <p:nvPr/>
        </p:nvSpPr>
        <p:spPr>
          <a:xfrm>
            <a:off x="484992" y="3507716"/>
            <a:ext cx="11402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The people </a:t>
            </a:r>
            <a:r>
              <a:rPr lang="en-US" sz="3600" b="1" dirty="0">
                <a:solidFill>
                  <a:srgbClr val="FF0000"/>
                </a:solidFill>
              </a:rPr>
              <a:t>who</a:t>
            </a:r>
            <a:r>
              <a:rPr lang="en-US" sz="3600" b="1" dirty="0">
                <a:solidFill>
                  <a:srgbClr val="002060"/>
                </a:solidFill>
              </a:rPr>
              <a:t> were arrested have now been released.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1BF4D8ED-5D92-85C9-1CBE-BE127C6AD166}"/>
              </a:ext>
            </a:extLst>
          </p:cNvPr>
          <p:cNvSpPr/>
          <p:nvPr/>
        </p:nvSpPr>
        <p:spPr>
          <a:xfrm>
            <a:off x="1873770" y="1145635"/>
            <a:ext cx="1199214" cy="646331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ABA88EBA-5E0D-2907-C8E7-F2ACAC3373C5}"/>
              </a:ext>
            </a:extLst>
          </p:cNvPr>
          <p:cNvSpPr/>
          <p:nvPr/>
        </p:nvSpPr>
        <p:spPr>
          <a:xfrm>
            <a:off x="1873770" y="2337311"/>
            <a:ext cx="779489" cy="646331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65B62CDD-6EAB-FCD7-2B3D-5A641B2220B1}"/>
              </a:ext>
            </a:extLst>
          </p:cNvPr>
          <p:cNvSpPr/>
          <p:nvPr/>
        </p:nvSpPr>
        <p:spPr>
          <a:xfrm>
            <a:off x="1873770" y="3535629"/>
            <a:ext cx="1469037" cy="646331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خطط انسيابي: رابط 8">
            <a:extLst>
              <a:ext uri="{FF2B5EF4-FFF2-40B4-BE49-F238E27FC236}">
                <a16:creationId xmlns:a16="http://schemas.microsoft.com/office/drawing/2014/main" id="{B9367346-7086-1E5E-2DF7-B0F57CB94AD1}"/>
              </a:ext>
            </a:extLst>
          </p:cNvPr>
          <p:cNvSpPr/>
          <p:nvPr/>
        </p:nvSpPr>
        <p:spPr>
          <a:xfrm>
            <a:off x="1873770" y="4714955"/>
            <a:ext cx="1274165" cy="646331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81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BEBBA2C-4820-47FA-500D-43221A8A1B31}"/>
              </a:ext>
            </a:extLst>
          </p:cNvPr>
          <p:cNvGrpSpPr/>
          <p:nvPr/>
        </p:nvGrpSpPr>
        <p:grpSpPr>
          <a:xfrm>
            <a:off x="887230" y="603444"/>
            <a:ext cx="1678901" cy="1084233"/>
            <a:chOff x="887230" y="603444"/>
            <a:chExt cx="1678901" cy="1084233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EB00397A-05D2-07B5-7517-B6AC6BE89B63}"/>
                </a:ext>
              </a:extLst>
            </p:cNvPr>
            <p:cNvSpPr txBox="1"/>
            <p:nvPr/>
          </p:nvSpPr>
          <p:spPr>
            <a:xfrm>
              <a:off x="887231" y="760839"/>
              <a:ext cx="167890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400" b="1" dirty="0">
                  <a:solidFill>
                    <a:srgbClr val="FF0000"/>
                  </a:solidFill>
                </a:rPr>
                <a:t>which</a:t>
              </a:r>
              <a:endParaRPr lang="ar-SA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مخطط انسيابي: رابط 3">
              <a:extLst>
                <a:ext uri="{FF2B5EF4-FFF2-40B4-BE49-F238E27FC236}">
                  <a16:creationId xmlns:a16="http://schemas.microsoft.com/office/drawing/2014/main" id="{016715F5-1AC8-DA77-1F89-2FF534490E33}"/>
                </a:ext>
              </a:extLst>
            </p:cNvPr>
            <p:cNvSpPr/>
            <p:nvPr/>
          </p:nvSpPr>
          <p:spPr>
            <a:xfrm>
              <a:off x="887230" y="603444"/>
              <a:ext cx="1558977" cy="108423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FEF3A21A-7B6B-B138-3579-41FA554A2C0C}"/>
              </a:ext>
            </a:extLst>
          </p:cNvPr>
          <p:cNvSpPr/>
          <p:nvPr/>
        </p:nvSpPr>
        <p:spPr>
          <a:xfrm rot="16200000">
            <a:off x="4283753" y="413510"/>
            <a:ext cx="554636" cy="167889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608A441-A450-B183-02B8-782CD5A312C3}"/>
              </a:ext>
            </a:extLst>
          </p:cNvPr>
          <p:cNvSpPr txBox="1"/>
          <p:nvPr/>
        </p:nvSpPr>
        <p:spPr>
          <a:xfrm>
            <a:off x="6056024" y="916962"/>
            <a:ext cx="48980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for things and animals.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7562814-5303-642E-85BB-2151A0B1FFBC}"/>
              </a:ext>
            </a:extLst>
          </p:cNvPr>
          <p:cNvSpPr txBox="1"/>
          <p:nvPr/>
        </p:nvSpPr>
        <p:spPr>
          <a:xfrm>
            <a:off x="1363096" y="2387879"/>
            <a:ext cx="3472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C00000"/>
                </a:solidFill>
              </a:rPr>
              <a:t>Examples of things: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E6E01CC-D99B-23FF-241E-0CFEE8A0AEC7}"/>
              </a:ext>
            </a:extLst>
          </p:cNvPr>
          <p:cNvSpPr txBox="1"/>
          <p:nvPr/>
        </p:nvSpPr>
        <p:spPr>
          <a:xfrm>
            <a:off x="7380469" y="2509483"/>
            <a:ext cx="39243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C00000"/>
                </a:solidFill>
              </a:rPr>
              <a:t>Examples of animals:</a:t>
            </a:r>
            <a:endParaRPr lang="ar-SA" sz="3200" dirty="0">
              <a:solidFill>
                <a:srgbClr val="C00000"/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92ED512-A07E-0791-CEAE-85904610FED8}"/>
              </a:ext>
            </a:extLst>
          </p:cNvPr>
          <p:cNvGrpSpPr/>
          <p:nvPr/>
        </p:nvGrpSpPr>
        <p:grpSpPr>
          <a:xfrm>
            <a:off x="0" y="2098623"/>
            <a:ext cx="12192000" cy="4774397"/>
            <a:chOff x="0" y="2098623"/>
            <a:chExt cx="12192000" cy="4774397"/>
          </a:xfrm>
        </p:grpSpPr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A9470928-1F65-6F3B-F3DB-C7AB067821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098623"/>
              <a:ext cx="121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859EB07A-1C3F-4CBA-176F-0F49978736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6024" y="2113643"/>
              <a:ext cx="39975" cy="47593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D0FD40E-DA70-54BD-9287-08F48677B956}"/>
              </a:ext>
            </a:extLst>
          </p:cNvPr>
          <p:cNvSpPr txBox="1"/>
          <p:nvPr/>
        </p:nvSpPr>
        <p:spPr>
          <a:xfrm>
            <a:off x="2227442" y="3263634"/>
            <a:ext cx="1601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2060"/>
                </a:solidFill>
              </a:rPr>
              <a:t>factory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49836DF-329F-426F-151A-DEA129AF62B8}"/>
              </a:ext>
            </a:extLst>
          </p:cNvPr>
          <p:cNvSpPr txBox="1"/>
          <p:nvPr/>
        </p:nvSpPr>
        <p:spPr>
          <a:xfrm>
            <a:off x="2568944" y="4170167"/>
            <a:ext cx="1060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2060"/>
                </a:solidFill>
              </a:rPr>
              <a:t>job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0E557C6-DD81-037F-76F5-75792EC9EE27}"/>
              </a:ext>
            </a:extLst>
          </p:cNvPr>
          <p:cNvSpPr txBox="1"/>
          <p:nvPr/>
        </p:nvSpPr>
        <p:spPr>
          <a:xfrm>
            <a:off x="1932087" y="5076700"/>
            <a:ext cx="2006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2060"/>
                </a:solidFill>
              </a:rPr>
              <a:t>company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C27AB36-626F-F524-86EF-E426E1292270}"/>
              </a:ext>
            </a:extLst>
          </p:cNvPr>
          <p:cNvSpPr txBox="1"/>
          <p:nvPr/>
        </p:nvSpPr>
        <p:spPr>
          <a:xfrm>
            <a:off x="2074901" y="5983233"/>
            <a:ext cx="1601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2060"/>
                </a:solidFill>
              </a:rPr>
              <a:t>books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B892301-E0DB-B8C8-C5F8-89B94BF08474}"/>
              </a:ext>
            </a:extLst>
          </p:cNvPr>
          <p:cNvSpPr txBox="1"/>
          <p:nvPr/>
        </p:nvSpPr>
        <p:spPr>
          <a:xfrm>
            <a:off x="8542049" y="3265650"/>
            <a:ext cx="1601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>
                <a:solidFill>
                  <a:srgbClr val="002060"/>
                </a:solidFill>
              </a:rPr>
              <a:t>cat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4DC8609-972B-BAB0-972A-4E4D63981EA3}"/>
              </a:ext>
            </a:extLst>
          </p:cNvPr>
          <p:cNvSpPr txBox="1"/>
          <p:nvPr/>
        </p:nvSpPr>
        <p:spPr>
          <a:xfrm>
            <a:off x="8323442" y="4170167"/>
            <a:ext cx="205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>
                <a:solidFill>
                  <a:srgbClr val="002060"/>
                </a:solidFill>
              </a:rPr>
              <a:t>elephant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B765642-D6FB-A065-EF7C-6C4CE1368079}"/>
              </a:ext>
            </a:extLst>
          </p:cNvPr>
          <p:cNvSpPr txBox="1"/>
          <p:nvPr/>
        </p:nvSpPr>
        <p:spPr>
          <a:xfrm>
            <a:off x="8323442" y="5102846"/>
            <a:ext cx="205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>
                <a:solidFill>
                  <a:srgbClr val="002060"/>
                </a:solidFill>
              </a:rPr>
              <a:t>mouse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7D46D58-77A3-AA69-29E8-8C85D9D84B80}"/>
              </a:ext>
            </a:extLst>
          </p:cNvPr>
          <p:cNvSpPr txBox="1"/>
          <p:nvPr/>
        </p:nvSpPr>
        <p:spPr>
          <a:xfrm>
            <a:off x="8315246" y="5963523"/>
            <a:ext cx="205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>
                <a:solidFill>
                  <a:srgbClr val="002060"/>
                </a:solidFill>
              </a:rPr>
              <a:t>tiger</a:t>
            </a:r>
            <a:endParaRPr lang="ar-S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C01B46A-F256-E8CE-8E6D-203AE0F4F20D}"/>
              </a:ext>
            </a:extLst>
          </p:cNvPr>
          <p:cNvSpPr txBox="1"/>
          <p:nvPr/>
        </p:nvSpPr>
        <p:spPr>
          <a:xfrm>
            <a:off x="609755" y="1146819"/>
            <a:ext cx="11307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The bus </a:t>
            </a:r>
            <a:r>
              <a:rPr lang="en-US" sz="3600" b="1" dirty="0">
                <a:solidFill>
                  <a:srgbClr val="FF0000"/>
                </a:solidFill>
              </a:rPr>
              <a:t>which</a:t>
            </a:r>
            <a:r>
              <a:rPr lang="en-US" sz="3600" b="1" dirty="0">
                <a:solidFill>
                  <a:srgbClr val="002060"/>
                </a:solidFill>
              </a:rPr>
              <a:t> goes to the airport runs every half hour.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54CF173-3961-16F6-0E79-B3398CA1CAA5}"/>
              </a:ext>
            </a:extLst>
          </p:cNvPr>
          <p:cNvSpPr txBox="1"/>
          <p:nvPr/>
        </p:nvSpPr>
        <p:spPr>
          <a:xfrm>
            <a:off x="609755" y="2668272"/>
            <a:ext cx="1073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Ahmad works for a company </a:t>
            </a:r>
            <a:r>
              <a:rPr lang="en-US" sz="3600" b="1" dirty="0">
                <a:solidFill>
                  <a:srgbClr val="FF0000"/>
                </a:solidFill>
              </a:rPr>
              <a:t>which</a:t>
            </a:r>
            <a:r>
              <a:rPr lang="en-US" sz="3600" b="1" dirty="0">
                <a:solidFill>
                  <a:srgbClr val="002060"/>
                </a:solidFill>
              </a:rPr>
              <a:t> makes clothes.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A829337-5E51-2980-014C-90A9EB3B2B26}"/>
              </a:ext>
            </a:extLst>
          </p:cNvPr>
          <p:cNvSpPr txBox="1"/>
          <p:nvPr/>
        </p:nvSpPr>
        <p:spPr>
          <a:xfrm>
            <a:off x="609755" y="4089815"/>
            <a:ext cx="1073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We live in a world </a:t>
            </a:r>
            <a:r>
              <a:rPr lang="en-US" sz="3600" b="1" dirty="0">
                <a:solidFill>
                  <a:srgbClr val="FF0000"/>
                </a:solidFill>
              </a:rPr>
              <a:t>which</a:t>
            </a:r>
            <a:r>
              <a:rPr lang="en-US" sz="3600" b="1" dirty="0">
                <a:solidFill>
                  <a:srgbClr val="002060"/>
                </a:solidFill>
              </a:rPr>
              <a:t> is changing all the time.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D12550E-A56F-E2FF-2157-2DCE762F6F33}"/>
              </a:ext>
            </a:extLst>
          </p:cNvPr>
          <p:cNvSpPr txBox="1"/>
          <p:nvPr/>
        </p:nvSpPr>
        <p:spPr>
          <a:xfrm>
            <a:off x="609755" y="5511358"/>
            <a:ext cx="1073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The horse </a:t>
            </a:r>
            <a:r>
              <a:rPr lang="en-US" sz="3600" b="1" dirty="0">
                <a:solidFill>
                  <a:srgbClr val="FF0000"/>
                </a:solidFill>
              </a:rPr>
              <a:t>which</a:t>
            </a:r>
            <a:r>
              <a:rPr lang="en-US" sz="3600" b="1" dirty="0">
                <a:solidFill>
                  <a:srgbClr val="002060"/>
                </a:solidFill>
              </a:rPr>
              <a:t> is winning is mine.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5EA21DE5-0D0E-00B3-AE62-6574910136DE}"/>
              </a:ext>
            </a:extLst>
          </p:cNvPr>
          <p:cNvSpPr/>
          <p:nvPr/>
        </p:nvSpPr>
        <p:spPr>
          <a:xfrm>
            <a:off x="1978701" y="1146819"/>
            <a:ext cx="839450" cy="646331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F9BD421B-5245-3A13-EB70-4E697F358263}"/>
              </a:ext>
            </a:extLst>
          </p:cNvPr>
          <p:cNvSpPr/>
          <p:nvPr/>
        </p:nvSpPr>
        <p:spPr>
          <a:xfrm>
            <a:off x="4931764" y="2668273"/>
            <a:ext cx="1813810" cy="760728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3490CED8-A68A-7487-2991-488198CF59C9}"/>
              </a:ext>
            </a:extLst>
          </p:cNvPr>
          <p:cNvSpPr/>
          <p:nvPr/>
        </p:nvSpPr>
        <p:spPr>
          <a:xfrm>
            <a:off x="3492708" y="4112196"/>
            <a:ext cx="1244184" cy="646331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خطط انسيابي: رابط 8">
            <a:extLst>
              <a:ext uri="{FF2B5EF4-FFF2-40B4-BE49-F238E27FC236}">
                <a16:creationId xmlns:a16="http://schemas.microsoft.com/office/drawing/2014/main" id="{17428301-D944-3C41-3021-C7968A1167A0}"/>
              </a:ext>
            </a:extLst>
          </p:cNvPr>
          <p:cNvSpPr/>
          <p:nvPr/>
        </p:nvSpPr>
        <p:spPr>
          <a:xfrm>
            <a:off x="1978701" y="5511358"/>
            <a:ext cx="1199214" cy="646331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2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D21A63F-B3E2-A057-5F4B-B3DF7B98171C}"/>
              </a:ext>
            </a:extLst>
          </p:cNvPr>
          <p:cNvGrpSpPr/>
          <p:nvPr/>
        </p:nvGrpSpPr>
        <p:grpSpPr>
          <a:xfrm>
            <a:off x="996847" y="692907"/>
            <a:ext cx="1409075" cy="1084233"/>
            <a:chOff x="996847" y="692907"/>
            <a:chExt cx="1409075" cy="1084233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32712829-B289-A6B5-81D2-D6BBF54C755C}"/>
                </a:ext>
              </a:extLst>
            </p:cNvPr>
            <p:cNvSpPr txBox="1"/>
            <p:nvPr/>
          </p:nvSpPr>
          <p:spPr>
            <a:xfrm>
              <a:off x="996847" y="850302"/>
              <a:ext cx="140907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400" b="1" dirty="0">
                  <a:solidFill>
                    <a:srgbClr val="FF0000"/>
                  </a:solidFill>
                </a:rPr>
                <a:t>that</a:t>
              </a:r>
              <a:endParaRPr lang="ar-SA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مخطط انسيابي: رابط 5">
              <a:extLst>
                <a:ext uri="{FF2B5EF4-FFF2-40B4-BE49-F238E27FC236}">
                  <a16:creationId xmlns:a16="http://schemas.microsoft.com/office/drawing/2014/main" id="{70E95352-1435-1D29-11B4-3A3E1EA16BC7}"/>
                </a:ext>
              </a:extLst>
            </p:cNvPr>
            <p:cNvSpPr/>
            <p:nvPr/>
          </p:nvSpPr>
          <p:spPr>
            <a:xfrm>
              <a:off x="996847" y="692907"/>
              <a:ext cx="1154242" cy="1084233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0" name="سهم: لأسفل 9">
            <a:extLst>
              <a:ext uri="{FF2B5EF4-FFF2-40B4-BE49-F238E27FC236}">
                <a16:creationId xmlns:a16="http://schemas.microsoft.com/office/drawing/2014/main" id="{FEE00245-5666-7B67-139A-E1CFD21F7ACB}"/>
              </a:ext>
            </a:extLst>
          </p:cNvPr>
          <p:cNvSpPr/>
          <p:nvPr/>
        </p:nvSpPr>
        <p:spPr>
          <a:xfrm rot="16200000">
            <a:off x="3566783" y="496360"/>
            <a:ext cx="554636" cy="16921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D23F20-992B-A0C1-E252-DBC4226B1EDB}"/>
              </a:ext>
            </a:extLst>
          </p:cNvPr>
          <p:cNvSpPr txBox="1"/>
          <p:nvPr/>
        </p:nvSpPr>
        <p:spPr>
          <a:xfrm>
            <a:off x="5282278" y="1051948"/>
            <a:ext cx="66593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For people, things and animals</a:t>
            </a:r>
            <a:endParaRPr lang="ar-SA" sz="3600" b="1" dirty="0">
              <a:solidFill>
                <a:srgbClr val="0070C0"/>
              </a:solidFill>
            </a:endParaRP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4FA8FC9F-1697-ABD4-5682-E0654790261B}"/>
              </a:ext>
            </a:extLst>
          </p:cNvPr>
          <p:cNvCxnSpPr>
            <a:cxnSpLocks/>
          </p:cNvCxnSpPr>
          <p:nvPr/>
        </p:nvCxnSpPr>
        <p:spPr>
          <a:xfrm flipH="1">
            <a:off x="0" y="209862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C26F2BD-6153-B933-F9E9-455E8A2DF18E}"/>
              </a:ext>
            </a:extLst>
          </p:cNvPr>
          <p:cNvSpPr txBox="1"/>
          <p:nvPr/>
        </p:nvSpPr>
        <p:spPr>
          <a:xfrm>
            <a:off x="349771" y="2509465"/>
            <a:ext cx="9528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The nurse </a:t>
            </a:r>
            <a:r>
              <a:rPr lang="en-US" sz="3600" b="1" dirty="0">
                <a:solidFill>
                  <a:srgbClr val="FF0000"/>
                </a:solidFill>
              </a:rPr>
              <a:t>who/ that</a:t>
            </a:r>
            <a:r>
              <a:rPr lang="en-US" sz="3600" b="1" dirty="0">
                <a:solidFill>
                  <a:srgbClr val="002060"/>
                </a:solidFill>
              </a:rPr>
              <a:t> treated me was kind.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580D8A-0B8B-C8C1-D5CA-AB3941F899B2}"/>
              </a:ext>
            </a:extLst>
          </p:cNvPr>
          <p:cNvSpPr txBox="1"/>
          <p:nvPr/>
        </p:nvSpPr>
        <p:spPr>
          <a:xfrm>
            <a:off x="349771" y="3910761"/>
            <a:ext cx="1073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The horse </a:t>
            </a:r>
            <a:r>
              <a:rPr lang="en-US" sz="3600" b="1" dirty="0">
                <a:solidFill>
                  <a:srgbClr val="FF0000"/>
                </a:solidFill>
              </a:rPr>
              <a:t>which/ that</a:t>
            </a:r>
            <a:r>
              <a:rPr lang="en-US" sz="3600" b="1" dirty="0">
                <a:solidFill>
                  <a:srgbClr val="002060"/>
                </a:solidFill>
              </a:rPr>
              <a:t> is winning is mine.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30A3884-D19D-513A-A7A6-B57454C59B3B}"/>
              </a:ext>
            </a:extLst>
          </p:cNvPr>
          <p:cNvSpPr txBox="1"/>
          <p:nvPr/>
        </p:nvSpPr>
        <p:spPr>
          <a:xfrm>
            <a:off x="349771" y="5420691"/>
            <a:ext cx="11842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The people </a:t>
            </a:r>
            <a:r>
              <a:rPr lang="en-US" sz="3600" b="1" dirty="0">
                <a:solidFill>
                  <a:srgbClr val="FF0000"/>
                </a:solidFill>
              </a:rPr>
              <a:t>who/ that</a:t>
            </a:r>
            <a:r>
              <a:rPr lang="en-US" sz="3600" b="1" dirty="0">
                <a:solidFill>
                  <a:srgbClr val="002060"/>
                </a:solidFill>
              </a:rPr>
              <a:t> were arrested have now been released.</a:t>
            </a:r>
            <a:endParaRPr lang="ar-S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D2A2338-45F5-01B8-1F26-17453DC9AB18}"/>
              </a:ext>
            </a:extLst>
          </p:cNvPr>
          <p:cNvGrpSpPr/>
          <p:nvPr/>
        </p:nvGrpSpPr>
        <p:grpSpPr>
          <a:xfrm>
            <a:off x="4332156" y="297390"/>
            <a:ext cx="3807503" cy="769441"/>
            <a:chOff x="4332156" y="472187"/>
            <a:chExt cx="3807503" cy="769441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43665FFF-487A-1FB4-800F-942CB9A5308A}"/>
                </a:ext>
              </a:extLst>
            </p:cNvPr>
            <p:cNvSpPr txBox="1"/>
            <p:nvPr/>
          </p:nvSpPr>
          <p:spPr>
            <a:xfrm>
              <a:off x="4332156" y="472187"/>
              <a:ext cx="380750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b="1" dirty="0">
                  <a:solidFill>
                    <a:schemeClr val="accent3">
                      <a:lumMod val="75000"/>
                    </a:schemeClr>
                  </a:solidFill>
                </a:rPr>
                <a:t>Exercise</a:t>
              </a:r>
              <a:endParaRPr lang="ar-SA" sz="4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0D2D5A28-DED1-6475-D400-EB3769ABF229}"/>
                </a:ext>
              </a:extLst>
            </p:cNvPr>
            <p:cNvSpPr/>
            <p:nvPr/>
          </p:nvSpPr>
          <p:spPr>
            <a:xfrm>
              <a:off x="4332156" y="527181"/>
              <a:ext cx="3807503" cy="714447"/>
            </a:xfrm>
            <a:prstGeom prst="roundRect">
              <a:avLst/>
            </a:prstGeom>
            <a:noFill/>
            <a:ln w="57150">
              <a:solidFill>
                <a:srgbClr val="7C7C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9E0E598-C185-D9C6-11A6-8DB2AD6D3167}"/>
              </a:ext>
            </a:extLst>
          </p:cNvPr>
          <p:cNvSpPr txBox="1"/>
          <p:nvPr/>
        </p:nvSpPr>
        <p:spPr>
          <a:xfrm>
            <a:off x="244842" y="4186370"/>
            <a:ext cx="11937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2060"/>
                </a:solidFill>
              </a:rPr>
              <a:t>Ahmad works for a company ( who – that ) makes clothes.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4EF4EA9-3C52-99B2-B3D1-9100696889D6}"/>
              </a:ext>
            </a:extLst>
          </p:cNvPr>
          <p:cNvSpPr txBox="1"/>
          <p:nvPr/>
        </p:nvSpPr>
        <p:spPr>
          <a:xfrm>
            <a:off x="244842" y="5682321"/>
            <a:ext cx="11237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2060"/>
                </a:solidFill>
              </a:rPr>
              <a:t>The girl ( who – which ) is standing there is my sister.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83143FB-DD6A-4AA9-A834-F455C1E8A200}"/>
              </a:ext>
            </a:extLst>
          </p:cNvPr>
          <p:cNvSpPr txBox="1"/>
          <p:nvPr/>
        </p:nvSpPr>
        <p:spPr>
          <a:xfrm>
            <a:off x="689859" y="1446330"/>
            <a:ext cx="6715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</a:rPr>
              <a:t>Choose the correct answer: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0DD77A1-A247-92EB-9D25-8F2BF6589E6F}"/>
              </a:ext>
            </a:extLst>
          </p:cNvPr>
          <p:cNvSpPr txBox="1"/>
          <p:nvPr/>
        </p:nvSpPr>
        <p:spPr>
          <a:xfrm>
            <a:off x="244842" y="2619115"/>
            <a:ext cx="1073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2060"/>
                </a:solidFill>
              </a:rPr>
              <a:t>The horse ( who – which ) is winning is mine.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18" name="مخطط انسيابي: رابط 17">
            <a:extLst>
              <a:ext uri="{FF2B5EF4-FFF2-40B4-BE49-F238E27FC236}">
                <a16:creationId xmlns:a16="http://schemas.microsoft.com/office/drawing/2014/main" id="{C25FADBA-3FCD-6597-A5FD-11BA574DFD9C}"/>
              </a:ext>
            </a:extLst>
          </p:cNvPr>
          <p:cNvSpPr/>
          <p:nvPr/>
        </p:nvSpPr>
        <p:spPr>
          <a:xfrm>
            <a:off x="4282190" y="2594269"/>
            <a:ext cx="1354112" cy="76072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رابط 18">
            <a:extLst>
              <a:ext uri="{FF2B5EF4-FFF2-40B4-BE49-F238E27FC236}">
                <a16:creationId xmlns:a16="http://schemas.microsoft.com/office/drawing/2014/main" id="{EFC0A797-97BB-9BC8-694D-1B6088D7736C}"/>
              </a:ext>
            </a:extLst>
          </p:cNvPr>
          <p:cNvSpPr/>
          <p:nvPr/>
        </p:nvSpPr>
        <p:spPr>
          <a:xfrm>
            <a:off x="7884825" y="4167632"/>
            <a:ext cx="931889" cy="76072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رابط 19">
            <a:extLst>
              <a:ext uri="{FF2B5EF4-FFF2-40B4-BE49-F238E27FC236}">
                <a16:creationId xmlns:a16="http://schemas.microsoft.com/office/drawing/2014/main" id="{160FB74F-D661-D655-7853-09F56C163CD0}"/>
              </a:ext>
            </a:extLst>
          </p:cNvPr>
          <p:cNvSpPr/>
          <p:nvPr/>
        </p:nvSpPr>
        <p:spPr>
          <a:xfrm>
            <a:off x="2545829" y="5664074"/>
            <a:ext cx="1036820" cy="76072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97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D29537A-DD30-41D4-197C-1D61E9F93F87}"/>
              </a:ext>
            </a:extLst>
          </p:cNvPr>
          <p:cNvGrpSpPr/>
          <p:nvPr/>
        </p:nvGrpSpPr>
        <p:grpSpPr>
          <a:xfrm>
            <a:off x="1" y="989350"/>
            <a:ext cx="12192000" cy="4017365"/>
            <a:chOff x="1" y="989350"/>
            <a:chExt cx="12192000" cy="401736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17077DE1-1D09-8D14-5A0B-690F917B2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7" t="34359" r="14549" b="59870"/>
            <a:stretch/>
          </p:blipFill>
          <p:spPr>
            <a:xfrm>
              <a:off x="709546" y="989350"/>
              <a:ext cx="10772907" cy="562260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CD34709D-F955-476B-04EE-2FF15150E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0" t="46133" r="3606" b="36321"/>
            <a:stretch/>
          </p:blipFill>
          <p:spPr>
            <a:xfrm>
              <a:off x="1" y="2900727"/>
              <a:ext cx="12192000" cy="2105988"/>
            </a:xfrm>
            <a:prstGeom prst="rect">
              <a:avLst/>
            </a:prstGeom>
          </p:spPr>
        </p:pic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D386058-C0D3-BE18-1B18-A47257E26319}"/>
              </a:ext>
            </a:extLst>
          </p:cNvPr>
          <p:cNvSpPr txBox="1"/>
          <p:nvPr/>
        </p:nvSpPr>
        <p:spPr>
          <a:xfrm>
            <a:off x="2588301" y="2900727"/>
            <a:ext cx="9638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2060"/>
                </a:solidFill>
              </a:rPr>
              <a:t>A nurse is someone </a:t>
            </a:r>
            <a:r>
              <a:rPr lang="en-US" sz="3200" b="1" dirty="0">
                <a:solidFill>
                  <a:srgbClr val="0070C0"/>
                </a:solidFill>
              </a:rPr>
              <a:t>who/ that </a:t>
            </a:r>
            <a:r>
              <a:rPr lang="en-US" sz="3200" b="1" dirty="0">
                <a:solidFill>
                  <a:srgbClr val="002060"/>
                </a:solidFill>
              </a:rPr>
              <a:t>takes care of sick people.</a:t>
            </a:r>
            <a:endParaRPr lang="ar-SA" sz="3200" b="1" dirty="0">
              <a:solidFill>
                <a:srgbClr val="00206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EA3A11E-2D11-776D-0563-43F388B088FC}"/>
              </a:ext>
            </a:extLst>
          </p:cNvPr>
          <p:cNvSpPr txBox="1"/>
          <p:nvPr/>
        </p:nvSpPr>
        <p:spPr>
          <a:xfrm>
            <a:off x="3304081" y="3592610"/>
            <a:ext cx="8764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2060"/>
                </a:solidFill>
              </a:rPr>
              <a:t>A pilot is someone </a:t>
            </a:r>
            <a:r>
              <a:rPr lang="en-US" sz="3200" b="1" dirty="0">
                <a:solidFill>
                  <a:srgbClr val="0070C0"/>
                </a:solidFill>
              </a:rPr>
              <a:t>who/ that </a:t>
            </a:r>
            <a:r>
              <a:rPr lang="en-US" sz="3200" b="1" dirty="0">
                <a:solidFill>
                  <a:srgbClr val="002060"/>
                </a:solidFill>
              </a:rPr>
              <a:t>flies airplanes.</a:t>
            </a:r>
            <a:endParaRPr lang="ar-SA" sz="3200" b="1" dirty="0">
              <a:solidFill>
                <a:srgbClr val="00206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D54560-AAA2-502A-1E50-D1245E6A1C77}"/>
              </a:ext>
            </a:extLst>
          </p:cNvPr>
          <p:cNvSpPr txBox="1"/>
          <p:nvPr/>
        </p:nvSpPr>
        <p:spPr>
          <a:xfrm>
            <a:off x="3180411" y="4177385"/>
            <a:ext cx="9011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2060"/>
                </a:solidFill>
              </a:rPr>
              <a:t>A travel agent is someone </a:t>
            </a:r>
            <a:r>
              <a:rPr lang="en-US" sz="3200" b="1" dirty="0">
                <a:solidFill>
                  <a:srgbClr val="0070C0"/>
                </a:solidFill>
              </a:rPr>
              <a:t>who/ that </a:t>
            </a:r>
            <a:r>
              <a:rPr lang="en-US" sz="3200" b="1" dirty="0">
                <a:solidFill>
                  <a:srgbClr val="002060"/>
                </a:solidFill>
              </a:rPr>
              <a:t>arranges trips.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63E6460-6D5F-C817-C486-DAAA9A736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32" b="82745" l="16932" r="97250">
                        <a14:foregroundMark x1="63965" y1="56929" x2="17945" y2="69022"/>
                        <a14:foregroundMark x1="17945" y1="69022" x2="53618" y2="34783"/>
                        <a14:foregroundMark x1="53618" y1="34783" x2="76990" y2="53940"/>
                        <a14:foregroundMark x1="76990" y1="53940" x2="76483" y2="71739"/>
                        <a14:foregroundMark x1="76483" y1="71739" x2="89146" y2="73641"/>
                        <a14:foregroundMark x1="89146" y1="73641" x2="80753" y2="44701"/>
                        <a14:foregroundMark x1="80753" y1="44701" x2="60637" y2="25815"/>
                        <a14:foregroundMark x1="60637" y1="25815" x2="45876" y2="32065"/>
                        <a14:foregroundMark x1="45876" y1="32065" x2="27931" y2="28397"/>
                        <a14:foregroundMark x1="27931" y1="28397" x2="27424" y2="77717"/>
                        <a14:foregroundMark x1="27424" y1="77717" x2="68741" y2="82880"/>
                        <a14:foregroundMark x1="68741" y1="82880" x2="92547" y2="69022"/>
                        <a14:foregroundMark x1="92547" y1="69022" x2="95041" y2="55343"/>
                        <a14:foregroundMark x1="93410" y1="51321" x2="73372" y2="23505"/>
                        <a14:foregroundMark x1="93985" y1="52119" x2="93693" y2="51714"/>
                        <a14:foregroundMark x1="73372" y1="23505" x2="57525" y2="21467"/>
                        <a14:foregroundMark x1="57525" y1="21467" x2="20043" y2="29755"/>
                        <a14:foregroundMark x1="20043" y1="29755" x2="16932" y2="43342"/>
                        <a14:foregroundMark x1="78437" y1="65761" x2="97250" y2="77038"/>
                        <a14:foregroundMark x1="97250" y1="77038" x2="75470" y2="78668"/>
                        <a14:backgroundMark x1="96527" y1="41033" x2="97250" y2="34647"/>
                        <a14:backgroundMark x1="97250" y1="35734" x2="97395" y2="46332"/>
                        <a14:backgroundMark x1="97395" y1="46332" x2="97250" y2="55163"/>
                        <a14:backgroundMark x1="97250" y1="55163" x2="95586" y2="44973"/>
                        <a14:backgroundMark x1="95586" y1="44973" x2="97612" y2="34783"/>
                        <a14:backgroundMark x1="97612" y1="34783" x2="96237" y2="44158"/>
                        <a14:backgroundMark x1="96237" y1="44158" x2="97902" y2="56114"/>
                        <a14:backgroundMark x1="97757" y1="59103" x2="95441" y2="47418"/>
                        <a14:backgroundMark x1="95441" y1="47418" x2="95441" y2="38451"/>
                        <a14:backgroundMark x1="95441" y1="38451" x2="98480" y2="32337"/>
                        <a14:backgroundMark x1="98480" y1="32337" x2="95876" y2="35054"/>
                        <a14:backgroundMark x1="95876" y1="35054" x2="95441" y2="51359"/>
                        <a14:backgroundMark x1="95441" y1="51359" x2="97540" y2="60190"/>
                        <a14:backgroundMark x1="97540" y1="60190" x2="99349" y2="60462"/>
                        <a14:backgroundMark x1="99349" y1="60462" x2="93777" y2="51223"/>
                        <a14:backgroundMark x1="93777" y1="51223" x2="93849" y2="30842"/>
                        <a14:backgroundMark x1="93849" y1="30842" x2="99132" y2="26495"/>
                        <a14:backgroundMark x1="99132" y1="26495" x2="99493" y2="2649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44" t="25355" r="2377" b="23623"/>
          <a:stretch/>
        </p:blipFill>
        <p:spPr>
          <a:xfrm>
            <a:off x="32106" y="1424066"/>
            <a:ext cx="12006509" cy="445207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C2D6EA8-DC43-6CCF-E4D9-104FEA66CC37}"/>
              </a:ext>
            </a:extLst>
          </p:cNvPr>
          <p:cNvSpPr txBox="1"/>
          <p:nvPr/>
        </p:nvSpPr>
        <p:spPr>
          <a:xfrm>
            <a:off x="4290935" y="2341176"/>
            <a:ext cx="1435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which</a:t>
            </a:r>
            <a:endParaRPr lang="ar-SA" sz="3600" dirty="0">
              <a:solidFill>
                <a:srgbClr val="0070C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02BB63A-374E-DDCA-71E6-0861C28FD9AB}"/>
              </a:ext>
            </a:extLst>
          </p:cNvPr>
          <p:cNvSpPr txBox="1"/>
          <p:nvPr/>
        </p:nvSpPr>
        <p:spPr>
          <a:xfrm>
            <a:off x="4290935" y="2782669"/>
            <a:ext cx="1435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which</a:t>
            </a:r>
            <a:endParaRPr lang="ar-SA" sz="3600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AAE725E-E639-9F90-5740-787543567026}"/>
              </a:ext>
            </a:extLst>
          </p:cNvPr>
          <p:cNvSpPr txBox="1"/>
          <p:nvPr/>
        </p:nvSpPr>
        <p:spPr>
          <a:xfrm>
            <a:off x="5207834" y="3276146"/>
            <a:ext cx="1435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which</a:t>
            </a:r>
            <a:endParaRPr lang="ar-SA" sz="3600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32251D-43E4-FFFD-8998-B7DB28D31527}"/>
              </a:ext>
            </a:extLst>
          </p:cNvPr>
          <p:cNvSpPr txBox="1"/>
          <p:nvPr/>
        </p:nvSpPr>
        <p:spPr>
          <a:xfrm>
            <a:off x="6643142" y="4681076"/>
            <a:ext cx="1435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which</a:t>
            </a:r>
            <a:endParaRPr lang="ar-SA" sz="3600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40712CA-AC8E-CA38-623A-45C9143A0D4D}"/>
              </a:ext>
            </a:extLst>
          </p:cNvPr>
          <p:cNvSpPr txBox="1"/>
          <p:nvPr/>
        </p:nvSpPr>
        <p:spPr>
          <a:xfrm>
            <a:off x="3453985" y="1847699"/>
            <a:ext cx="1118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who</a:t>
            </a:r>
            <a:endParaRPr lang="ar-SA" sz="3600" dirty="0">
              <a:solidFill>
                <a:srgbClr val="0070C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A5EC661-38F0-5F97-CB65-E615D015E786}"/>
              </a:ext>
            </a:extLst>
          </p:cNvPr>
          <p:cNvSpPr txBox="1"/>
          <p:nvPr/>
        </p:nvSpPr>
        <p:spPr>
          <a:xfrm>
            <a:off x="3890573" y="3773691"/>
            <a:ext cx="1118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who</a:t>
            </a:r>
            <a:endParaRPr lang="ar-SA" sz="3600" dirty="0">
              <a:solidFill>
                <a:srgbClr val="0070C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23E5173-2320-7D3B-2B69-285D8F52E628}"/>
              </a:ext>
            </a:extLst>
          </p:cNvPr>
          <p:cNvSpPr txBox="1"/>
          <p:nvPr/>
        </p:nvSpPr>
        <p:spPr>
          <a:xfrm>
            <a:off x="2810658" y="4204659"/>
            <a:ext cx="1118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who</a:t>
            </a:r>
            <a:endParaRPr lang="ar-SA" sz="3600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B79869B-4C61-44B9-8E90-1C6108BA2E6F}"/>
              </a:ext>
            </a:extLst>
          </p:cNvPr>
          <p:cNvSpPr txBox="1"/>
          <p:nvPr/>
        </p:nvSpPr>
        <p:spPr>
          <a:xfrm>
            <a:off x="4483934" y="5168459"/>
            <a:ext cx="1118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who</a:t>
            </a:r>
            <a:endParaRPr lang="ar-SA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9374802-6AE5-AB2C-9F94-0F8395706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0" b="81658" l="22069" r="88640">
                        <a14:foregroundMark x1="68596" y1="61549" x2="34877" y2="41033"/>
                        <a14:foregroundMark x1="34877" y1="41033" x2="42113" y2="75951"/>
                        <a14:foregroundMark x1="42113" y1="75951" x2="35531" y2="68424"/>
                        <a14:foregroundMark x1="29812" y1="61005" x2="31404" y2="37500"/>
                        <a14:foregroundMark x1="31404" y1="37500" x2="31404" y2="37500"/>
                        <a14:foregroundMark x1="31404" y1="37500" x2="46165" y2="34647"/>
                        <a14:foregroundMark x1="46165" y1="34647" x2="52533" y2="37092"/>
                        <a14:foregroundMark x1="52533" y1="37092" x2="70405" y2="41440"/>
                        <a14:foregroundMark x1="70405" y1="41440" x2="82127" y2="50272"/>
                        <a14:foregroundMark x1="82127" y1="50272" x2="76845" y2="67391"/>
                        <a14:foregroundMark x1="76845" y1="67391" x2="70550" y2="77310"/>
                        <a14:foregroundMark x1="33908" y1="69274" x2="33706" y2="69230"/>
                        <a14:foregroundMark x1="70550" y1="77310" x2="34093" y2="69315"/>
                        <a14:foregroundMark x1="26493" y1="59664" x2="25615" y2="57880"/>
                        <a14:foregroundMark x1="25615" y1="57880" x2="23878" y2="47962"/>
                        <a14:foregroundMark x1="23878" y1="47962" x2="26918" y2="33424"/>
                        <a14:foregroundMark x1="26918" y1="33424" x2="47829" y2="33152"/>
                        <a14:foregroundMark x1="47829" y1="33152" x2="75036" y2="37500"/>
                        <a14:foregroundMark x1="83936" y1="40625" x2="69754" y2="37364"/>
                        <a14:foregroundMark x1="69754" y1="37364" x2="87265" y2="72962"/>
                        <a14:foregroundMark x1="87265" y1="72962" x2="68524" y2="81929"/>
                        <a14:foregroundMark x1="68524" y1="81929" x2="73517" y2="33016"/>
                        <a14:foregroundMark x1="73517" y1="33016" x2="80970" y2="31250"/>
                        <a14:foregroundMark x1="80970" y1="31250" x2="88784" y2="31386"/>
                        <a14:foregroundMark x1="88784" y1="31386" x2="81114" y2="63995"/>
                        <a14:foregroundMark x1="81114" y1="63995" x2="34547" y2="68513"/>
                        <a14:foregroundMark x1="30875" y1="69025" x2="30591" y2="69069"/>
                        <a14:foregroundMark x1="24320" y1="67380" x2="23661" y2="67120"/>
                        <a14:foregroundMark x1="31132" y1="70254" x2="37265" y2="72826"/>
                        <a14:foregroundMark x1="23661" y1="67120" x2="23895" y2="67218"/>
                        <a14:foregroundMark x1="37265" y1="72826" x2="22069" y2="72962"/>
                        <a14:foregroundMark x1="30608" y1="73777" x2="22504" y2="77310"/>
                        <a14:foregroundMark x1="35890" y1="65082" x2="35890" y2="64266"/>
                        <a14:foregroundMark x1="35890" y1="64266" x2="36179" y2="63587"/>
                        <a14:foregroundMark x1="36179" y1="63587" x2="35673" y2="64674"/>
                        <a14:foregroundMark x1="35673" y1="64674" x2="35673" y2="66848"/>
                        <a14:foregroundMark x1="35673" y1="66848" x2="35890" y2="65489"/>
                        <a14:foregroundMark x1="35890" y1="65489" x2="35166" y2="66984"/>
                        <a14:foregroundMark x1="35166" y1="66984" x2="36252" y2="61957"/>
                        <a14:backgroundMark x1="35890" y1="61549" x2="35601" y2="61685"/>
                        <a14:backgroundMark x1="35601" y1="61685" x2="35745" y2="61685"/>
                        <a14:backgroundMark x1="35745" y1="61685" x2="35745" y2="61685"/>
                        <a14:backgroundMark x1="35745" y1="61685" x2="35673" y2="62092"/>
                        <a14:backgroundMark x1="35673" y1="62092" x2="35528" y2="61957"/>
                        <a14:backgroundMark x1="35528" y1="61957" x2="35528" y2="61005"/>
                        <a14:backgroundMark x1="35528" y1="61005" x2="36107" y2="61549"/>
                        <a14:backgroundMark x1="36107" y1="61549" x2="35673" y2="61549"/>
                        <a14:backgroundMark x1="34588" y1="62228" x2="34732" y2="61549"/>
                        <a14:backgroundMark x1="34732" y1="61549" x2="34805" y2="61685"/>
                        <a14:backgroundMark x1="34805" y1="61685" x2="34515" y2="62092"/>
                        <a14:backgroundMark x1="34515" y1="62092" x2="34877" y2="61413"/>
                        <a14:backgroundMark x1="34877" y1="61413" x2="34298" y2="62228"/>
                        <a14:backgroundMark x1="34298" y1="62228" x2="34515" y2="61413"/>
                        <a14:backgroundMark x1="34515" y1="61413" x2="34298" y2="61685"/>
                        <a14:backgroundMark x1="33430" y1="62364" x2="33213" y2="62636"/>
                        <a14:backgroundMark x1="33213" y1="62636" x2="33140" y2="62636"/>
                        <a14:backgroundMark x1="33140" y1="62636" x2="33213" y2="61957"/>
                        <a14:backgroundMark x1="33213" y1="61957" x2="33719" y2="62636"/>
                        <a14:backgroundMark x1="33719" y1="62636" x2="33575" y2="61821"/>
                        <a14:backgroundMark x1="33575" y1="61821" x2="33213" y2="62364"/>
                        <a14:backgroundMark x1="33213" y1="62364" x2="34443" y2="61821"/>
                        <a14:backgroundMark x1="34443" y1="61821" x2="32706" y2="62908"/>
                        <a14:backgroundMark x1="32706" y1="62908" x2="33864" y2="61957"/>
                        <a14:backgroundMark x1="33864" y1="61957" x2="33140" y2="61957"/>
                        <a14:backgroundMark x1="33140" y1="61957" x2="32706" y2="62500"/>
                        <a14:backgroundMark x1="32706" y1="62500" x2="32127" y2="62500"/>
                        <a14:backgroundMark x1="32127" y1="62500" x2="32779" y2="62500"/>
                        <a14:backgroundMark x1="32779" y1="62500" x2="32779" y2="62500"/>
                        <a14:backgroundMark x1="32779" y1="62500" x2="32344" y2="62500"/>
                        <a14:backgroundMark x1="32344" y1="62500" x2="32996" y2="63043"/>
                        <a14:backgroundMark x1="31693" y1="63859" x2="31766" y2="63043"/>
                        <a14:backgroundMark x1="31766" y1="63043" x2="31910" y2="62636"/>
                        <a14:backgroundMark x1="31910" y1="62636" x2="31910" y2="63451"/>
                        <a14:backgroundMark x1="31910" y1="63451" x2="31404" y2="63451"/>
                        <a14:backgroundMark x1="31404" y1="63451" x2="32344" y2="62500"/>
                        <a14:backgroundMark x1="32344" y1="62500" x2="30897" y2="63179"/>
                        <a14:backgroundMark x1="30897" y1="63179" x2="33792" y2="61957"/>
                        <a14:backgroundMark x1="33792" y1="61957" x2="33068" y2="62228"/>
                        <a14:backgroundMark x1="33068" y1="62228" x2="34515" y2="61413"/>
                        <a14:backgroundMark x1="26122" y1="62364" x2="25760" y2="61685"/>
                        <a14:backgroundMark x1="25760" y1="61685" x2="25326" y2="61821"/>
                        <a14:backgroundMark x1="25326" y1="61821" x2="25470" y2="62364"/>
                        <a14:backgroundMark x1="25470" y1="62364" x2="23878" y2="61821"/>
                        <a14:backgroundMark x1="23878" y1="61821" x2="24674" y2="65625"/>
                        <a14:backgroundMark x1="24674" y1="65625" x2="24964" y2="62092"/>
                        <a14:backgroundMark x1="24964" y1="62092" x2="23878" y2="66440"/>
                        <a14:backgroundMark x1="23878" y1="66440" x2="23878" y2="67120"/>
                        <a14:backgroundMark x1="23878" y1="67120" x2="23878" y2="60870"/>
                        <a14:backgroundMark x1="23878" y1="60870" x2="24964" y2="63587"/>
                        <a14:backgroundMark x1="24964" y1="63587" x2="24747" y2="61277"/>
                        <a14:backgroundMark x1="24747" y1="61277" x2="26339" y2="65489"/>
                        <a14:backgroundMark x1="26339" y1="65489" x2="24530" y2="63043"/>
                        <a14:backgroundMark x1="24530" y1="63043" x2="26194" y2="67120"/>
                        <a14:backgroundMark x1="26194" y1="67120" x2="24819" y2="63723"/>
                        <a14:backgroundMark x1="24819" y1="63723" x2="25832" y2="65897"/>
                        <a14:backgroundMark x1="25832" y1="65897" x2="24602" y2="66576"/>
                        <a14:backgroundMark x1="24602" y1="66576" x2="23155" y2="62908"/>
                        <a14:backgroundMark x1="26483" y1="67799" x2="25687" y2="63179"/>
                        <a14:backgroundMark x1="25687" y1="63179" x2="26194" y2="64538"/>
                        <a14:backgroundMark x1="26194" y1="64538" x2="24457" y2="61005"/>
                        <a14:backgroundMark x1="24457" y1="61005" x2="25398" y2="64946"/>
                        <a14:backgroundMark x1="25398" y1="64946" x2="26122" y2="62364"/>
                        <a14:backgroundMark x1="26122" y1="62364" x2="24096" y2="61277"/>
                        <a14:backgroundMark x1="24096" y1="61277" x2="26411" y2="61685"/>
                        <a14:backgroundMark x1="26411" y1="61685" x2="25832" y2="62364"/>
                        <a14:backgroundMark x1="25832" y1="62364" x2="27135" y2="63043"/>
                        <a14:backgroundMark x1="27135" y1="63043" x2="25398" y2="61549"/>
                        <a14:backgroundMark x1="25398" y1="61549" x2="27496" y2="63043"/>
                        <a14:backgroundMark x1="27496" y1="63043" x2="26049" y2="61549"/>
                        <a14:backgroundMark x1="26049" y1="61549" x2="24819" y2="66576"/>
                        <a14:backgroundMark x1="26194" y1="66576" x2="26483" y2="62636"/>
                        <a14:backgroundMark x1="26483" y1="62636" x2="25615" y2="66168"/>
                        <a14:backgroundMark x1="25615" y1="66168" x2="26266" y2="66984"/>
                        <a14:backgroundMark x1="32272" y1="67391" x2="33575" y2="67391"/>
                        <a14:backgroundMark x1="33575" y1="67391" x2="33068" y2="66984"/>
                        <a14:backgroundMark x1="33068" y1="66984" x2="34841" y2="66534"/>
                        <a14:backgroundMark x1="34834" y1="66524" x2="32923" y2="66984"/>
                        <a14:backgroundMark x1="32923" y1="66984" x2="32562" y2="67255"/>
                        <a14:backgroundMark x1="32562" y1="67255" x2="34442" y2="66246"/>
                        <a14:backgroundMark x1="30608" y1="68342" x2="29305" y2="67391"/>
                        <a14:backgroundMark x1="29305" y1="67391" x2="30174" y2="68614"/>
                        <a14:backgroundMark x1="30174" y1="68614" x2="26918" y2="67935"/>
                        <a14:backgroundMark x1="26918" y1="67935" x2="29305" y2="67255"/>
                        <a14:backgroundMark x1="29305" y1="67255" x2="30101" y2="67527"/>
                        <a14:backgroundMark x1="30101" y1="67527" x2="27352" y2="66984"/>
                        <a14:backgroundMark x1="27352" y1="66984" x2="26266" y2="67391"/>
                        <a14:backgroundMark x1="26266" y1="67391" x2="28871" y2="67935"/>
                        <a14:backgroundMark x1="28871" y1="67935" x2="27786" y2="66712"/>
                        <a14:backgroundMark x1="27786" y1="66712" x2="31331" y2="67120"/>
                        <a14:backgroundMark x1="31331" y1="67120" x2="30174" y2="66712"/>
                        <a14:backgroundMark x1="30174" y1="66712" x2="33647" y2="66984"/>
                        <a14:backgroundMark x1="33647" y1="66984" x2="33936" y2="66712"/>
                        <a14:backgroundMark x1="33936" y1="66712" x2="32923" y2="66712"/>
                        <a14:backgroundMark x1="29088" y1="64266" x2="29088" y2="64402"/>
                        <a14:backgroundMark x1="29088" y1="64402" x2="28871" y2="63859"/>
                        <a14:backgroundMark x1="28871" y1="63859" x2="28726" y2="63451"/>
                        <a14:backgroundMark x1="27931" y1="63451" x2="28220" y2="63451"/>
                        <a14:backgroundMark x1="28220" y1="63451" x2="27931" y2="62636"/>
                        <a14:backgroundMark x1="27931" y1="62636" x2="29016" y2="6481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52" t="33435" r="17868" b="26625"/>
          <a:stretch/>
        </p:blipFill>
        <p:spPr>
          <a:xfrm>
            <a:off x="202266" y="1543986"/>
            <a:ext cx="11787467" cy="430217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93C00F8-AF5F-8966-F321-B97F37AC7616}"/>
              </a:ext>
            </a:extLst>
          </p:cNvPr>
          <p:cNvSpPr txBox="1"/>
          <p:nvPr/>
        </p:nvSpPr>
        <p:spPr>
          <a:xfrm>
            <a:off x="5117892" y="2303456"/>
            <a:ext cx="140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honest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2451B52-C45A-6897-A508-362371456EBC}"/>
              </a:ext>
            </a:extLst>
          </p:cNvPr>
          <p:cNvSpPr txBox="1"/>
          <p:nvPr/>
        </p:nvSpPr>
        <p:spPr>
          <a:xfrm>
            <a:off x="5819307" y="2888231"/>
            <a:ext cx="140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greedy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72EC5C3-9A23-71B9-71B5-07371DC24354}"/>
              </a:ext>
            </a:extLst>
          </p:cNvPr>
          <p:cNvSpPr txBox="1"/>
          <p:nvPr/>
        </p:nvSpPr>
        <p:spPr>
          <a:xfrm>
            <a:off x="5207834" y="3490035"/>
            <a:ext cx="1762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strange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B0834C-3063-58D8-AC24-322230263443}"/>
              </a:ext>
            </a:extLst>
          </p:cNvPr>
          <p:cNvSpPr txBox="1"/>
          <p:nvPr/>
        </p:nvSpPr>
        <p:spPr>
          <a:xfrm>
            <a:off x="5819307" y="4055567"/>
            <a:ext cx="140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boring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FB87F1B-34C2-9AB8-0A51-2C088CFD48AB}"/>
              </a:ext>
            </a:extLst>
          </p:cNvPr>
          <p:cNvSpPr txBox="1"/>
          <p:nvPr/>
        </p:nvSpPr>
        <p:spPr>
          <a:xfrm>
            <a:off x="5117892" y="4621099"/>
            <a:ext cx="140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fun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DCD1E87-6483-B602-818D-7D14B6A6BD89}"/>
              </a:ext>
            </a:extLst>
          </p:cNvPr>
          <p:cNvSpPr txBox="1"/>
          <p:nvPr/>
        </p:nvSpPr>
        <p:spPr>
          <a:xfrm>
            <a:off x="5462510" y="5205874"/>
            <a:ext cx="211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stressful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10" name="مخطط انسيابي: رابط 9">
            <a:extLst>
              <a:ext uri="{FF2B5EF4-FFF2-40B4-BE49-F238E27FC236}">
                <a16:creationId xmlns:a16="http://schemas.microsoft.com/office/drawing/2014/main" id="{7C3FE795-AB95-1F16-BABB-807D4126B843}"/>
              </a:ext>
            </a:extLst>
          </p:cNvPr>
          <p:cNvSpPr/>
          <p:nvPr/>
        </p:nvSpPr>
        <p:spPr>
          <a:xfrm>
            <a:off x="4776865" y="1543356"/>
            <a:ext cx="3542675" cy="798585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26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32CDC2-0695-2AD5-81B6-834421A01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" y="493668"/>
            <a:ext cx="3574049" cy="31199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7985209-790F-360B-493F-2077486FB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70"/>
          <a:stretch/>
        </p:blipFill>
        <p:spPr>
          <a:xfrm>
            <a:off x="4777455" y="493668"/>
            <a:ext cx="4116262" cy="311996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F5986D5-A301-55DB-D5CE-B54D8F5CB63E}"/>
              </a:ext>
            </a:extLst>
          </p:cNvPr>
          <p:cNvSpPr txBox="1"/>
          <p:nvPr/>
        </p:nvSpPr>
        <p:spPr>
          <a:xfrm>
            <a:off x="0" y="4092136"/>
            <a:ext cx="12191999" cy="23321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تم تصميم هذا العرض من قبل: </a:t>
            </a:r>
            <a:r>
              <a:rPr lang="ar-SA" sz="2400" b="1" dirty="0">
                <a:solidFill>
                  <a:srgbClr val="FF0000"/>
                </a:solidFill>
              </a:rPr>
              <a:t>فريق عمل البوابة الإنجليزية </a:t>
            </a:r>
            <a:r>
              <a:rPr lang="ar-SA" sz="2400" b="1" dirty="0"/>
              <a:t>، وهو </a:t>
            </a:r>
            <a:r>
              <a:rPr lang="ar-SA" sz="2400" b="1" dirty="0">
                <a:solidFill>
                  <a:srgbClr val="00B050"/>
                </a:solidFill>
              </a:rPr>
              <a:t>مجاني </a:t>
            </a:r>
            <a:r>
              <a:rPr lang="ar-SA" sz="2400" b="1" dirty="0"/>
              <a:t>لكي يستفيد منه معلمي اللغة الإنجليزية.</a:t>
            </a:r>
          </a:p>
          <a:p>
            <a:pPr algn="ctr">
              <a:lnSpc>
                <a:spcPct val="250000"/>
              </a:lnSpc>
            </a:pPr>
            <a:r>
              <a:rPr lang="ar-SA" sz="2400" b="1" dirty="0"/>
              <a:t>هذه الشريحة تعتبر كـ"حفظ حقوق" نتمنى عدم حذفها حال مشاركة العرض مع معلمين آخرين.</a:t>
            </a:r>
          </a:p>
          <a:p>
            <a:pPr algn="ctr">
              <a:lnSpc>
                <a:spcPct val="250000"/>
              </a:lnSpc>
            </a:pPr>
            <a:r>
              <a:rPr lang="ar-SA" sz="2400" b="1" dirty="0"/>
              <a:t>نسمح بحذف الحقوق في حالة واحدة فقط: اذا أراد معلم الإنجليزي إضافة هذا العرض كـ </a:t>
            </a:r>
            <a:r>
              <a:rPr lang="ar-SA" sz="2400" b="1" dirty="0">
                <a:solidFill>
                  <a:srgbClr val="7030A0"/>
                </a:solidFill>
              </a:rPr>
              <a:t>انتاج معرفي </a:t>
            </a:r>
            <a:r>
              <a:rPr lang="ar-SA" sz="2400" b="1" dirty="0"/>
              <a:t>خاص فيه.</a:t>
            </a:r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2AB47E63-DB79-DF4C-4829-128FEE5C2C62}"/>
              </a:ext>
            </a:extLst>
          </p:cNvPr>
          <p:cNvSpPr/>
          <p:nvPr/>
        </p:nvSpPr>
        <p:spPr>
          <a:xfrm>
            <a:off x="10874828" y="5103102"/>
            <a:ext cx="326571" cy="31024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6B286860-172B-BDFA-C43C-F0A7E5A42B07}"/>
              </a:ext>
            </a:extLst>
          </p:cNvPr>
          <p:cNvSpPr/>
          <p:nvPr/>
        </p:nvSpPr>
        <p:spPr>
          <a:xfrm>
            <a:off x="11680371" y="6054088"/>
            <a:ext cx="326571" cy="31024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نموذج ثلاثي الأبعاد 8" descr="Red heart">
                <a:extLst>
                  <a:ext uri="{FF2B5EF4-FFF2-40B4-BE49-F238E27FC236}">
                    <a16:creationId xmlns:a16="http://schemas.microsoft.com/office/drawing/2014/main" id="{E4D7249A-4FCA-07DE-A90A-9CC97F1DA6C8}"/>
                  </a:ext>
                </a:extLst>
              </p:cNvPr>
              <p:cNvGraphicFramePr/>
              <p:nvPr/>
            </p:nvGraphicFramePr>
            <p:xfrm>
              <a:off x="185058" y="5955711"/>
              <a:ext cx="405510" cy="40862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405510" cy="408621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6280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نموذج ثلاثي الأبعاد 8" descr="Red heart">
                <a:extLst>
                  <a:ext uri="{FF2B5EF4-FFF2-40B4-BE49-F238E27FC236}">
                    <a16:creationId xmlns:a16="http://schemas.microsoft.com/office/drawing/2014/main" id="{E4D7249A-4FCA-07DE-A90A-9CC97F1DA6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058" y="5955711"/>
                <a:ext cx="405510" cy="40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نموذج ثلاثي الأبعاد 9" descr="Smiling Face With Smiling Eyes Emoji">
                <a:extLst>
                  <a:ext uri="{FF2B5EF4-FFF2-40B4-BE49-F238E27FC236}">
                    <a16:creationId xmlns:a16="http://schemas.microsoft.com/office/drawing/2014/main" id="{44E3217B-DA1E-0518-C123-44A61F84494C}"/>
                  </a:ext>
                </a:extLst>
              </p:cNvPr>
              <p:cNvGraphicFramePr/>
              <p:nvPr/>
            </p:nvGraphicFramePr>
            <p:xfrm>
              <a:off x="990601" y="5053945"/>
              <a:ext cx="432464" cy="408557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432464" cy="408557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7228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نموذج ثلاثي الأبعاد 9" descr="Smiling Face With Smiling Eyes Emoji">
                <a:extLst>
                  <a:ext uri="{FF2B5EF4-FFF2-40B4-BE49-F238E27FC236}">
                    <a16:creationId xmlns:a16="http://schemas.microsoft.com/office/drawing/2014/main" id="{44E3217B-DA1E-0518-C123-44A61F8449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601" y="5053945"/>
                <a:ext cx="432464" cy="40855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F0D02990-4106-54FB-8326-13FD428AE592}"/>
              </a:ext>
            </a:extLst>
          </p:cNvPr>
          <p:cNvSpPr txBox="1"/>
          <p:nvPr/>
        </p:nvSpPr>
        <p:spPr>
          <a:xfrm>
            <a:off x="9317083" y="1625167"/>
            <a:ext cx="2526573" cy="11406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b="1" dirty="0"/>
              <a:t>Pictures by: </a:t>
            </a:r>
          </a:p>
          <a:p>
            <a:pPr algn="ctr" rtl="0">
              <a:lnSpc>
                <a:spcPct val="150000"/>
              </a:lnSpc>
            </a:pPr>
            <a:r>
              <a:rPr lang="en-US" sz="2400" b="1" dirty="0"/>
              <a:t>www.freepik.com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01165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48AF83-F722-B828-C149-D23BDA98E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7" y="1439598"/>
            <a:ext cx="4843250" cy="471745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3BBA8BA-D46B-1498-E82C-8243FA5B3228}"/>
              </a:ext>
            </a:extLst>
          </p:cNvPr>
          <p:cNvSpPr txBox="1"/>
          <p:nvPr/>
        </p:nvSpPr>
        <p:spPr>
          <a:xfrm>
            <a:off x="5696196" y="1865476"/>
            <a:ext cx="6300932" cy="4369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</a:rPr>
              <a:t> answer “writing” exercises.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</a:rPr>
              <a:t> learn ( </a:t>
            </a:r>
            <a:r>
              <a:rPr lang="en-US" sz="3600" b="1" dirty="0">
                <a:solidFill>
                  <a:srgbClr val="00B050"/>
                </a:solidFill>
              </a:rPr>
              <a:t>and</a:t>
            </a:r>
            <a:r>
              <a:rPr lang="en-US" sz="3600" b="1" dirty="0">
                <a:solidFill>
                  <a:srgbClr val="002060"/>
                </a:solidFill>
              </a:rPr>
              <a:t> / </a:t>
            </a:r>
            <a:r>
              <a:rPr lang="en-US" sz="3600" b="1" dirty="0">
                <a:solidFill>
                  <a:srgbClr val="00B050"/>
                </a:solidFill>
              </a:rPr>
              <a:t>but</a:t>
            </a:r>
            <a:r>
              <a:rPr lang="en-US" sz="3600" b="1" dirty="0">
                <a:solidFill>
                  <a:srgbClr val="002060"/>
                </a:solidFill>
              </a:rPr>
              <a:t> / </a:t>
            </a:r>
            <a:r>
              <a:rPr lang="en-US" sz="3600" b="1" dirty="0">
                <a:solidFill>
                  <a:srgbClr val="00B050"/>
                </a:solidFill>
              </a:rPr>
              <a:t>because</a:t>
            </a:r>
            <a:r>
              <a:rPr lang="en-US" sz="3600" b="1" dirty="0">
                <a:solidFill>
                  <a:srgbClr val="002060"/>
                </a:solidFill>
              </a:rPr>
              <a:t> ).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</a:rPr>
              <a:t> study relative pronouns (</a:t>
            </a:r>
            <a:r>
              <a:rPr lang="en-US" sz="3600" b="1" dirty="0">
                <a:solidFill>
                  <a:srgbClr val="FF0000"/>
                </a:solidFill>
              </a:rPr>
              <a:t>who</a:t>
            </a:r>
            <a:r>
              <a:rPr lang="en-US" sz="3600" b="1" dirty="0">
                <a:solidFill>
                  <a:srgbClr val="002060"/>
                </a:solidFill>
              </a:rPr>
              <a:t> / </a:t>
            </a:r>
            <a:r>
              <a:rPr lang="en-US" sz="3600" b="1" dirty="0">
                <a:solidFill>
                  <a:srgbClr val="FF0000"/>
                </a:solidFill>
              </a:rPr>
              <a:t>that</a:t>
            </a:r>
            <a:r>
              <a:rPr lang="en-US" sz="3600" b="1" dirty="0">
                <a:solidFill>
                  <a:srgbClr val="002060"/>
                </a:solidFill>
              </a:rPr>
              <a:t> / </a:t>
            </a:r>
            <a:r>
              <a:rPr lang="en-US" sz="3600" b="1" dirty="0">
                <a:solidFill>
                  <a:srgbClr val="FF0000"/>
                </a:solidFill>
              </a:rPr>
              <a:t>which</a:t>
            </a:r>
            <a:r>
              <a:rPr lang="en-US" sz="3600" b="1" dirty="0">
                <a:solidFill>
                  <a:srgbClr val="002060"/>
                </a:solidFill>
              </a:rPr>
              <a:t>).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BF27494-9BFB-9A04-6A72-B860D2DBD851}"/>
              </a:ext>
            </a:extLst>
          </p:cNvPr>
          <p:cNvGrpSpPr/>
          <p:nvPr/>
        </p:nvGrpSpPr>
        <p:grpSpPr>
          <a:xfrm>
            <a:off x="6809105" y="623315"/>
            <a:ext cx="3455154" cy="923330"/>
            <a:chOff x="6288453" y="441829"/>
            <a:chExt cx="3455154" cy="923330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59D9EEE3-A9B5-36EF-5F83-79B6FB9F6579}"/>
                </a:ext>
              </a:extLst>
            </p:cNvPr>
            <p:cNvSpPr txBox="1"/>
            <p:nvPr/>
          </p:nvSpPr>
          <p:spPr>
            <a:xfrm>
              <a:off x="6460840" y="487995"/>
              <a:ext cx="311037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800" b="1" dirty="0">
                  <a:solidFill>
                    <a:srgbClr val="FF0000"/>
                  </a:solidFill>
                </a:rPr>
                <a:t>Objectives!</a:t>
              </a:r>
              <a:endParaRPr lang="ar-SA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77905562-D6A8-3F5F-D16E-69E9FAFF23BC}"/>
                </a:ext>
              </a:extLst>
            </p:cNvPr>
            <p:cNvSpPr/>
            <p:nvPr/>
          </p:nvSpPr>
          <p:spPr>
            <a:xfrm>
              <a:off x="6288453" y="441829"/>
              <a:ext cx="3455154" cy="92333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5546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9B11B23-C796-7944-8503-BCBC7750C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5" t="32512" r="11107" b="39322"/>
          <a:stretch/>
        </p:blipFill>
        <p:spPr>
          <a:xfrm>
            <a:off x="2266012" y="2218545"/>
            <a:ext cx="76599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863DB33-D770-197F-8847-01585585F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34589" r="2131" b="15312"/>
          <a:stretch/>
        </p:blipFill>
        <p:spPr>
          <a:xfrm>
            <a:off x="0" y="1543988"/>
            <a:ext cx="11790696" cy="425720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00ECD86-F3E9-782C-7A2E-48E768954785}"/>
              </a:ext>
            </a:extLst>
          </p:cNvPr>
          <p:cNvSpPr txBox="1"/>
          <p:nvPr/>
        </p:nvSpPr>
        <p:spPr>
          <a:xfrm>
            <a:off x="5421442" y="2841035"/>
            <a:ext cx="13491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pilot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57B930-00ED-C1E5-3B4D-4BF84C9C3532}"/>
              </a:ext>
            </a:extLst>
          </p:cNvPr>
          <p:cNvSpPr txBox="1"/>
          <p:nvPr/>
        </p:nvSpPr>
        <p:spPr>
          <a:xfrm>
            <a:off x="1306643" y="3907211"/>
            <a:ext cx="37600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Good money (salary)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56E5E8C-F75C-96CA-4863-0CC15295EAEC}"/>
              </a:ext>
            </a:extLst>
          </p:cNvPr>
          <p:cNvSpPr txBox="1"/>
          <p:nvPr/>
        </p:nvSpPr>
        <p:spPr>
          <a:xfrm>
            <a:off x="1306642" y="4561814"/>
            <a:ext cx="47893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Seeing the sky from above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8AC5EE-2CD7-62F2-03AD-12B4D31B1C32}"/>
              </a:ext>
            </a:extLst>
          </p:cNvPr>
          <p:cNvSpPr txBox="1"/>
          <p:nvPr/>
        </p:nvSpPr>
        <p:spPr>
          <a:xfrm>
            <a:off x="889417" y="5144024"/>
            <a:ext cx="50017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Visiting a lot of countries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F44AC0-AC5A-2A0B-0CA9-92BB42DDFCCB}"/>
              </a:ext>
            </a:extLst>
          </p:cNvPr>
          <p:cNvSpPr txBox="1"/>
          <p:nvPr/>
        </p:nvSpPr>
        <p:spPr>
          <a:xfrm>
            <a:off x="7063331" y="3974474"/>
            <a:ext cx="37600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Long hours of work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614231-D592-F3F6-68C5-9CAD7475B041}"/>
              </a:ext>
            </a:extLst>
          </p:cNvPr>
          <p:cNvSpPr txBox="1"/>
          <p:nvPr/>
        </p:nvSpPr>
        <p:spPr>
          <a:xfrm>
            <a:off x="7063331" y="4576637"/>
            <a:ext cx="37600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The danger of crash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069CEA5-779F-1211-15EA-95B0FBE1ABCA}"/>
              </a:ext>
            </a:extLst>
          </p:cNvPr>
          <p:cNvSpPr txBox="1"/>
          <p:nvPr/>
        </p:nvSpPr>
        <p:spPr>
          <a:xfrm>
            <a:off x="7125325" y="5144023"/>
            <a:ext cx="37600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>
                <a:solidFill>
                  <a:srgbClr val="0070C0"/>
                </a:solidFill>
              </a:rPr>
              <a:t>stress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F947173-7507-4A1D-85D6-46BB3D3AB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7" t="21661" r="2008" b="17159"/>
          <a:stretch/>
        </p:blipFill>
        <p:spPr>
          <a:xfrm>
            <a:off x="0" y="805721"/>
            <a:ext cx="12175970" cy="524655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C2F81F0-DA67-EAFE-EDA2-38C37796A1E4}"/>
              </a:ext>
            </a:extLst>
          </p:cNvPr>
          <p:cNvSpPr txBox="1"/>
          <p:nvPr/>
        </p:nvSpPr>
        <p:spPr>
          <a:xfrm>
            <a:off x="1801319" y="1553755"/>
            <a:ext cx="78223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He wants to be a newspaper journalist.</a:t>
            </a:r>
            <a:endParaRPr lang="ar-SA" sz="3200" b="1" dirty="0">
              <a:solidFill>
                <a:srgbClr val="0070C0"/>
              </a:solidFill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0A12F274-51BB-74C6-5A7F-ADF0D204CF0B}"/>
              </a:ext>
            </a:extLst>
          </p:cNvPr>
          <p:cNvCxnSpPr>
            <a:cxnSpLocks/>
          </p:cNvCxnSpPr>
          <p:nvPr/>
        </p:nvCxnSpPr>
        <p:spPr>
          <a:xfrm>
            <a:off x="839448" y="3642596"/>
            <a:ext cx="89041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CB94AAD-AAE4-EA28-FB06-3BEE7E5F2164}"/>
              </a:ext>
            </a:extLst>
          </p:cNvPr>
          <p:cNvCxnSpPr>
            <a:cxnSpLocks/>
          </p:cNvCxnSpPr>
          <p:nvPr/>
        </p:nvCxnSpPr>
        <p:spPr>
          <a:xfrm>
            <a:off x="839448" y="3959894"/>
            <a:ext cx="88441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2D2C947-8AC5-3F59-0D9B-FEFF3285DD42}"/>
              </a:ext>
            </a:extLst>
          </p:cNvPr>
          <p:cNvSpPr/>
          <p:nvPr/>
        </p:nvSpPr>
        <p:spPr>
          <a:xfrm>
            <a:off x="2173574" y="4011731"/>
            <a:ext cx="7899816" cy="3747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130B0F2-EBDF-224A-BC15-E2631A837C6F}"/>
              </a:ext>
            </a:extLst>
          </p:cNvPr>
          <p:cNvSpPr/>
          <p:nvPr/>
        </p:nvSpPr>
        <p:spPr>
          <a:xfrm>
            <a:off x="839448" y="4391177"/>
            <a:ext cx="5471411" cy="3496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42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95CC6E6-CFF2-4053-CCC2-A8DFD812C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4" t="34589" r="3238" b="30780"/>
          <a:stretch/>
        </p:blipFill>
        <p:spPr>
          <a:xfrm>
            <a:off x="251936" y="3429000"/>
            <a:ext cx="11688128" cy="302801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6EBD206-2CA5-5FC6-75C6-574A02206A16}"/>
              </a:ext>
            </a:extLst>
          </p:cNvPr>
          <p:cNvSpPr txBox="1"/>
          <p:nvPr/>
        </p:nvSpPr>
        <p:spPr>
          <a:xfrm>
            <a:off x="886918" y="689548"/>
            <a:ext cx="10418164" cy="15956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rgbClr val="C00000"/>
                </a:solidFill>
              </a:rPr>
              <a:t>Now, we are going to study Conjunction words:</a:t>
            </a:r>
          </a:p>
          <a:p>
            <a:pPr algn="ctr" rtl="0">
              <a:lnSpc>
                <a:spcPct val="2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( </a:t>
            </a:r>
            <a:r>
              <a:rPr lang="en-US" sz="3600" b="1" dirty="0">
                <a:solidFill>
                  <a:srgbClr val="00B050"/>
                </a:solidFill>
              </a:rPr>
              <a:t>and</a:t>
            </a:r>
            <a:r>
              <a:rPr lang="en-US" sz="3600" b="1" dirty="0">
                <a:solidFill>
                  <a:srgbClr val="C00000"/>
                </a:solidFill>
              </a:rPr>
              <a:t> / </a:t>
            </a:r>
            <a:r>
              <a:rPr lang="en-US" sz="3600" b="1" dirty="0">
                <a:solidFill>
                  <a:srgbClr val="00B050"/>
                </a:solidFill>
              </a:rPr>
              <a:t>but</a:t>
            </a:r>
            <a:r>
              <a:rPr lang="en-US" sz="3600" b="1" dirty="0">
                <a:solidFill>
                  <a:srgbClr val="C00000"/>
                </a:solidFill>
              </a:rPr>
              <a:t> / </a:t>
            </a:r>
            <a:r>
              <a:rPr lang="en-US" sz="3600" b="1" dirty="0">
                <a:solidFill>
                  <a:srgbClr val="00B050"/>
                </a:solidFill>
              </a:rPr>
              <a:t>because</a:t>
            </a:r>
            <a:r>
              <a:rPr lang="en-US" sz="3600" b="1" dirty="0">
                <a:solidFill>
                  <a:srgbClr val="C00000"/>
                </a:solidFill>
              </a:rPr>
              <a:t> )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ain isolated">
            <a:extLst>
              <a:ext uri="{FF2B5EF4-FFF2-40B4-BE49-F238E27FC236}">
                <a16:creationId xmlns:a16="http://schemas.microsoft.com/office/drawing/2014/main" id="{9527008D-632F-72B8-00E4-334122C8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91" y="2529170"/>
            <a:ext cx="4580276" cy="31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909FDB0-E52F-70AD-A3B1-EF893FF75518}"/>
              </a:ext>
            </a:extLst>
          </p:cNvPr>
          <p:cNvSpPr txBox="1"/>
          <p:nvPr/>
        </p:nvSpPr>
        <p:spPr>
          <a:xfrm>
            <a:off x="1546485" y="412044"/>
            <a:ext cx="9099029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</a:rPr>
              <a:t>What does a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Conjunction word </a:t>
            </a:r>
            <a:r>
              <a:rPr lang="en-US" sz="4400" b="1" dirty="0">
                <a:solidFill>
                  <a:srgbClr val="FF0000"/>
                </a:solidFill>
              </a:rPr>
              <a:t>do?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4CEC735-38EE-DB0D-368B-D8EC36308165}"/>
              </a:ext>
            </a:extLst>
          </p:cNvPr>
          <p:cNvSpPr txBox="1"/>
          <p:nvPr/>
        </p:nvSpPr>
        <p:spPr>
          <a:xfrm>
            <a:off x="1286656" y="1636225"/>
            <a:ext cx="103157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600" b="1" dirty="0"/>
              <a:t>Conjunction words </a:t>
            </a:r>
            <a:r>
              <a:rPr lang="en-US" sz="3600" b="1" dirty="0">
                <a:solidFill>
                  <a:srgbClr val="0070C0"/>
                </a:solidFill>
              </a:rPr>
              <a:t>link</a:t>
            </a:r>
            <a:r>
              <a:rPr lang="en-US" sz="3600" b="1" dirty="0"/>
              <a:t> two sentences together.</a:t>
            </a:r>
            <a:endParaRPr lang="ar-SA" sz="36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9C23EDA-927C-0D51-7E3E-1D27F31973DC}"/>
              </a:ext>
            </a:extLst>
          </p:cNvPr>
          <p:cNvSpPr txBox="1"/>
          <p:nvPr/>
        </p:nvSpPr>
        <p:spPr>
          <a:xfrm>
            <a:off x="374754" y="3743158"/>
            <a:ext cx="27282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Sentence 1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9E8B054-376F-9681-09A8-93B8639FFB40}"/>
              </a:ext>
            </a:extLst>
          </p:cNvPr>
          <p:cNvSpPr txBox="1"/>
          <p:nvPr/>
        </p:nvSpPr>
        <p:spPr>
          <a:xfrm>
            <a:off x="8694294" y="3743157"/>
            <a:ext cx="27282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Sentence 2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B469ED52-3396-0E4E-6998-4170BC3ED001}"/>
              </a:ext>
            </a:extLst>
          </p:cNvPr>
          <p:cNvCxnSpPr>
            <a:cxnSpLocks/>
          </p:cNvCxnSpPr>
          <p:nvPr/>
        </p:nvCxnSpPr>
        <p:spPr>
          <a:xfrm flipH="1">
            <a:off x="0" y="287811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B87C2BE-AF5D-00FF-D9C3-7ADA86F40445}"/>
              </a:ext>
            </a:extLst>
          </p:cNvPr>
          <p:cNvSpPr txBox="1"/>
          <p:nvPr/>
        </p:nvSpPr>
        <p:spPr>
          <a:xfrm>
            <a:off x="5430809" y="5824054"/>
            <a:ext cx="10836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400" b="1" u="sng" dirty="0">
                <a:solidFill>
                  <a:srgbClr val="002060"/>
                </a:solidFill>
              </a:rPr>
              <a:t>link</a:t>
            </a:r>
            <a:endParaRPr lang="ar-SA" sz="4400" u="sng" dirty="0">
              <a:solidFill>
                <a:srgbClr val="002060"/>
              </a:solidFill>
            </a:endParaRPr>
          </a:p>
        </p:txBody>
      </p:sp>
      <p:sp>
        <p:nvSpPr>
          <p:cNvPr id="11" name="سهم: لأعلى 10">
            <a:extLst>
              <a:ext uri="{FF2B5EF4-FFF2-40B4-BE49-F238E27FC236}">
                <a16:creationId xmlns:a16="http://schemas.microsoft.com/office/drawing/2014/main" id="{429D2DFB-0BB7-F0F5-7A3F-ED5D0B8EF8C7}"/>
              </a:ext>
            </a:extLst>
          </p:cNvPr>
          <p:cNvSpPr/>
          <p:nvPr/>
        </p:nvSpPr>
        <p:spPr>
          <a:xfrm>
            <a:off x="5674087" y="4837054"/>
            <a:ext cx="487181" cy="769441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4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DE813FE-DC08-9DD6-6BC9-AE9B3131507E}"/>
              </a:ext>
            </a:extLst>
          </p:cNvPr>
          <p:cNvGrpSpPr/>
          <p:nvPr/>
        </p:nvGrpSpPr>
        <p:grpSpPr>
          <a:xfrm>
            <a:off x="5316511" y="138001"/>
            <a:ext cx="1558977" cy="1015663"/>
            <a:chOff x="5316511" y="179883"/>
            <a:chExt cx="1558977" cy="1015663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D54CDD38-3048-3AA5-1D65-A3E3D161CC40}"/>
                </a:ext>
              </a:extLst>
            </p:cNvPr>
            <p:cNvSpPr txBox="1"/>
            <p:nvPr/>
          </p:nvSpPr>
          <p:spPr>
            <a:xfrm>
              <a:off x="5316511" y="179883"/>
              <a:ext cx="1558977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6000" b="1" dirty="0">
                  <a:solidFill>
                    <a:srgbClr val="FF0000"/>
                  </a:solidFill>
                </a:rPr>
                <a:t>and</a:t>
              </a:r>
              <a:endParaRPr lang="ar-SA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89C91819-ED24-2E8C-2C6A-9253795C8BDA}"/>
                </a:ext>
              </a:extLst>
            </p:cNvPr>
            <p:cNvCxnSpPr/>
            <p:nvPr/>
          </p:nvCxnSpPr>
          <p:spPr>
            <a:xfrm flipH="1">
              <a:off x="5511383" y="1161898"/>
              <a:ext cx="11692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A815F63-5AE2-F538-910D-E5162D5D331B}"/>
              </a:ext>
            </a:extLst>
          </p:cNvPr>
          <p:cNvSpPr txBox="1"/>
          <p:nvPr/>
        </p:nvSpPr>
        <p:spPr>
          <a:xfrm>
            <a:off x="1521527" y="2935286"/>
            <a:ext cx="32378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I like football.</a:t>
            </a:r>
            <a:endParaRPr lang="ar-SA" sz="40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0F96794-1B46-ABC0-55A2-A313F9632375}"/>
              </a:ext>
            </a:extLst>
          </p:cNvPr>
          <p:cNvSpPr txBox="1"/>
          <p:nvPr/>
        </p:nvSpPr>
        <p:spPr>
          <a:xfrm>
            <a:off x="7444710" y="2929139"/>
            <a:ext cx="366009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I like basketball.</a:t>
            </a:r>
            <a:endParaRPr lang="ar-SA" sz="40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A21443C-8838-5EC5-6EDC-C9B1E22AB0A7}"/>
              </a:ext>
            </a:extLst>
          </p:cNvPr>
          <p:cNvSpPr txBox="1"/>
          <p:nvPr/>
        </p:nvSpPr>
        <p:spPr>
          <a:xfrm>
            <a:off x="1678898" y="1624988"/>
            <a:ext cx="27282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70C0"/>
                </a:solidFill>
              </a:rPr>
              <a:t>Sentence 1</a:t>
            </a:r>
            <a:endParaRPr lang="ar-SA" sz="44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FABBC92-63F3-68DC-DAE6-99A3649036DB}"/>
              </a:ext>
            </a:extLst>
          </p:cNvPr>
          <p:cNvSpPr txBox="1"/>
          <p:nvPr/>
        </p:nvSpPr>
        <p:spPr>
          <a:xfrm>
            <a:off x="7774898" y="1620482"/>
            <a:ext cx="27282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B050"/>
                </a:solidFill>
              </a:rPr>
              <a:t>Sentence 2</a:t>
            </a:r>
            <a:endParaRPr lang="ar-SA" sz="4400" b="1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3EDFAA-5C97-A3AF-321F-62A24AA9AE77}"/>
              </a:ext>
            </a:extLst>
          </p:cNvPr>
          <p:cNvSpPr txBox="1"/>
          <p:nvPr/>
        </p:nvSpPr>
        <p:spPr>
          <a:xfrm>
            <a:off x="449704" y="4414289"/>
            <a:ext cx="64257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The link word is: </a:t>
            </a:r>
            <a:r>
              <a:rPr lang="en-US" sz="4000" b="1" dirty="0">
                <a:solidFill>
                  <a:srgbClr val="FF0000"/>
                </a:solidFill>
              </a:rPr>
              <a:t>and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Chain isolated">
            <a:extLst>
              <a:ext uri="{FF2B5EF4-FFF2-40B4-BE49-F238E27FC236}">
                <a16:creationId xmlns:a16="http://schemas.microsoft.com/office/drawing/2014/main" id="{85A9E8CD-1138-C69F-0AD3-46C10431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25" y="3637025"/>
            <a:ext cx="3226969" cy="22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E049037-0068-2FEF-C977-9D0368942859}"/>
              </a:ext>
            </a:extLst>
          </p:cNvPr>
          <p:cNvSpPr txBox="1"/>
          <p:nvPr/>
        </p:nvSpPr>
        <p:spPr>
          <a:xfrm>
            <a:off x="811966" y="5848835"/>
            <a:ext cx="27232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C00000"/>
                </a:solidFill>
              </a:rPr>
              <a:t>The result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3" name="سهم: لأعلى 12">
            <a:extLst>
              <a:ext uri="{FF2B5EF4-FFF2-40B4-BE49-F238E27FC236}">
                <a16:creationId xmlns:a16="http://schemas.microsoft.com/office/drawing/2014/main" id="{6711679C-4BAB-4728-73DB-DFFBCECB2599}"/>
              </a:ext>
            </a:extLst>
          </p:cNvPr>
          <p:cNvSpPr/>
          <p:nvPr/>
        </p:nvSpPr>
        <p:spPr>
          <a:xfrm rot="5400000">
            <a:off x="3808723" y="5818058"/>
            <a:ext cx="487181" cy="7694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3C8C0AC-D527-F336-934E-879DF872792E}"/>
              </a:ext>
            </a:extLst>
          </p:cNvPr>
          <p:cNvSpPr txBox="1"/>
          <p:nvPr/>
        </p:nvSpPr>
        <p:spPr>
          <a:xfrm>
            <a:off x="5123277" y="5848836"/>
            <a:ext cx="67905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/>
              <a:t>I like football </a:t>
            </a:r>
            <a:r>
              <a:rPr lang="en-US" sz="4000" b="1" dirty="0">
                <a:solidFill>
                  <a:srgbClr val="0070C0"/>
                </a:solidFill>
              </a:rPr>
              <a:t>and</a:t>
            </a:r>
            <a:r>
              <a:rPr lang="en-US" sz="4000" b="1" dirty="0"/>
              <a:t> basketball.</a:t>
            </a:r>
            <a:endParaRPr lang="ar-SA" sz="4000" b="1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11E3E59-11EC-C08E-E32E-8A09446E58A7}"/>
              </a:ext>
            </a:extLst>
          </p:cNvPr>
          <p:cNvGrpSpPr/>
          <p:nvPr/>
        </p:nvGrpSpPr>
        <p:grpSpPr>
          <a:xfrm>
            <a:off x="-4997" y="1447262"/>
            <a:ext cx="12196997" cy="2435190"/>
            <a:chOff x="-4997" y="1447262"/>
            <a:chExt cx="12196997" cy="2435190"/>
          </a:xfrm>
        </p:grpSpPr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6A031196-074D-1233-B94F-7FC234ECF8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82452"/>
              <a:ext cx="121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D6849826-A28A-33E4-1D71-3C9CC99937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97" y="1447262"/>
              <a:ext cx="121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64877835-DA9E-3459-8CBD-B1E8F2590EC9}"/>
                </a:ext>
              </a:extLst>
            </p:cNvPr>
            <p:cNvCxnSpPr>
              <a:cxnSpLocks/>
            </p:cNvCxnSpPr>
            <p:nvPr/>
          </p:nvCxnSpPr>
          <p:spPr>
            <a:xfrm>
              <a:off x="6091003" y="1450122"/>
              <a:ext cx="0" cy="2432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86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714</Words>
  <Application>Microsoft Office PowerPoint</Application>
  <PresentationFormat>شاشة عريضة</PresentationFormat>
  <Paragraphs>138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أمجاد الحربي</dc:creator>
  <cp:lastModifiedBy>أمجاد الحربي</cp:lastModifiedBy>
  <cp:revision>7</cp:revision>
  <dcterms:created xsi:type="dcterms:W3CDTF">2023-07-26T13:58:38Z</dcterms:created>
  <dcterms:modified xsi:type="dcterms:W3CDTF">2023-08-24T06:43:08Z</dcterms:modified>
</cp:coreProperties>
</file>