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70" r:id="rId3"/>
    <p:sldId id="271" r:id="rId4"/>
    <p:sldId id="273" r:id="rId5"/>
    <p:sldId id="269" r:id="rId6"/>
    <p:sldId id="272" r:id="rId7"/>
    <p:sldId id="275" r:id="rId8"/>
    <p:sldId id="274" r:id="rId9"/>
    <p:sldId id="277" r:id="rId10"/>
    <p:sldId id="276" r:id="rId11"/>
    <p:sldId id="280" r:id="rId12"/>
    <p:sldId id="278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6" r:id="rId38"/>
    <p:sldId id="305" r:id="rId39"/>
    <p:sldId id="279" r:id="rId4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+A5lpyTkaHGfKonDDaalw==" hashData="0ABpeWuI+f9rT0Jq3Ade6XUEM4tn7PDWJzSjn8q6NU5jQ4yf2/nlOr8/WoJxM8knAW4C0he7Wl4tz5uSekzrt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F2E"/>
    <a:srgbClr val="AA5631"/>
    <a:srgbClr val="55C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40" d="100"/>
          <a:sy n="40" d="100"/>
        </p:scale>
        <p:origin x="10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741FC3-0DF9-4E7B-9A7C-DD2E6C765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45FE809-8E7A-4C54-B9EA-39D798EBC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CF3753-2E8F-4D6F-B05B-4399C5F9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75B972-5B77-40FD-A425-1C5D8F925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90C9CC-C6CB-4CC3-978A-743E2B3F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0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3F309E-0234-4381-9CDB-2156A854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54956A-E302-4110-943B-F1B6307C8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88AFD-399F-427C-B0DF-08D05380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C9AE4E-AF9E-4F8F-83DA-A9CF2FC0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064D11-6AB5-4C20-BCBB-28673377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3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1BA1A7-6CC1-47F2-85A6-44C5BF117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2B1A48F-8F20-4F23-A248-93338E72A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E70FE4-ADE6-455B-8295-E6A2AB82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BCA5B2-6B04-4412-B4B8-361CCCDC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EB7B3C-253A-402E-ABD5-53492F53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4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B91C3E-2F57-453C-9724-60AC68EC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9629F4-84CA-4A36-B7B7-DEC45391A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AEE266-B924-45DF-A654-DBFD89DE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20982-DBF9-4F5C-AB1D-CB29E3C2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8CAEC-CE85-40DA-9F96-F7D9F9E8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35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C8884C-9287-4F06-8E78-406E7C70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86EB54-8B4B-47B2-A5F5-DEDA030E7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2FF8C4-EAA9-49D4-9397-98C5F22F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0972F4-F4CC-4CF6-B44E-6693580A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BE492D-E7F9-4477-9065-61031EA2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0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8B91B0-260C-4239-B147-F53BCC18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45F5E6-1709-4970-8292-168FE6F2E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F5A0D0-E289-4D3F-94C0-196B4FF5B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7005DB-4EFA-42A9-B9A0-01199A4E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383D8F-431B-425F-A5FF-29C03EA4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8981B6-A162-4DDF-A2B7-089894EE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C8D938-FF4A-4B45-B543-FF1E8CE6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6AEDC02-5D0B-458F-8A0F-8CA8B24B8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ACE476-1221-4886-A643-9369E3EC6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BD20BFA-3820-48D1-87FF-4FE911D87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CD85B9C-CFF0-43AA-8F55-FBF9BA5CA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7F1F3C-84F6-4FD9-8CB6-A9CB9B8C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11D23F-7D1C-42F0-B0E7-D896BA24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04B5205-68A8-41BC-BF18-CA0711F0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33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948D8-C331-4CB4-8A3E-C985918B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D3757C0-6941-49D5-A196-094A09B0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D1283B3-4048-48AA-8A8B-96455313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A0A9E2A-616C-4791-A5B7-F1216499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53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915FC4A-2682-41BE-BBD1-9929740D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3A275D5-B21B-45C7-8A10-C76155E1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B1A017E-7F64-47DB-A3BE-31F54154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34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58CC76-EDDC-4D4D-AF58-CDC759E9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338306-CBA4-427E-8B79-8454CC994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DC6BEF-F4C1-42D6-8445-94CC441F9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C4C5475-C6C1-456C-94B0-4B573154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118E52-EDDE-47EC-A1E7-C89D4558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D2937AC-1026-484C-AC79-FFF7ACBA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9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E0DF38-87FC-41F1-9B97-EAA86186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4ABF49A-3546-4C80-952F-1660AF4AD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A7F4CE0-CF8B-4043-82A4-B721BC78A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EFF62C-5AD7-418A-9E04-DE6A39E4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794E252-CB7A-4385-A938-5E585814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399C6B-2BEF-4E56-97F3-7DA46576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7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92BD9F9-23D2-4A0B-95DD-53DB5C93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C1C2513-BFE6-400A-89DB-4D3363105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37A4FD-0B1C-4B53-A9BF-485E58AF0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C7DF-6F37-4D2B-A6A1-0AD64F15D06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361A78-A303-4ED5-9E04-65022437D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C1068A-3495-47DE-8842-DA36A3E8F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6E1C-01EB-4463-8C6F-A7AF6D97E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5" Type="http://schemas.openxmlformats.org/officeDocument/2006/relationships/image" Target="../media/image15.jpg"/><Relationship Id="rId4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3383D4A4-FD93-4706-86CC-F4ABFB1AF3F4}"/>
              </a:ext>
            </a:extLst>
          </p:cNvPr>
          <p:cNvSpPr/>
          <p:nvPr/>
        </p:nvSpPr>
        <p:spPr>
          <a:xfrm>
            <a:off x="0" y="6397220"/>
            <a:ext cx="12192000" cy="456474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مربع نص 160">
            <a:extLst>
              <a:ext uri="{FF2B5EF4-FFF2-40B4-BE49-F238E27FC236}">
                <a16:creationId xmlns:a16="http://schemas.microsoft.com/office/drawing/2014/main" id="{1F3FCA5B-DD34-4484-99F3-2D521B409BE6}"/>
              </a:ext>
            </a:extLst>
          </p:cNvPr>
          <p:cNvSpPr txBox="1"/>
          <p:nvPr/>
        </p:nvSpPr>
        <p:spPr>
          <a:xfrm>
            <a:off x="5801033" y="1651061"/>
            <a:ext cx="6056670" cy="2553891"/>
          </a:xfrm>
          <a:prstGeom prst="round2DiagRect">
            <a:avLst/>
          </a:prstGeom>
          <a:solidFill>
            <a:srgbClr val="B05F2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مسابقة </a:t>
            </a:r>
          </a:p>
          <a:p>
            <a:pPr algn="ctr"/>
            <a:r>
              <a:rPr lang="ar-SA" sz="6000" b="1" dirty="0" err="1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سوبرماريو</a:t>
            </a:r>
            <a:r>
              <a:rPr lang="ar-SA" sz="60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 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الصف الرابع الابتدائي</a:t>
            </a:r>
            <a:endParaRPr lang="en-US" sz="24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pic>
        <p:nvPicPr>
          <p:cNvPr id="8194" name="Picture 2" descr="Princess Peach Toadstool | Love Interest Wiki | FANDOM powered by Wikia |  Mario, Super mario bros, Super mario">
            <a:extLst>
              <a:ext uri="{FF2B5EF4-FFF2-40B4-BE49-F238E27FC236}">
                <a16:creationId xmlns:a16="http://schemas.microsoft.com/office/drawing/2014/main" id="{EA0B218F-9DB0-43ED-AB98-751C8800E9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69" y="4935708"/>
            <a:ext cx="1962225" cy="15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y">
            <a:hlinkClick r:id="" action="ppaction://hlinkshowjump?jump=nextslide">
              <a:snd r:embed="rId4" name="Bullet hit metal 1.wav"/>
            </a:hlinkClick>
            <a:extLst>
              <a:ext uri="{FF2B5EF4-FFF2-40B4-BE49-F238E27FC236}">
                <a16:creationId xmlns:a16="http://schemas.microsoft.com/office/drawing/2014/main" id="{14F2EAC4-D6BB-4764-A32A-BA08045FDDB4}"/>
              </a:ext>
            </a:extLst>
          </p:cNvPr>
          <p:cNvSpPr/>
          <p:nvPr/>
        </p:nvSpPr>
        <p:spPr>
          <a:xfrm>
            <a:off x="8059910" y="4412693"/>
            <a:ext cx="1538916" cy="685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EG" sz="4800" dirty="0"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اب</a:t>
            </a:r>
            <a:r>
              <a:rPr lang="ar-SA" sz="4800" dirty="0"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ـــــــــــــــــــ</a:t>
            </a:r>
            <a:r>
              <a:rPr lang="ar-EG" sz="4800" dirty="0" err="1"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دأ</a:t>
            </a:r>
            <a:endParaRPr lang="en-US" sz="3600" dirty="0">
              <a:latin typeface="Sakkal Majalla" panose="02000000000000000000" pitchFamily="2" charset="-78"/>
              <a:ea typeface="Microsoft Sans Serif" panose="020B060402020202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603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2164504" y="541366"/>
            <a:ext cx="7862992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تختلف الخلية النباتية عن الخلية الحيوانية في وجود: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857732" y="5171581"/>
            <a:ext cx="3676539" cy="740336"/>
            <a:chOff x="1971539" y="3241678"/>
            <a:chExt cx="3676539" cy="73041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1539" y="3241678"/>
              <a:ext cx="3676539" cy="73041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065085" y="3293906"/>
              <a:ext cx="3489445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البلاستيدات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النواه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2039" y="293439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303054" y="2129362"/>
            <a:ext cx="3722900" cy="74033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5080146"/>
              <a:ext cx="3676539" cy="91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السيتوبلازم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9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17975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أيٌّ مما يلي مثال على الفقاريات؟</a:t>
            </a: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42005" y="2663029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الزواحف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782344" y="2171394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الإسفنج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147231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2870979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14" y="2736478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882" y="19394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164938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3332" y="2704083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1887240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1823089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1999391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44075" y="4847440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الرخويات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4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7058 0.032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858091" y="285141"/>
            <a:ext cx="8475818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وحدة البنا ء الأساسية في المخلوقات الحية جميعها.: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501736" y="3022464"/>
            <a:ext cx="3676539" cy="736275"/>
            <a:chOff x="1889284" y="3205670"/>
            <a:chExt cx="3676539" cy="736275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3627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260264" y="3319818"/>
              <a:ext cx="292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الخلية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114876" y="1713987"/>
            <a:ext cx="4480641" cy="792679"/>
            <a:chOff x="3545441" y="4872916"/>
            <a:chExt cx="4480641" cy="1260385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5845" y="4872916"/>
              <a:ext cx="4284269" cy="126038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3545441" y="5135131"/>
              <a:ext cx="4480641" cy="92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النسيج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9980" y="2279070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9955" y="344347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3998" y="2246675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131916" y="4947349"/>
            <a:ext cx="4129814" cy="702591"/>
            <a:chOff x="3850816" y="4867479"/>
            <a:chExt cx="4129814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0816" y="4867479"/>
              <a:ext cx="4083454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3897175" y="4946287"/>
              <a:ext cx="408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العضو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62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37917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سمك القرش مثال على الأسماك: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315746" y="5135083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الغضروفية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العديمة الفكِّ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882" y="19394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300183" y="2111932"/>
            <a:ext cx="3722900" cy="115602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العظمية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8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343719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أيُّ الأجزاء الآتية ليس من مكونات الخلية الحيوانية؟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199237" y="2666684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الجدار الخلوي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2186613" y="3186842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السيتوبلازم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895" y="3610302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3697" y="22649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913" y="3577907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44075" y="4847440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النواة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39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071405" y="179752"/>
            <a:ext cx="10245332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الحيوان الذي يعيش جزءا من حياته في الماء والجزء الآخر على اليابسة هو من: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42005" y="3022464"/>
            <a:ext cx="4680881" cy="1121157"/>
            <a:chOff x="1429553" y="3205670"/>
            <a:chExt cx="4680881" cy="112115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12115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البرمائيات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782344" y="2171394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الزواحف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14" y="2736478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4484" y="339461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3332" y="2704083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538830" y="4947349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الأسماك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7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37917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ما السمة المشتركة بين منقار البطِّ والكنغر؟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273305" y="5135084"/>
            <a:ext cx="4680881" cy="1114406"/>
            <a:chOff x="1387112" y="3205670"/>
            <a:chExt cx="4680881" cy="1099475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09947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387112" y="3227217"/>
              <a:ext cx="4680881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كلاهما من الثدييات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يتكاثرا ن بالولادة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6414" y="346688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00746" y="2297335"/>
            <a:ext cx="3722900" cy="74033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5080146"/>
              <a:ext cx="3676539" cy="91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يتكاثران بالبيض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0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324669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أيٌّ مما يلي مثال على اللاسعات (</a:t>
            </a:r>
            <a:r>
              <a:rPr lang="ar-SA" sz="2800" b="1" dirty="0" err="1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الجوفمعويات</a:t>
            </a:r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)؟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103987" y="2666684"/>
            <a:ext cx="4680881" cy="1122773"/>
            <a:chOff x="1334303" y="3205670"/>
            <a:chExt cx="4680881" cy="1122773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9554" y="3205670"/>
              <a:ext cx="4335412" cy="1122773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334303" y="3253642"/>
              <a:ext cx="468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0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قند ل البحر</a:t>
              </a:r>
              <a:endParaRPr lang="en-US" sz="30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1836028" y="3172826"/>
            <a:ext cx="3676539" cy="1029887"/>
            <a:chOff x="4273575" y="4857293"/>
            <a:chExt cx="3676539" cy="1029887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1014264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291890" y="4857293"/>
              <a:ext cx="3655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الروبيان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10" y="3611909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3813" y="343719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28" y="3579514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33286" y="4830998"/>
            <a:ext cx="3687328" cy="1015856"/>
            <a:chOff x="4246941" y="4851037"/>
            <a:chExt cx="3687328" cy="101585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999414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46941" y="485103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دودة الأرض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9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91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858091" y="285141"/>
            <a:ext cx="8475818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يعد كل  من المحار والحبار نوعا من: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501736" y="3022464"/>
            <a:ext cx="3676539" cy="1121157"/>
            <a:chOff x="1889284" y="3205670"/>
            <a:chExt cx="3676539" cy="112115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12115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260264" y="3227639"/>
              <a:ext cx="292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الرخويات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130917" y="1713986"/>
            <a:ext cx="4480641" cy="1260385"/>
            <a:chOff x="3561482" y="4872916"/>
            <a:chExt cx="4480641" cy="1260385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5845" y="4872916"/>
              <a:ext cx="4284269" cy="126038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3561482" y="4908836"/>
              <a:ext cx="4480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المفصليات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9980" y="2279070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9955" y="344347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3998" y="2246675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131916" y="4947349"/>
            <a:ext cx="4129814" cy="702591"/>
            <a:chOff x="3850816" y="4867479"/>
            <a:chExt cx="4129814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0816" y="4867479"/>
              <a:ext cx="4083454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3897175" y="4946287"/>
              <a:ext cx="408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اللاسعات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3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2164504" y="541366"/>
            <a:ext cx="7862992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أيٌّ المفصليات التالية له أكبر عدد من أجزا ِ ء الجسم؟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857732" y="5171581"/>
            <a:ext cx="3676539" cy="740336"/>
            <a:chOff x="1971539" y="3241678"/>
            <a:chExt cx="3676539" cy="73041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1539" y="3241678"/>
              <a:ext cx="3676539" cy="73041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065085" y="3293906"/>
              <a:ext cx="3489445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العديدة الأرجل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 err="1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العنكبيات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2039" y="293439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303054" y="2129362"/>
            <a:ext cx="3722900" cy="74033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5080146"/>
              <a:ext cx="3676539" cy="91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القشريات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7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17975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إلى كم مملكة يصنف العلماء المخلوقات الحية؟</a:t>
            </a: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42005" y="2663029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ست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782344" y="2171394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سبع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147231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2870979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14" y="2736478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882" y="19394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164938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3332" y="2704083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1887240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1823089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1999391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44075" y="4847440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ثمان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71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7058 0.032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507151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أيٌّ ممَّا يلي مثال على حيوان لافقاري؟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511214" y="2696326"/>
            <a:ext cx="3855215" cy="686261"/>
            <a:chOff x="1909750" y="3205670"/>
            <a:chExt cx="3855215" cy="68626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09750" y="3205670"/>
              <a:ext cx="3855215" cy="68626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909750" y="3301267"/>
              <a:ext cx="38552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0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نجم البحر</a:t>
              </a: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1836028" y="3188449"/>
            <a:ext cx="3676539" cy="686261"/>
            <a:chOff x="4273575" y="4872916"/>
            <a:chExt cx="3676539" cy="68626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68626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291890" y="4962068"/>
              <a:ext cx="3655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الأفعى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10" y="3611909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3813" y="343719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28" y="3579514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33286" y="4842486"/>
            <a:ext cx="3687328" cy="698181"/>
            <a:chOff x="4246941" y="4867479"/>
            <a:chExt cx="3687328" cy="999414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999414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46941" y="5014653"/>
              <a:ext cx="3676539" cy="83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الضفدع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72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91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858091" y="285141"/>
            <a:ext cx="8475818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أيُّ الأشياء التالية لا ينتقل بواسطة الدم؟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501736" y="3022464"/>
            <a:ext cx="3676539" cy="736275"/>
            <a:chOff x="1889284" y="3205670"/>
            <a:chExt cx="3676539" cy="736275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3627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260264" y="3319818"/>
              <a:ext cx="292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العصارة الهاضمة</a:t>
              </a: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114876" y="1713988"/>
            <a:ext cx="4480641" cy="1242130"/>
            <a:chOff x="3545441" y="4872916"/>
            <a:chExt cx="4480641" cy="1975026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5845" y="4872916"/>
              <a:ext cx="4284269" cy="126038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3545441" y="5135131"/>
              <a:ext cx="4480641" cy="1712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الغذاء</a:t>
              </a:r>
            </a:p>
            <a:p>
              <a:pPr algn="ctr"/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9980" y="2279070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9955" y="344347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3998" y="2246675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131916" y="4947349"/>
            <a:ext cx="4129814" cy="702591"/>
            <a:chOff x="3850816" y="4867479"/>
            <a:chExt cx="4129814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0816" y="4867479"/>
              <a:ext cx="4083454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3897175" y="4946287"/>
              <a:ext cx="408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الأكسجين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9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1280" y="179752"/>
            <a:ext cx="11131559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أيُّ الأجهزة التالية يساعد على تزويد خلايا الدم بالأكسجين، ويخلّصها من ثاني أكسيد الكربون؟</a:t>
            </a: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42005" y="2663029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الجهاز التنفسي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782344" y="2171394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الجهاز العضلي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147231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2870979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14" y="2736478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92839" y="147268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164938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3332" y="2704083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1887240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1823089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1999391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44075" y="4847440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الجهاز الهضمي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2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7058 0.032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37917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ما وظيفة الجهاز الدوراني؟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315746" y="5135083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نقل الدم إلى خلايا الجسم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275667" y="1969771"/>
            <a:ext cx="3840316" cy="702591"/>
            <a:chOff x="4109798" y="4872916"/>
            <a:chExt cx="3840316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2641" y="4872916"/>
              <a:ext cx="3797473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109798" y="4952543"/>
              <a:ext cx="37974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28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يحلِّل الغذاء ويخلِّص الجسم منه</a:t>
              </a:r>
              <a:endParaRPr lang="en-US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882" y="19394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280590" y="2111932"/>
            <a:ext cx="3696132" cy="1156026"/>
            <a:chOff x="4238137" y="4867479"/>
            <a:chExt cx="3696132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38137" y="4949714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يخلص الجسم من الفضلات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5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37917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يتكون الجهاز الدوري من: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273305" y="5135084"/>
            <a:ext cx="4680881" cy="1114406"/>
            <a:chOff x="1387112" y="3205670"/>
            <a:chExt cx="4680881" cy="1099475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09947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387112" y="3410790"/>
              <a:ext cx="4680881" cy="5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القلب والأوعية الدموية والدم.</a:t>
              </a:r>
              <a:endParaRPr lang="en-US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الكليتين والرئتين.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6414" y="346688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374229" y="2297334"/>
            <a:ext cx="3703056" cy="740336"/>
            <a:chOff x="4231213" y="4867479"/>
            <a:chExt cx="3703056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31213" y="5085049"/>
              <a:ext cx="3676539" cy="720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الدماغ والحبل الشوكي و الأعصاب </a:t>
              </a:r>
              <a:endParaRPr lang="en-US" sz="24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7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343719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تنتقل الطاقة من مخلوق حي إلى مخلوق حي آخر في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199237" y="2666684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السلسلة الغذائية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2186613" y="3186842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السيتوبلازم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895" y="3610302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3697" y="22649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913" y="3577907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44075" y="4847440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النواة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61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071405" y="179752"/>
            <a:ext cx="10245332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يسمَّى الماء والصخور والأشياء غير الحية الأُخرى في بيئة ما: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42005" y="3022464"/>
            <a:ext cx="4680881" cy="1121157"/>
            <a:chOff x="1429553" y="3205670"/>
            <a:chExt cx="4680881" cy="112115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12115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 err="1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أالعوامل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اللاحيوية.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782344" y="2171394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 err="1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أالعوامل</a:t>
              </a:r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الحيوية.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14" y="2736478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4484" y="339461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3332" y="2704083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538830" y="4947349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الجماعة الحيوية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5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755374" y="285141"/>
            <a:ext cx="9578535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لكل نبات أو حيوان في النظام البيئي مكانه الخاصُّ الذي يعيش فيه، ويسمَّى: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501736" y="3022464"/>
            <a:ext cx="3676539" cy="1121157"/>
            <a:chOff x="1889284" y="3205670"/>
            <a:chExt cx="3676539" cy="112115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12115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260264" y="3227639"/>
              <a:ext cx="292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الموطن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130917" y="1713986"/>
            <a:ext cx="4480641" cy="1260385"/>
            <a:chOff x="3561482" y="4872916"/>
            <a:chExt cx="4480641" cy="1260385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5845" y="4872916"/>
              <a:ext cx="4284269" cy="126038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3561482" y="4908836"/>
              <a:ext cx="4480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العامل اللاحيويَّ.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9980" y="2279070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9955" y="344347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3998" y="2246675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131916" y="4947349"/>
            <a:ext cx="4129814" cy="702591"/>
            <a:chOff x="3850816" y="4867479"/>
            <a:chExt cx="4129814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0816" y="4867479"/>
              <a:ext cx="4083454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3897175" y="4946287"/>
              <a:ext cx="408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الموقع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5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324669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تعد الحيوانات الآكلة الأعشاب والحيوانات الأكلة اللحوم من 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103987" y="2666684"/>
            <a:ext cx="4680881" cy="1122773"/>
            <a:chOff x="1334303" y="3205670"/>
            <a:chExt cx="4680881" cy="1122773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9554" y="3205670"/>
              <a:ext cx="4335412" cy="1122773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334303" y="3253642"/>
              <a:ext cx="468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0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المستهلكات</a:t>
              </a:r>
              <a:endParaRPr lang="en-US" sz="30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1836028" y="3172826"/>
            <a:ext cx="3676539" cy="1029887"/>
            <a:chOff x="4273575" y="4857293"/>
            <a:chExt cx="3676539" cy="1029887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1014264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291890" y="4857293"/>
              <a:ext cx="3655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المحللات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10" y="3611909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3813" y="343719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28" y="3579514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33286" y="4830998"/>
            <a:ext cx="3687328" cy="1015856"/>
            <a:chOff x="4246941" y="4851037"/>
            <a:chExt cx="3687328" cy="101585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999414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46941" y="485103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المنتجات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2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91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507151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تسمى الأنظمة البيئية الكبيرة على الأرض 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511214" y="2696326"/>
            <a:ext cx="3855215" cy="686261"/>
            <a:chOff x="1909750" y="3205670"/>
            <a:chExt cx="3855215" cy="68626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09750" y="3205670"/>
              <a:ext cx="3855215" cy="68626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909750" y="3301267"/>
              <a:ext cx="38552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0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المناطق الحيوية </a:t>
              </a:r>
              <a:endParaRPr lang="en-US" sz="30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1836028" y="3188449"/>
            <a:ext cx="3676539" cy="686261"/>
            <a:chOff x="4273575" y="4872916"/>
            <a:chExt cx="3676539" cy="68626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68626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291890" y="4962068"/>
              <a:ext cx="3655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السلسلة الغذائية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10" y="3611909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3813" y="343719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28" y="3579514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33286" y="4842486"/>
            <a:ext cx="3687328" cy="698181"/>
            <a:chOff x="4246941" y="4867479"/>
            <a:chExt cx="3687328" cy="999414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999414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46941" y="5014653"/>
              <a:ext cx="3676539" cy="83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العوامل الحيوية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7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91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37917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أيٌّ ممَّا يلي أكبر مستويات التصنيف بعد المملكة؟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315746" y="5135083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الشعبة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الطائفة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882" y="19394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300183" y="2111932"/>
            <a:ext cx="3722900" cy="115602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الجنس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56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72127" y="382295"/>
            <a:ext cx="11211338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1تسمى النباتات، والطحالب، وغيرها من المخلوقات التي تستخدم الطاقة الشمسية لصنع غذائها 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857732" y="5171581"/>
            <a:ext cx="3676539" cy="740336"/>
            <a:chOff x="1971539" y="3241678"/>
            <a:chExt cx="3676539" cy="73041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1539" y="3241678"/>
              <a:ext cx="3676539" cy="73041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065085" y="3293906"/>
              <a:ext cx="3489445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المنتجات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المحللات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83465" y="426880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303054" y="2129362"/>
            <a:ext cx="3722900" cy="74033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5080146"/>
              <a:ext cx="3676539" cy="91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المستهلكات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17975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يتكون   ........ ....... من المخلوقات الحية والأشياء غير الحية في بيئة معينة. </a:t>
            </a: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42005" y="2663029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النظام البيئي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782344" y="2171394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الموطن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147231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2870979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14" y="2736478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72287" y="19394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164938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3332" y="2704083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1887240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1823089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1999391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44075" y="4847440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المنتجات 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63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37058 0.032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971825" y="284847"/>
            <a:ext cx="9832173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يتضمن ............... في نظام بيئي معين مجموع الجماعات الحيوية في ذلك النظام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501736" y="3022464"/>
            <a:ext cx="3676539" cy="736275"/>
            <a:chOff x="1889284" y="3205670"/>
            <a:chExt cx="3676539" cy="736275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3627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260264" y="3319818"/>
              <a:ext cx="292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المجتمع الحيوي 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114876" y="1713987"/>
            <a:ext cx="4480641" cy="792679"/>
            <a:chOff x="3545441" y="4872916"/>
            <a:chExt cx="4480641" cy="1260385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5845" y="4872916"/>
              <a:ext cx="4284269" cy="126038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3545441" y="5135131"/>
              <a:ext cx="4480641" cy="92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النظام البيئي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9980" y="2279070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9702" y="19394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3998" y="2246675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131916" y="4947349"/>
            <a:ext cx="4129814" cy="702591"/>
            <a:chOff x="3850816" y="4867479"/>
            <a:chExt cx="4129814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0816" y="4867479"/>
              <a:ext cx="4083454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3897175" y="4946287"/>
              <a:ext cx="408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المناطق الحيوية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03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37917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يطلق على المخلوقات الحية في البيئة: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315746" y="5135083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العوامل الحيوية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العوامل اللاحيوية.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98882" y="19394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300183" y="2111932"/>
            <a:ext cx="3722900" cy="115602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الجماعة الحيوية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343719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أيُّ العبارات التالية تصف المستهلكات؟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199237" y="2666684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404472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لا يمكنها صنع غذائها بنفسها.  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2186613" y="3186842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تصنع غذاءها بنفسها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895" y="3610302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3697" y="22649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913" y="3577907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399722" y="4847440"/>
            <a:ext cx="4267254" cy="841967"/>
            <a:chOff x="4030049" y="4867479"/>
            <a:chExt cx="3950582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030049" y="4946287"/>
              <a:ext cx="3950582" cy="43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28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تحصل على الطاقة من الشمس. </a:t>
              </a:r>
              <a:endParaRPr lang="en-US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53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071405" y="179752"/>
            <a:ext cx="10245332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الصراع بين المخلوقات الحية من أجل الغذاء والماء والاحتياجات الأُخر يسمَّى: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42005" y="3022464"/>
            <a:ext cx="4680881" cy="1121157"/>
            <a:chOff x="1429553" y="3205670"/>
            <a:chExt cx="4680881" cy="112115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12115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التنافس</a:t>
              </a:r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782344" y="2171394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التكافل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14" y="2736478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4484" y="339461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3332" y="2704083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538830" y="4947349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تبادل المنفعة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87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400746" y="379172"/>
            <a:ext cx="10982719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بعض الحيوانات يمكنُها العيش في بيئاتها المتغيرة بتغيير عاداتها أو سلوكياتها، يسمَّى ذلك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273305" y="5135084"/>
            <a:ext cx="4680881" cy="1114406"/>
            <a:chOff x="1387112" y="3205670"/>
            <a:chExt cx="4680881" cy="1099475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09947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387112" y="3227217"/>
              <a:ext cx="4680881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المواءمة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التكيف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316737" y="346688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00746" y="2297335"/>
            <a:ext cx="3722900" cy="74033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5080146"/>
              <a:ext cx="3676539" cy="91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التقبل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0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768626" y="285141"/>
            <a:ext cx="9565283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أهم الأنظمة ...............  البرك والبحيرات والأنهار والبحار والمحيطات . 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501736" y="3022464"/>
            <a:ext cx="3676539" cy="1121157"/>
            <a:chOff x="1889284" y="3205670"/>
            <a:chExt cx="3676539" cy="112115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12115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260264" y="3227639"/>
              <a:ext cx="292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البيئية المائية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130917" y="1713986"/>
            <a:ext cx="4480641" cy="1260385"/>
            <a:chOff x="3561482" y="4872916"/>
            <a:chExt cx="4480641" cy="1260385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5845" y="4872916"/>
              <a:ext cx="4284269" cy="126038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3561482" y="4908836"/>
              <a:ext cx="4480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البيئية الزراعية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9980" y="2279070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9955" y="344347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3998" y="2246675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131916" y="4947349"/>
            <a:ext cx="4129814" cy="702591"/>
            <a:chOff x="3850816" y="4867479"/>
            <a:chExt cx="4129814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0816" y="4867479"/>
              <a:ext cx="4083454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3897175" y="4946287"/>
              <a:ext cx="408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البيئية الصحراوية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4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324669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تعد الديدان، والبكتيريا، والفطريات من .......... التي تحلل المخلوقات الميتة. 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103987" y="2666684"/>
            <a:ext cx="4680881" cy="1122773"/>
            <a:chOff x="1334303" y="3205670"/>
            <a:chExt cx="4680881" cy="1122773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9554" y="3205670"/>
              <a:ext cx="4335412" cy="1122773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334303" y="3253642"/>
              <a:ext cx="468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0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المحللات</a:t>
              </a:r>
              <a:endParaRPr lang="en-US" sz="30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1836028" y="3172826"/>
            <a:ext cx="3676539" cy="1029887"/>
            <a:chOff x="4273575" y="4857293"/>
            <a:chExt cx="3676539" cy="1029887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1014264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291890" y="4857293"/>
              <a:ext cx="3655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المنتجات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10" y="3611909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52877" y="290698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28" y="3579514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33286" y="4830998"/>
            <a:ext cx="3687328" cy="1015856"/>
            <a:chOff x="4246941" y="4851037"/>
            <a:chExt cx="3687328" cy="101585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999414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46941" y="485103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المستهلكات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6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91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3383D4A4-FD93-4706-86CC-F4ABFB1AF3F4}"/>
              </a:ext>
            </a:extLst>
          </p:cNvPr>
          <p:cNvSpPr/>
          <p:nvPr/>
        </p:nvSpPr>
        <p:spPr>
          <a:xfrm>
            <a:off x="0" y="6397220"/>
            <a:ext cx="12192000" cy="456474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rincess Peach Toadstool | Love Interest Wiki | FANDOM powered by Wikia |  Mario, Super mario bros, Super mario">
            <a:extLst>
              <a:ext uri="{FF2B5EF4-FFF2-40B4-BE49-F238E27FC236}">
                <a16:creationId xmlns:a16="http://schemas.microsoft.com/office/drawing/2014/main" id="{EA0B218F-9DB0-43ED-AB98-751C8800E9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769" y="4935708"/>
            <a:ext cx="1962225" cy="154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y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BAB199C-39AD-42DF-A21B-AF05386BCE40}"/>
              </a:ext>
            </a:extLst>
          </p:cNvPr>
          <p:cNvSpPr/>
          <p:nvPr/>
        </p:nvSpPr>
        <p:spPr>
          <a:xfrm>
            <a:off x="1759634" y="4935708"/>
            <a:ext cx="2011943" cy="685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ar-EG" sz="4400" dirty="0">
                <a:solidFill>
                  <a:schemeClr val="lt1"/>
                </a:solidFill>
                <a:latin typeface="Sakkal Majalla" panose="02000000000000000000" pitchFamily="2" charset="-78"/>
                <a:ea typeface="Microsoft Sans Serif" panose="020B0604020202020204" pitchFamily="34" charset="0"/>
                <a:cs typeface="Sakkal Majalla" panose="02000000000000000000" pitchFamily="2" charset="-78"/>
              </a:rPr>
              <a:t>نهاية</a:t>
            </a:r>
          </a:p>
        </p:txBody>
      </p:sp>
      <p:pic>
        <p:nvPicPr>
          <p:cNvPr id="7" name="صوت-تصفيق-للمونتاج">
            <a:hlinkClick r:id="" action="ppaction://media"/>
            <a:extLst>
              <a:ext uri="{FF2B5EF4-FFF2-40B4-BE49-F238E27FC236}">
                <a16:creationId xmlns:a16="http://schemas.microsoft.com/office/drawing/2014/main" id="{D3BA4A0C-147F-4E2D-8629-E9BDD9625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5806" y="57656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88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-تصفيق-للمونت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t="-1000" r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6737" y="5593341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481033" y="379172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نظام يستخدم لوضع المخلوقات الحية في مجموعا ت بحسب صفاتِها.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3273305" y="5135084"/>
            <a:ext cx="4680881" cy="1114406"/>
            <a:chOff x="1387112" y="3205670"/>
            <a:chExt cx="4680881" cy="1099475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09947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387112" y="3227217"/>
              <a:ext cx="4680881" cy="576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التصنيف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439444" y="1969771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التسجيل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788" y="4619285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3683" y="5343033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16414" y="2534855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6414" y="346688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5021" y="3636992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0432" y="2502460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3903" y="4359294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257" y="4295143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7600" y="4471445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00746" y="2297335"/>
            <a:ext cx="3722900" cy="740336"/>
            <a:chOff x="4257730" y="4867479"/>
            <a:chExt cx="3722900" cy="115602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1156026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5080146"/>
              <a:ext cx="3676539" cy="913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التصوير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1525" y="2629629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9422" y="2606759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96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343719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أيُّ الأجزاء الآتية ليس من مكونات الخلية الحيوانية؟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199237" y="2666684"/>
            <a:ext cx="4680881" cy="702591"/>
            <a:chOff x="1429553" y="3205670"/>
            <a:chExt cx="4680881" cy="70259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70259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 الجدار الخلوي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2186613" y="3186842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السيتوبلازم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895" y="3610302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3697" y="226492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913" y="3577907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44075" y="4847440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النواة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64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071405" y="179752"/>
            <a:ext cx="10245332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تنتج المخلوقات الحية أفرادا جديدة بواسطة عملية 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42005" y="3022464"/>
            <a:ext cx="4680881" cy="1121157"/>
            <a:chOff x="1429553" y="3205670"/>
            <a:chExt cx="4680881" cy="112115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12115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429553" y="3291742"/>
              <a:ext cx="4680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التكاثر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782344" y="2171394"/>
            <a:ext cx="3676539" cy="702591"/>
            <a:chOff x="4273575" y="4872916"/>
            <a:chExt cx="3676539" cy="70259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70259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368090" y="4952543"/>
              <a:ext cx="353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الاستجابة 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14" y="2736478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4484" y="339461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3332" y="2704083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538830" y="4947349"/>
            <a:ext cx="3722900" cy="702591"/>
            <a:chOff x="4257730" y="4867479"/>
            <a:chExt cx="3722900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304091" y="494628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النمو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72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0039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858091" y="285141"/>
            <a:ext cx="8475818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ينتمي الكلب والثعلب إلى الجنس نفسه ولكنهما لا ينتميان إلى نفس: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501736" y="3022464"/>
            <a:ext cx="3676539" cy="1121157"/>
            <a:chOff x="1889284" y="3205670"/>
            <a:chExt cx="3676539" cy="1121157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89284" y="3205670"/>
              <a:ext cx="3676539" cy="1121157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2260264" y="3227639"/>
              <a:ext cx="292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الفصيلة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6130917" y="1713986"/>
            <a:ext cx="4480641" cy="1260385"/>
            <a:chOff x="3561482" y="4872916"/>
            <a:chExt cx="4480641" cy="1260385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5845" y="4872916"/>
              <a:ext cx="4284269" cy="1260385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3561482" y="4908836"/>
              <a:ext cx="4480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النوع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047" y="250666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49942" y="323041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9980" y="2279070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9955" y="344347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80" y="152437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3998" y="2246675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0162" y="224667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516" y="218252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3859" y="235882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131916" y="4947349"/>
            <a:ext cx="4129814" cy="702591"/>
            <a:chOff x="3850816" y="4867479"/>
            <a:chExt cx="4129814" cy="702591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0816" y="4867479"/>
              <a:ext cx="4083454" cy="702591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3897175" y="4946287"/>
              <a:ext cx="4083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الشعبة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80172" y="5465046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8069" y="5442176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27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37058 0.032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391 -0.172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L -0.00391 -0.1724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324669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ماذا يستخدم العلماء لرؤية المخلوقات الحية ذات الخلية الواحدة؟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103987" y="2666684"/>
            <a:ext cx="4680881" cy="1122773"/>
            <a:chOff x="1334303" y="3205670"/>
            <a:chExt cx="4680881" cy="1122773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9554" y="3205670"/>
              <a:ext cx="4335412" cy="1122773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334303" y="3253642"/>
              <a:ext cx="468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0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المجهر</a:t>
              </a:r>
              <a:endParaRPr lang="en-US" sz="30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1836028" y="3172826"/>
            <a:ext cx="3676539" cy="1029887"/>
            <a:chOff x="4273575" y="4857293"/>
            <a:chExt cx="3676539" cy="1029887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1014264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291890" y="4857293"/>
              <a:ext cx="3655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الميزان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10" y="3611909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3813" y="343719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28" y="3579514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33286" y="4830998"/>
            <a:ext cx="3687328" cy="1015856"/>
            <a:chOff x="4246941" y="4851037"/>
            <a:chExt cx="3687328" cy="1015856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999414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46941" y="4851037"/>
              <a:ext cx="3676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أنبوب الاختبار.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0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حسنت-وبارك-الله-في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91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متحركة" descr="Download Gif Stars Transparent Background | PNG &amp; GIF BASE">
            <a:extLst>
              <a:ext uri="{FF2B5EF4-FFF2-40B4-BE49-F238E27FC236}">
                <a16:creationId xmlns:a16="http://schemas.microsoft.com/office/drawing/2014/main" id="{D7F4DC38-1B68-4559-808A-DB161919C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3" y="1544308"/>
            <a:ext cx="6995693" cy="46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6848DDA-B80F-42BF-82A8-D68BF32FC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4484" y="5949827"/>
            <a:ext cx="707263" cy="71423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B0B8E2C-BE79-4870-86E8-29C78006E652}"/>
              </a:ext>
            </a:extLst>
          </p:cNvPr>
          <p:cNvSpPr txBox="1"/>
          <p:nvPr/>
        </p:nvSpPr>
        <p:spPr>
          <a:xfrm>
            <a:off x="1677240" y="507151"/>
            <a:ext cx="9229934" cy="523220"/>
          </a:xfrm>
          <a:prstGeom prst="rect">
            <a:avLst/>
          </a:prstGeom>
          <a:solidFill>
            <a:srgbClr val="AA56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أيٌّ مما يلي مثال على مخلوق حي؟</a:t>
            </a:r>
            <a:endParaRPr lang="en-US" sz="2800" b="1" dirty="0">
              <a:solidFill>
                <a:schemeClr val="bg1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grpSp>
        <p:nvGrpSpPr>
          <p:cNvPr id="27" name="مجموعة صح">
            <a:extLst>
              <a:ext uri="{FF2B5EF4-FFF2-40B4-BE49-F238E27FC236}">
                <a16:creationId xmlns:a16="http://schemas.microsoft.com/office/drawing/2014/main" id="{A107DDC7-7388-499E-8C2C-08FBB8469C62}"/>
              </a:ext>
            </a:extLst>
          </p:cNvPr>
          <p:cNvGrpSpPr/>
          <p:nvPr/>
        </p:nvGrpSpPr>
        <p:grpSpPr>
          <a:xfrm>
            <a:off x="6511214" y="2696326"/>
            <a:ext cx="3855215" cy="686261"/>
            <a:chOff x="1909750" y="3205670"/>
            <a:chExt cx="3855215" cy="68626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B53D8068-3CE2-49AD-9F2C-1734531CF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09750" y="3205670"/>
              <a:ext cx="3855215" cy="686261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35A8F07A-7479-4CAF-A94F-EFC3BCE0A28B}"/>
                </a:ext>
              </a:extLst>
            </p:cNvPr>
            <p:cNvSpPr txBox="1"/>
            <p:nvPr/>
          </p:nvSpPr>
          <p:spPr>
            <a:xfrm>
              <a:off x="1909750" y="3301267"/>
              <a:ext cx="38552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KW" sz="30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الفطر</a:t>
              </a:r>
              <a:endParaRPr lang="en-US" sz="30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grpSp>
        <p:nvGrpSpPr>
          <p:cNvPr id="30" name="مجموعة خطاء">
            <a:extLst>
              <a:ext uri="{FF2B5EF4-FFF2-40B4-BE49-F238E27FC236}">
                <a16:creationId xmlns:a16="http://schemas.microsoft.com/office/drawing/2014/main" id="{143E8133-87EB-413B-A4E7-DD5F04E4CC45}"/>
              </a:ext>
            </a:extLst>
          </p:cNvPr>
          <p:cNvGrpSpPr/>
          <p:nvPr/>
        </p:nvGrpSpPr>
        <p:grpSpPr>
          <a:xfrm>
            <a:off x="1836028" y="3188449"/>
            <a:ext cx="3676539" cy="686261"/>
            <a:chOff x="4273575" y="4872916"/>
            <a:chExt cx="3676539" cy="686261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CEFF8390-AC9C-407F-9124-68132538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3575" y="4872916"/>
              <a:ext cx="3676539" cy="686261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DDAFA352-65E0-4AB5-94C8-DEAD4A519C2E}"/>
                </a:ext>
              </a:extLst>
            </p:cNvPr>
            <p:cNvSpPr txBox="1"/>
            <p:nvPr/>
          </p:nvSpPr>
          <p:spPr>
            <a:xfrm>
              <a:off x="4291890" y="4962068"/>
              <a:ext cx="36552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التربة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33" name="عملة صح">
            <a:extLst>
              <a:ext uri="{FF2B5EF4-FFF2-40B4-BE49-F238E27FC236}">
                <a16:creationId xmlns:a16="http://schemas.microsoft.com/office/drawing/2014/main" id="{74871C67-92CD-46F2-A725-0C894C7CC7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8279" y="2150886"/>
            <a:ext cx="482022" cy="467705"/>
          </a:xfrm>
          <a:prstGeom prst="rect">
            <a:avLst/>
          </a:prstGeom>
        </p:spPr>
      </p:pic>
      <p:pic>
        <p:nvPicPr>
          <p:cNvPr id="34" name="قناع صح">
            <a:extLst>
              <a:ext uri="{FF2B5EF4-FFF2-40B4-BE49-F238E27FC236}">
                <a16:creationId xmlns:a16="http://schemas.microsoft.com/office/drawing/2014/main" id="{70CEE5F0-2827-49DE-A584-7A960CB59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7174" y="2874634"/>
            <a:ext cx="994573" cy="964539"/>
          </a:xfrm>
          <a:prstGeom prst="rect">
            <a:avLst/>
          </a:prstGeom>
        </p:spPr>
      </p:pic>
      <p:pic>
        <p:nvPicPr>
          <p:cNvPr id="35" name="صورة وحش غلط">
            <a:extLst>
              <a:ext uri="{FF2B5EF4-FFF2-40B4-BE49-F238E27FC236}">
                <a16:creationId xmlns:a16="http://schemas.microsoft.com/office/drawing/2014/main" id="{DA1903FD-AD80-401F-9C81-DF5C69EDA3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7310" y="3611909"/>
            <a:ext cx="867051" cy="9890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F6D63013-4570-4CF8-9852-A9E4132D5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3813" y="343719"/>
            <a:ext cx="817855" cy="1019073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D6CF2EC0-88D6-4B36-A8DD-3442915FF7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8512" y="1168593"/>
            <a:ext cx="1569892" cy="1603398"/>
          </a:xfrm>
          <a:prstGeom prst="rect">
            <a:avLst/>
          </a:prstGeom>
        </p:spPr>
      </p:pic>
      <p:pic>
        <p:nvPicPr>
          <p:cNvPr id="38" name="قناع خطا">
            <a:extLst>
              <a:ext uri="{FF2B5EF4-FFF2-40B4-BE49-F238E27FC236}">
                <a16:creationId xmlns:a16="http://schemas.microsoft.com/office/drawing/2014/main" id="{42EB351A-BE67-4625-997C-7A85AAE20D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328" y="3579514"/>
            <a:ext cx="1146810" cy="1015301"/>
          </a:xfrm>
          <a:prstGeom prst="rect">
            <a:avLst/>
          </a:prstGeom>
        </p:spPr>
      </p:pic>
      <p:pic>
        <p:nvPicPr>
          <p:cNvPr id="39" name="عملة صح">
            <a:extLst>
              <a:ext uri="{FF2B5EF4-FFF2-40B4-BE49-F238E27FC236}">
                <a16:creationId xmlns:a16="http://schemas.microsoft.com/office/drawing/2014/main" id="{CA61B5AF-C225-45BB-B8E9-88930773E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7394" y="1890895"/>
            <a:ext cx="482022" cy="467705"/>
          </a:xfrm>
          <a:prstGeom prst="rect">
            <a:avLst/>
          </a:prstGeom>
        </p:spPr>
      </p:pic>
      <p:pic>
        <p:nvPicPr>
          <p:cNvPr id="40" name="عملة صح">
            <a:extLst>
              <a:ext uri="{FF2B5EF4-FFF2-40B4-BE49-F238E27FC236}">
                <a16:creationId xmlns:a16="http://schemas.microsoft.com/office/drawing/2014/main" id="{803A4C06-FEAB-4C92-A81D-015D63ADE5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4748" y="1826744"/>
            <a:ext cx="482022" cy="467705"/>
          </a:xfrm>
          <a:prstGeom prst="rect">
            <a:avLst/>
          </a:prstGeom>
        </p:spPr>
      </p:pic>
      <p:pic>
        <p:nvPicPr>
          <p:cNvPr id="41" name="عملة صح">
            <a:extLst>
              <a:ext uri="{FF2B5EF4-FFF2-40B4-BE49-F238E27FC236}">
                <a16:creationId xmlns:a16="http://schemas.microsoft.com/office/drawing/2014/main" id="{708455E3-4E71-48A1-B78A-AD6F6FA326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091" y="2003046"/>
            <a:ext cx="482022" cy="467705"/>
          </a:xfrm>
          <a:prstGeom prst="rect">
            <a:avLst/>
          </a:prstGeom>
        </p:spPr>
      </p:pic>
      <p:grpSp>
        <p:nvGrpSpPr>
          <p:cNvPr id="48" name="مجموعة خطاء">
            <a:extLst>
              <a:ext uri="{FF2B5EF4-FFF2-40B4-BE49-F238E27FC236}">
                <a16:creationId xmlns:a16="http://schemas.microsoft.com/office/drawing/2014/main" id="{711C4371-4EF9-4B35-ADF9-4FDE29509303}"/>
              </a:ext>
            </a:extLst>
          </p:cNvPr>
          <p:cNvGrpSpPr/>
          <p:nvPr/>
        </p:nvGrpSpPr>
        <p:grpSpPr>
          <a:xfrm>
            <a:off x="4933286" y="4842486"/>
            <a:ext cx="3687328" cy="698181"/>
            <a:chOff x="4246941" y="4867479"/>
            <a:chExt cx="3687328" cy="999414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CA67E086-388D-4F9F-A0FD-3940F6A33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57730" y="4867479"/>
              <a:ext cx="3676539" cy="999414"/>
            </a:xfrm>
            <a:prstGeom prst="rect">
              <a:avLst/>
            </a:prstGeom>
          </p:spPr>
        </p:pic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7D6FD46A-5CB0-4ACD-BB79-D399281E0BA8}"/>
                </a:ext>
              </a:extLst>
            </p:cNvPr>
            <p:cNvSpPr txBox="1"/>
            <p:nvPr/>
          </p:nvSpPr>
          <p:spPr>
            <a:xfrm>
              <a:off x="4246941" y="5014653"/>
              <a:ext cx="3676539" cy="837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solidFill>
                    <a:schemeClr val="bg1"/>
                  </a:solidFill>
                  <a:latin typeface="GE SS Two Medium" panose="020A0503020102020204" pitchFamily="18" charset="-78"/>
                  <a:ea typeface="GE SS Two Medium" panose="020A0503020102020204" pitchFamily="18" charset="-78"/>
                  <a:cs typeface="GE SS Two Medium" panose="020A0503020102020204" pitchFamily="18" charset="-78"/>
                </a:rPr>
                <a:t>الصخر</a:t>
              </a:r>
              <a:endParaRPr lang="en-US" sz="3200" b="1" dirty="0">
                <a:solidFill>
                  <a:schemeClr val="bg1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endParaRPr>
            </a:p>
          </p:txBody>
        </p:sp>
      </p:grpSp>
      <p:pic>
        <p:nvPicPr>
          <p:cNvPr id="51" name="صورة وحش غلط">
            <a:extLst>
              <a:ext uri="{FF2B5EF4-FFF2-40B4-BE49-F238E27FC236}">
                <a16:creationId xmlns:a16="http://schemas.microsoft.com/office/drawing/2014/main" id="{07E8EBED-C007-4F6E-87DA-EA1030D70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417" y="5365137"/>
            <a:ext cx="867051" cy="989049"/>
          </a:xfrm>
          <a:prstGeom prst="rect">
            <a:avLst/>
          </a:prstGeom>
        </p:spPr>
      </p:pic>
      <p:pic>
        <p:nvPicPr>
          <p:cNvPr id="52" name="قناع خطا">
            <a:extLst>
              <a:ext uri="{FF2B5EF4-FFF2-40B4-BE49-F238E27FC236}">
                <a16:creationId xmlns:a16="http://schemas.microsoft.com/office/drawing/2014/main" id="{91EF90B6-EAA0-4CDF-9C7C-CAF1985558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3314" y="5342267"/>
            <a:ext cx="1146810" cy="10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3625 0.03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إجابة-صحيحة-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00391 -0.1724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إجابة-غير-صحيحة-لا-تيأ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00391 -0.1724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للأسف-إجابة-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558</Words>
  <Application>Microsoft Office PowerPoint</Application>
  <PresentationFormat>شاشة عريضة</PresentationFormat>
  <Paragraphs>153</Paragraphs>
  <Slides>39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GE SS Two Medium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أ. يوسف سليمان البلوي</dc:creator>
  <cp:lastModifiedBy>يوسف البلوي</cp:lastModifiedBy>
  <cp:revision>66</cp:revision>
  <dcterms:created xsi:type="dcterms:W3CDTF">2021-05-27T06:04:49Z</dcterms:created>
  <dcterms:modified xsi:type="dcterms:W3CDTF">2022-11-07T15:26:41Z</dcterms:modified>
</cp:coreProperties>
</file>