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6"/>
  </p:notesMasterIdLst>
  <p:sldIdLst>
    <p:sldId id="337" r:id="rId2"/>
    <p:sldId id="361" r:id="rId3"/>
    <p:sldId id="364" r:id="rId4"/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714A9-182D-45E4-A202-E2B4965390AC}" type="datetimeFigureOut">
              <a:rPr lang="en-GB" smtClean="0"/>
              <a:t>07/10/2023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14836-0498-4A69-8192-F7D18ECA1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091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g70f1f795cd_1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Google Shape;695;g70f1f795cd_1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accent2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950967" y="1713800"/>
            <a:ext cx="10290000" cy="45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marR="67732" lvl="0" indent="-42332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 sz="1600">
                <a:solidFill>
                  <a:schemeClr val="dk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4137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This Template Designed by Talal Alhazmi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Designed by Teacher Talal Alhazmi</a:t>
            </a:r>
          </a:p>
          <a:p>
            <a:pPr lvl="1"/>
            <a:r>
              <a:rPr lang="en-US" dirty="0"/>
              <a:t>Talal Alhazmi</a:t>
            </a:r>
          </a:p>
          <a:p>
            <a:pPr lvl="2"/>
            <a:r>
              <a:rPr lang="en-US" dirty="0"/>
              <a:t>Talal Alhazmi</a:t>
            </a:r>
          </a:p>
          <a:p>
            <a:pPr lvl="3"/>
            <a:r>
              <a:rPr lang="en-US" dirty="0"/>
              <a:t>Talal Alhazmi</a:t>
            </a:r>
          </a:p>
          <a:p>
            <a:pPr lvl="4"/>
            <a:r>
              <a:rPr lang="en-US" dirty="0"/>
              <a:t>Talal Alhazmi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Done by T. Talal Alhazmi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BD12B-122C-432D-8545-AC42B93F0D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F7D2F01-02EF-4C78-8ED0-D443D29293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82097" y="6358085"/>
            <a:ext cx="2956816" cy="4999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A3367B-3640-4EA5-9ED4-6A61C9561693}"/>
              </a:ext>
            </a:extLst>
          </p:cNvPr>
          <p:cNvSpPr txBox="1"/>
          <p:nvPr userDrawn="1"/>
        </p:nvSpPr>
        <p:spPr>
          <a:xfrm>
            <a:off x="9288379" y="6939586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797499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bg>
      <p:bgPr>
        <a:solidFill>
          <a:schemeClr val="accent2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1439933" y="4600417"/>
            <a:ext cx="3353600" cy="5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ubTitle" idx="1"/>
          </p:nvPr>
        </p:nvSpPr>
        <p:spPr>
          <a:xfrm>
            <a:off x="1439933" y="5037580"/>
            <a:ext cx="3353600" cy="12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 idx="2"/>
          </p:nvPr>
        </p:nvSpPr>
        <p:spPr>
          <a:xfrm>
            <a:off x="7398463" y="4600417"/>
            <a:ext cx="3353600" cy="5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ubTitle" idx="3"/>
          </p:nvPr>
        </p:nvSpPr>
        <p:spPr>
          <a:xfrm>
            <a:off x="7398467" y="5037580"/>
            <a:ext cx="3353600" cy="12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title" idx="4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5095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bg>
      <p:bgPr>
        <a:solidFill>
          <a:schemeClr val="accent2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277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/>
          <p:nvPr/>
        </p:nvSpPr>
        <p:spPr>
          <a:xfrm>
            <a:off x="-22400" y="-16000"/>
            <a:ext cx="1219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3264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bg>
      <p:bgPr>
        <a:solidFill>
          <a:schemeClr val="accen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Google Shape;85;p16"/>
          <p:cNvCxnSpPr/>
          <p:nvPr/>
        </p:nvCxnSpPr>
        <p:spPr>
          <a:xfrm>
            <a:off x="-52000" y="715065"/>
            <a:ext cx="12324800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" name="Google Shape;86;p16"/>
          <p:cNvSpPr txBox="1">
            <a:spLocks noGrp="1"/>
          </p:cNvSpPr>
          <p:nvPr>
            <p:ph type="title" hasCustomPrompt="1"/>
          </p:nvPr>
        </p:nvSpPr>
        <p:spPr>
          <a:xfrm>
            <a:off x="1900800" y="3044567"/>
            <a:ext cx="4195200" cy="1118800"/>
          </a:xfrm>
          <a:prstGeom prst="rect">
            <a:avLst/>
          </a:prstGeom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6667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87" name="Google Shape;87;p16"/>
          <p:cNvSpPr txBox="1">
            <a:spLocks noGrp="1"/>
          </p:cNvSpPr>
          <p:nvPr>
            <p:ph type="title" idx="2" hasCustomPrompt="1"/>
          </p:nvPr>
        </p:nvSpPr>
        <p:spPr>
          <a:xfrm>
            <a:off x="2140233" y="1269233"/>
            <a:ext cx="3718800" cy="111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None/>
              <a:defRPr sz="8000">
                <a:solidFill>
                  <a:schemeClr val="dk1"/>
                </a:solidFill>
                <a:latin typeface="Inconsolata"/>
                <a:ea typeface="Inconsolata"/>
                <a:cs typeface="Inconsolata"/>
                <a:sym typeface="Inconsolat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rPr lang="en-GB" dirty="0"/>
              <a:t>Talal</a:t>
            </a:r>
            <a:endParaRPr dirty="0"/>
          </a:p>
        </p:txBody>
      </p:sp>
      <p:grpSp>
        <p:nvGrpSpPr>
          <p:cNvPr id="88" name="Google Shape;88;p16"/>
          <p:cNvGrpSpPr/>
          <p:nvPr/>
        </p:nvGrpSpPr>
        <p:grpSpPr>
          <a:xfrm>
            <a:off x="9339285" y="0"/>
            <a:ext cx="1904368" cy="6858000"/>
            <a:chOff x="4572000" y="0"/>
            <a:chExt cx="3049917" cy="5143500"/>
          </a:xfrm>
        </p:grpSpPr>
        <p:cxnSp>
          <p:nvCxnSpPr>
            <p:cNvPr id="89" name="Google Shape;89;p16"/>
            <p:cNvCxnSpPr/>
            <p:nvPr/>
          </p:nvCxnSpPr>
          <p:spPr>
            <a:xfrm>
              <a:off x="4572000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" name="Google Shape;90;p16"/>
            <p:cNvCxnSpPr/>
            <p:nvPr/>
          </p:nvCxnSpPr>
          <p:spPr>
            <a:xfrm>
              <a:off x="6096958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" name="Google Shape;91;p16"/>
            <p:cNvCxnSpPr/>
            <p:nvPr/>
          </p:nvCxnSpPr>
          <p:spPr>
            <a:xfrm>
              <a:off x="7621917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2" name="Google Shape;92;p16"/>
          <p:cNvSpPr/>
          <p:nvPr/>
        </p:nvSpPr>
        <p:spPr>
          <a:xfrm rot="5400000">
            <a:off x="5056500" y="-309067"/>
            <a:ext cx="2106000" cy="1224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16"/>
          <p:cNvSpPr txBox="1">
            <a:spLocks noGrp="1"/>
          </p:cNvSpPr>
          <p:nvPr>
            <p:ph type="subTitle" idx="1" hasCustomPrompt="1"/>
          </p:nvPr>
        </p:nvSpPr>
        <p:spPr>
          <a:xfrm>
            <a:off x="1900967" y="5324433"/>
            <a:ext cx="4195200" cy="9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Done by Teacher Talal Alhazmi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6275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1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/>
          <p:nvPr/>
        </p:nvSpPr>
        <p:spPr>
          <a:xfrm>
            <a:off x="0" y="4584000"/>
            <a:ext cx="12192000" cy="227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23"/>
          <p:cNvSpPr txBox="1">
            <a:spLocks noGrp="1"/>
          </p:cNvSpPr>
          <p:nvPr>
            <p:ph type="title" hasCustomPrompt="1"/>
          </p:nvPr>
        </p:nvSpPr>
        <p:spPr>
          <a:xfrm>
            <a:off x="4150633" y="5213533"/>
            <a:ext cx="6130400" cy="9132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18287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138" name="Google Shape;138;p23"/>
          <p:cNvSpPr txBox="1">
            <a:spLocks noGrp="1"/>
          </p:cNvSpPr>
          <p:nvPr>
            <p:ph type="subTitle" idx="1" hasCustomPrompt="1"/>
          </p:nvPr>
        </p:nvSpPr>
        <p:spPr>
          <a:xfrm>
            <a:off x="1911067" y="1888249"/>
            <a:ext cx="8370000" cy="19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3333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r>
              <a:rPr lang="en-GB" dirty="0"/>
              <a:t>Teacher Talal Alhazmi</a:t>
            </a:r>
            <a:endParaRPr dirty="0"/>
          </a:p>
        </p:txBody>
      </p:sp>
      <p:cxnSp>
        <p:nvCxnSpPr>
          <p:cNvPr id="139" name="Google Shape;139;p23"/>
          <p:cNvCxnSpPr/>
          <p:nvPr/>
        </p:nvCxnSpPr>
        <p:spPr>
          <a:xfrm>
            <a:off x="-28700" y="727307"/>
            <a:ext cx="122496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26808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of Text 1">
  <p:cSld name="One Column of Text 1">
    <p:bg>
      <p:bgPr>
        <a:solidFill>
          <a:schemeClr val="accent2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>
            <a:spLocks noGrp="1"/>
          </p:cNvSpPr>
          <p:nvPr>
            <p:ph type="title" hasCustomPrompt="1"/>
          </p:nvPr>
        </p:nvSpPr>
        <p:spPr>
          <a:xfrm>
            <a:off x="1506500" y="2088633"/>
            <a:ext cx="4245600" cy="14180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cxnSp>
        <p:nvCxnSpPr>
          <p:cNvPr id="150" name="Google Shape;150;p25"/>
          <p:cNvCxnSpPr/>
          <p:nvPr/>
        </p:nvCxnSpPr>
        <p:spPr>
          <a:xfrm>
            <a:off x="-89400" y="725584"/>
            <a:ext cx="123932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1" name="Google Shape;151;p25"/>
          <p:cNvSpPr/>
          <p:nvPr/>
        </p:nvSpPr>
        <p:spPr>
          <a:xfrm>
            <a:off x="-11167" y="6132567"/>
            <a:ext cx="12203200" cy="73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" name="Google Shape;152;p25"/>
          <p:cNvSpPr txBox="1">
            <a:spLocks noGrp="1"/>
          </p:cNvSpPr>
          <p:nvPr>
            <p:ph type="subTitle" idx="1" hasCustomPrompt="1"/>
          </p:nvPr>
        </p:nvSpPr>
        <p:spPr>
          <a:xfrm>
            <a:off x="1506500" y="3603768"/>
            <a:ext cx="4039600" cy="11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 dirty="0"/>
              <a:t>Alhazmi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7B4D82-3CAF-4D5D-92C1-5775459E1E59}"/>
              </a:ext>
            </a:extLst>
          </p:cNvPr>
          <p:cNvSpPr txBox="1"/>
          <p:nvPr userDrawn="1"/>
        </p:nvSpPr>
        <p:spPr>
          <a:xfrm>
            <a:off x="8823158" y="6870167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209844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bg>
      <p:bgPr>
        <a:solidFill>
          <a:schemeClr val="accent2"/>
        </a:soli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>
            <a:spLocks noGrp="1"/>
          </p:cNvSpPr>
          <p:nvPr>
            <p:ph type="title"/>
          </p:nvPr>
        </p:nvSpPr>
        <p:spPr>
          <a:xfrm>
            <a:off x="950967" y="4126967"/>
            <a:ext cx="55956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4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165" name="Google Shape;165;p28"/>
          <p:cNvSpPr txBox="1">
            <a:spLocks noGrp="1"/>
          </p:cNvSpPr>
          <p:nvPr>
            <p:ph type="subTitle" idx="1"/>
          </p:nvPr>
        </p:nvSpPr>
        <p:spPr>
          <a:xfrm>
            <a:off x="825500" y="5221967"/>
            <a:ext cx="5721200" cy="10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cxnSp>
        <p:nvCxnSpPr>
          <p:cNvPr id="166" name="Google Shape;166;p28"/>
          <p:cNvCxnSpPr/>
          <p:nvPr/>
        </p:nvCxnSpPr>
        <p:spPr>
          <a:xfrm>
            <a:off x="11235031" y="0"/>
            <a:ext cx="0" cy="68616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EDCD1A7B-D92D-42B4-9A2E-7D113566B8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99781" y="6483715"/>
            <a:ext cx="2956816" cy="4999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1989DBD-8D3D-4FA9-8DF2-9613B35CD4F2}"/>
              </a:ext>
            </a:extLst>
          </p:cNvPr>
          <p:cNvSpPr txBox="1"/>
          <p:nvPr userDrawn="1"/>
        </p:nvSpPr>
        <p:spPr>
          <a:xfrm>
            <a:off x="8839200" y="7527894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325270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accent1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6" name="Google Shape;176;p32"/>
          <p:cNvCxnSpPr/>
          <p:nvPr/>
        </p:nvCxnSpPr>
        <p:spPr>
          <a:xfrm>
            <a:off x="-43733" y="6132567"/>
            <a:ext cx="12279600" cy="0"/>
          </a:xfrm>
          <a:prstGeom prst="straightConnector1">
            <a:avLst/>
          </a:prstGeom>
          <a:noFill/>
          <a:ln w="762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FAEE188A-6522-462C-962C-A1186B0936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35184" y="6358085"/>
            <a:ext cx="2956816" cy="4999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776B6A8-900C-4415-A59B-B9EB7DC0BA07}"/>
              </a:ext>
            </a:extLst>
          </p:cNvPr>
          <p:cNvSpPr txBox="1"/>
          <p:nvPr userDrawn="1"/>
        </p:nvSpPr>
        <p:spPr>
          <a:xfrm>
            <a:off x="8823158" y="6870167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79848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49600" y="721367"/>
            <a:ext cx="10128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"/>
              <a:buFont typeface="Bebas Neue"/>
              <a:buNone/>
              <a:defRPr sz="35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9600" y="1536633"/>
            <a:ext cx="1025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3108840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4" r:id="rId6"/>
    <p:sldLayoutId id="2147483685" r:id="rId7"/>
    <p:sldLayoutId id="2147483687" r:id="rId8"/>
    <p:sldLayoutId id="2147483690" r:id="rId9"/>
    <p:sldLayoutId id="214748369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13" Type="http://schemas.microsoft.com/office/2007/relationships/media" Target="../media/media7.mp3"/><Relationship Id="rId18" Type="http://schemas.openxmlformats.org/officeDocument/2006/relationships/image" Target="../media/image2.png"/><Relationship Id="rId3" Type="http://schemas.microsoft.com/office/2007/relationships/media" Target="../media/media2.mp3"/><Relationship Id="rId7" Type="http://schemas.microsoft.com/office/2007/relationships/media" Target="../media/media4.mp3"/><Relationship Id="rId12" Type="http://schemas.openxmlformats.org/officeDocument/2006/relationships/audio" Target="../media/media6.mp3"/><Relationship Id="rId17" Type="http://schemas.openxmlformats.org/officeDocument/2006/relationships/slideLayout" Target="../slideLayouts/slideLayout10.xml"/><Relationship Id="rId2" Type="http://schemas.openxmlformats.org/officeDocument/2006/relationships/audio" Target="../media/media1.mp3"/><Relationship Id="rId16" Type="http://schemas.openxmlformats.org/officeDocument/2006/relationships/audio" Target="../media/media8.mp3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microsoft.com/office/2007/relationships/media" Target="../media/media6.mp3"/><Relationship Id="rId5" Type="http://schemas.microsoft.com/office/2007/relationships/media" Target="../media/media3.mp3"/><Relationship Id="rId15" Type="http://schemas.microsoft.com/office/2007/relationships/media" Target="../media/media8.mp3"/><Relationship Id="rId10" Type="http://schemas.openxmlformats.org/officeDocument/2006/relationships/audio" Target="../media/media5.mp3"/><Relationship Id="rId4" Type="http://schemas.openxmlformats.org/officeDocument/2006/relationships/audio" Target="../media/media2.mp3"/><Relationship Id="rId9" Type="http://schemas.microsoft.com/office/2007/relationships/media" Target="../media/media5.mp3"/><Relationship Id="rId14" Type="http://schemas.openxmlformats.org/officeDocument/2006/relationships/audio" Target="../media/media7.mp3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F7710-EA88-4C20-8113-7DCD4D205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2141" y="2712738"/>
            <a:ext cx="4833632" cy="1432524"/>
          </a:xfrm>
        </p:spPr>
        <p:txBody>
          <a:bodyPr/>
          <a:lstStyle/>
          <a:p>
            <a:pPr algn="ctr"/>
            <a:r>
              <a:rPr lang="en-GB" sz="4400" dirty="0"/>
              <a:t>L1: Listen &amp; Discuss</a:t>
            </a:r>
            <a:br>
              <a:rPr lang="en-GB" sz="4400" dirty="0"/>
            </a:br>
            <a:r>
              <a:rPr lang="en-GB" sz="4400" dirty="0"/>
              <a:t>Flash Cards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792524-C976-41FF-A29E-20B262723B6E}"/>
              </a:ext>
            </a:extLst>
          </p:cNvPr>
          <p:cNvSpPr>
            <a:spLocks noGrp="1"/>
          </p:cNvSpPr>
          <p:nvPr>
            <p:ph type="title" idx="2"/>
          </p:nvPr>
        </p:nvSpPr>
        <p:spPr>
          <a:xfrm>
            <a:off x="2751357" y="902042"/>
            <a:ext cx="4195199" cy="15724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GB" sz="4800" b="1" dirty="0"/>
              <a:t>Mega Goal 2.1</a:t>
            </a:r>
            <a:br>
              <a:rPr lang="en-GB" sz="4800" b="1" dirty="0"/>
            </a:br>
            <a:r>
              <a:rPr lang="en-GB" sz="4800" b="1" dirty="0"/>
              <a:t>Unit 4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35D6537-FECB-4487-BE6C-622EF47AE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1162" y="5498757"/>
            <a:ext cx="5863412" cy="616368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57150"/>
        </p:spPr>
        <p:txBody>
          <a:bodyPr/>
          <a:lstStyle/>
          <a:p>
            <a:r>
              <a:rPr lang="en-US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+mn-ea"/>
                <a:cs typeface="+mn-cs"/>
              </a:rPr>
              <a:t>Designed and done by T. Talal Alhazmi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D37F94-DD9C-4D27-8ACC-FA3E6291030E}"/>
              </a:ext>
            </a:extLst>
          </p:cNvPr>
          <p:cNvSpPr txBox="1"/>
          <p:nvPr/>
        </p:nvSpPr>
        <p:spPr>
          <a:xfrm>
            <a:off x="3237300" y="8787569"/>
            <a:ext cx="61962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317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Inconsolata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  <a:sym typeface="Inconsolata"/>
              </a:rPr>
              <a:t>Done by T. Talal Alhazmi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consolata"/>
              <a:sym typeface="Inconsolata"/>
            </a:endParaRPr>
          </a:p>
        </p:txBody>
      </p:sp>
    </p:spTree>
    <p:extLst>
      <p:ext uri="{BB962C8B-B14F-4D97-AF65-F5344CB8AC3E}">
        <p14:creationId xmlns:p14="http://schemas.microsoft.com/office/powerpoint/2010/main" val="124506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ounded Rectangle 59"/>
          <p:cNvSpPr/>
          <p:nvPr/>
        </p:nvSpPr>
        <p:spPr>
          <a:xfrm>
            <a:off x="4678800" y="463296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b="1" kern="0" dirty="0">
                <a:solidFill>
                  <a:srgbClr val="000000"/>
                </a:solidFill>
                <a:sym typeface="Arial"/>
              </a:rPr>
              <a:t>(n) form of something that is different in some way from other forms</a:t>
            </a:r>
            <a:endParaRPr lang="en-US" sz="24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490727" y="463296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667" b="1" kern="0">
                <a:solidFill>
                  <a:srgbClr val="000000"/>
                </a:solidFill>
                <a:sym typeface="Arial"/>
              </a:rPr>
              <a:t>(adj.) having success usually by making a lot of money</a:t>
            </a:r>
            <a:endParaRPr lang="en-US" sz="2667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8866550" y="237744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133" b="1" kern="0" dirty="0">
                <a:solidFill>
                  <a:srgbClr val="000000"/>
                </a:solidFill>
                <a:latin typeface="Arial"/>
                <a:sym typeface="Arial"/>
              </a:rPr>
              <a:t>(adj) causes a feeling of excitement and strong desire to do something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4678808" y="237744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b="1" kern="0" dirty="0">
                <a:solidFill>
                  <a:srgbClr val="000000"/>
                </a:solidFill>
                <a:sym typeface="Arial"/>
              </a:rPr>
              <a:t>(v) to send out signals or programs by radio or television</a:t>
            </a:r>
            <a:endParaRPr lang="en-US" sz="24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90811" y="237744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200" b="1" kern="0" dirty="0">
                <a:solidFill>
                  <a:srgbClr val="000000"/>
                </a:solidFill>
                <a:sym typeface="Arial"/>
              </a:rPr>
              <a:t>(</a:t>
            </a:r>
            <a:r>
              <a:rPr lang="en-GB" sz="3200" b="1" kern="0" dirty="0" err="1">
                <a:solidFill>
                  <a:srgbClr val="000000"/>
                </a:solidFill>
                <a:sym typeface="Arial"/>
              </a:rPr>
              <a:t>adj</a:t>
            </a:r>
            <a:r>
              <a:rPr lang="en-GB" sz="3200" b="1" kern="0" dirty="0">
                <a:solidFill>
                  <a:srgbClr val="000000"/>
                </a:solidFill>
                <a:sym typeface="Arial"/>
              </a:rPr>
              <a:t>) difficult to solve or understand</a:t>
            </a:r>
            <a:endParaRPr lang="en-US" sz="32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8866412" y="12192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b="1" kern="0" dirty="0">
                <a:solidFill>
                  <a:srgbClr val="000000"/>
                </a:solidFill>
                <a:sym typeface="Arial"/>
              </a:rPr>
              <a:t>(v) to plan secretly to do something usually illegal or harmful</a:t>
            </a:r>
            <a:endParaRPr lang="en-US" sz="24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678680" y="12192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800" b="1" kern="0" dirty="0">
                <a:solidFill>
                  <a:srgbClr val="000000"/>
                </a:solidFill>
                <a:sym typeface="Arial"/>
              </a:rPr>
              <a:t>(n) a person who takes part in a contest</a:t>
            </a:r>
            <a:endParaRPr lang="en-US" sz="28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490811" y="12192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800" b="1" kern="0" dirty="0">
                <a:solidFill>
                  <a:schemeClr val="tx1"/>
                </a:solidFill>
                <a:sym typeface="Arial"/>
              </a:rPr>
              <a:t>(v) to broadcast something on radio or television</a:t>
            </a:r>
            <a:endParaRPr lang="en-US" sz="2800" b="1" kern="0" dirty="0">
              <a:solidFill>
                <a:schemeClr val="tx1"/>
              </a:solidFill>
              <a:latin typeface="Arial"/>
              <a:sym typeface="Arial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678680" y="463296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 dirty="0">
                <a:solidFill>
                  <a:prstClr val="white"/>
                </a:solidFill>
                <a:latin typeface="Arial"/>
                <a:sym typeface="Arial"/>
              </a:rPr>
              <a:t>version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90811" y="463296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667" b="1" kern="0" dirty="0">
                <a:solidFill>
                  <a:prstClr val="white"/>
                </a:solidFill>
                <a:latin typeface="Arial"/>
                <a:sym typeface="Arial"/>
              </a:rPr>
              <a:t>prosperous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866528" y="237744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 dirty="0">
                <a:solidFill>
                  <a:prstClr val="white"/>
                </a:solidFill>
                <a:latin typeface="Arial"/>
                <a:sym typeface="Arial"/>
              </a:rPr>
              <a:t>inspiring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678798" y="237744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 dirty="0">
                <a:solidFill>
                  <a:prstClr val="white"/>
                </a:solidFill>
                <a:latin typeface="Arial"/>
                <a:sym typeface="Arial"/>
              </a:rPr>
              <a:t>broadcast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90727" y="237744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 dirty="0">
                <a:solidFill>
                  <a:prstClr val="white"/>
                </a:solidFill>
                <a:latin typeface="Arial"/>
                <a:sym typeface="Arial"/>
              </a:rPr>
              <a:t>puzzling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866412" y="12192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733" b="1" kern="0" dirty="0">
                <a:solidFill>
                  <a:srgbClr val="FFFFFF"/>
                </a:solidFill>
                <a:latin typeface="Arial"/>
                <a:sym typeface="Arial"/>
              </a:rPr>
              <a:t> plot</a:t>
            </a:r>
            <a:endParaRPr lang="en-US" sz="5867" b="1" kern="0" dirty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678680" y="12192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200" b="1" kern="0" dirty="0">
                <a:solidFill>
                  <a:srgbClr val="FFFFFF"/>
                </a:solidFill>
                <a:latin typeface="Arial"/>
                <a:sym typeface="Arial"/>
              </a:rPr>
              <a:t>contestants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90727" y="12192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4800" b="1" kern="0" dirty="0">
                <a:solidFill>
                  <a:schemeClr val="bg1"/>
                </a:solidFill>
                <a:latin typeface="Arial"/>
                <a:sym typeface="Arial"/>
              </a:rPr>
              <a:t> air</a:t>
            </a:r>
            <a:endParaRPr lang="en-US" sz="8000" b="1" kern="0" dirty="0">
              <a:solidFill>
                <a:schemeClr val="bg1"/>
              </a:solidFill>
              <a:latin typeface="Arial"/>
              <a:sym typeface="Arial"/>
            </a:endParaRPr>
          </a:p>
        </p:txBody>
      </p:sp>
      <p:pic>
        <p:nvPicPr>
          <p:cNvPr id="2" name="air">
            <a:hlinkClick r:id="" action="ppaction://media"/>
            <a:extLst>
              <a:ext uri="{FF2B5EF4-FFF2-40B4-BE49-F238E27FC236}">
                <a16:creationId xmlns:a16="http://schemas.microsoft.com/office/drawing/2014/main" id="{0C392DCD-27A9-4B5F-85B5-AB2216A006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90643" y="149352"/>
            <a:ext cx="609600" cy="609600"/>
          </a:xfrm>
          <a:prstGeom prst="rect">
            <a:avLst/>
          </a:prstGeom>
        </p:spPr>
      </p:pic>
      <p:pic>
        <p:nvPicPr>
          <p:cNvPr id="3" name="broadcast">
            <a:hlinkClick r:id="" action="ppaction://media"/>
            <a:extLst>
              <a:ext uri="{FF2B5EF4-FFF2-40B4-BE49-F238E27FC236}">
                <a16:creationId xmlns:a16="http://schemas.microsoft.com/office/drawing/2014/main" id="{520E932E-C928-4B39-A22D-2BCC992C36A3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678447" y="2377440"/>
            <a:ext cx="609600" cy="609600"/>
          </a:xfrm>
          <a:prstGeom prst="rect">
            <a:avLst/>
          </a:prstGeom>
        </p:spPr>
      </p:pic>
      <p:pic>
        <p:nvPicPr>
          <p:cNvPr id="4" name="contestant">
            <a:hlinkClick r:id="" action="ppaction://media"/>
            <a:extLst>
              <a:ext uri="{FF2B5EF4-FFF2-40B4-BE49-F238E27FC236}">
                <a16:creationId xmlns:a16="http://schemas.microsoft.com/office/drawing/2014/main" id="{78B6E5CF-9787-484F-BBBB-6D66735F9A09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678447" y="149352"/>
            <a:ext cx="609600" cy="609600"/>
          </a:xfrm>
          <a:prstGeom prst="rect">
            <a:avLst/>
          </a:prstGeom>
        </p:spPr>
      </p:pic>
      <p:pic>
        <p:nvPicPr>
          <p:cNvPr id="8" name="plot">
            <a:hlinkClick r:id="" action="ppaction://media"/>
            <a:extLst>
              <a:ext uri="{FF2B5EF4-FFF2-40B4-BE49-F238E27FC236}">
                <a16:creationId xmlns:a16="http://schemas.microsoft.com/office/drawing/2014/main" id="{19B791ED-C42D-4275-AF43-B65C295481A0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8866412" y="149352"/>
            <a:ext cx="609600" cy="609600"/>
          </a:xfrm>
          <a:prstGeom prst="rect">
            <a:avLst/>
          </a:prstGeom>
        </p:spPr>
      </p:pic>
      <p:pic>
        <p:nvPicPr>
          <p:cNvPr id="9" name="prosperous">
            <a:hlinkClick r:id="" action="ppaction://media"/>
            <a:extLst>
              <a:ext uri="{FF2B5EF4-FFF2-40B4-BE49-F238E27FC236}">
                <a16:creationId xmlns:a16="http://schemas.microsoft.com/office/drawing/2014/main" id="{55CA8488-27F3-45BB-B162-4A011A2A30D3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90643" y="4660393"/>
            <a:ext cx="609600" cy="609600"/>
          </a:xfrm>
          <a:prstGeom prst="rect">
            <a:avLst/>
          </a:prstGeom>
        </p:spPr>
      </p:pic>
      <p:pic>
        <p:nvPicPr>
          <p:cNvPr id="10" name="puzzling">
            <a:hlinkClick r:id="" action="ppaction://media"/>
            <a:extLst>
              <a:ext uri="{FF2B5EF4-FFF2-40B4-BE49-F238E27FC236}">
                <a16:creationId xmlns:a16="http://schemas.microsoft.com/office/drawing/2014/main" id="{B04D4625-A30E-4DD0-8FF8-F98371B75029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90643" y="2404872"/>
            <a:ext cx="609600" cy="609600"/>
          </a:xfrm>
          <a:prstGeom prst="rect">
            <a:avLst/>
          </a:prstGeom>
        </p:spPr>
      </p:pic>
      <p:pic>
        <p:nvPicPr>
          <p:cNvPr id="11" name="version">
            <a:hlinkClick r:id="" action="ppaction://media"/>
            <a:extLst>
              <a:ext uri="{FF2B5EF4-FFF2-40B4-BE49-F238E27FC236}">
                <a16:creationId xmlns:a16="http://schemas.microsoft.com/office/drawing/2014/main" id="{E0C29860-D042-451B-9C05-031A09E5288A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678447" y="4632960"/>
            <a:ext cx="609600" cy="609600"/>
          </a:xfrm>
          <a:prstGeom prst="rect">
            <a:avLst/>
          </a:prstGeom>
        </p:spPr>
      </p:pic>
      <p:pic>
        <p:nvPicPr>
          <p:cNvPr id="15" name="inspiring_gb_1">
            <a:hlinkClick r:id="" action="ppaction://media"/>
            <a:extLst>
              <a:ext uri="{FF2B5EF4-FFF2-40B4-BE49-F238E27FC236}">
                <a16:creationId xmlns:a16="http://schemas.microsoft.com/office/drawing/2014/main" id="{47BE25B6-96F3-4CA4-906E-A9B160388EA2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8914219" y="240487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12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9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69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5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25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589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140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125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1253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"/>
                            </p:stCondLst>
                            <p:childTnLst>
                              <p:par>
                                <p:cTn id="4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"/>
                            </p:stCondLst>
                            <p:childTnLst>
                              <p:par>
                                <p:cTn id="6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"/>
                            </p:stCondLst>
                            <p:childTnLst>
                              <p:par>
                                <p:cTn id="7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0"/>
                            </p:stCondLst>
                            <p:childTnLst>
                              <p:par>
                                <p:cTn id="9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"/>
                            </p:stCondLst>
                            <p:childTnLst>
                              <p:par>
                                <p:cTn id="10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0"/>
                            </p:stCondLst>
                            <p:childTnLst>
                              <p:par>
                                <p:cTn id="11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50"/>
                            </p:stCondLst>
                            <p:childTnLst>
                              <p:par>
                                <p:cTn id="12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1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" fill="hold">
                      <p:stCondLst>
                        <p:cond delay="0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5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50"/>
                            </p:stCondLst>
                            <p:childTnLst>
                              <p:par>
                                <p:cTn id="13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>
                      <p:stCondLst>
                        <p:cond delay="0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7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50"/>
                            </p:stCondLst>
                            <p:childTnLst>
                              <p:par>
                                <p:cTn id="15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9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50"/>
                            </p:stCondLst>
                            <p:childTnLst>
                              <p:par>
                                <p:cTn id="16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50"/>
                            </p:stCondLst>
                            <p:childTnLst>
                              <p:par>
                                <p:cTn id="17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3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250"/>
                            </p:stCondLst>
                            <p:childTnLst>
                              <p:par>
                                <p:cTn id="18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5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250"/>
                            </p:stCondLst>
                            <p:childTnLst>
                              <p:par>
                                <p:cTn id="19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250"/>
                            </p:stCondLst>
                            <p:childTnLst>
                              <p:par>
                                <p:cTn id="21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250"/>
                            </p:stCondLst>
                            <p:childTnLst>
                              <p:par>
                                <p:cTn id="22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audio>
              <p:cMediaNode vol="80000">
                <p:cTn id="22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22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22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23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>
                <p:cTn id="23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>
                <p:cTn id="2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vol="80000">
                <p:cTn id="23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vol="80000">
                <p:cTn id="23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  <p:bldLst>
      <p:bldP spid="60" grpId="0" animBg="1"/>
      <p:bldP spid="60" grpId="1" animBg="1"/>
      <p:bldP spid="58" grpId="0" animBg="1"/>
      <p:bldP spid="58" grpId="1" animBg="1"/>
      <p:bldP spid="54" grpId="0" animBg="1"/>
      <p:bldP spid="54" grpId="1" animBg="1"/>
      <p:bldP spid="53" grpId="0" animBg="1"/>
      <p:bldP spid="53" grpId="1" animBg="1"/>
      <p:bldP spid="50" grpId="0" animBg="1"/>
      <p:bldP spid="50" grpId="1" animBg="1"/>
      <p:bldP spid="47" grpId="0" animBg="1"/>
      <p:bldP spid="47" grpId="1" animBg="1"/>
      <p:bldP spid="46" grpId="0" animBg="1"/>
      <p:bldP spid="46" grpId="1" animBg="1"/>
      <p:bldP spid="44" grpId="0" animBg="1"/>
      <p:bldP spid="44" grpId="1" animBg="1"/>
      <p:bldP spid="13" grpId="0" animBg="1"/>
      <p:bldP spid="13" grpId="1" animBg="1"/>
      <p:bldP spid="12" grpId="0" animBg="1"/>
      <p:bldP spid="12" grpId="1" animBg="1"/>
      <p:bldP spid="7" grpId="0" animBg="1"/>
      <p:bldP spid="7" grpId="1" animBg="1"/>
      <p:bldP spid="6" grpId="0" animBg="1"/>
      <p:bldP spid="6" grpId="1" animBg="1"/>
      <p:bldP spid="5" grpId="0" animBg="1"/>
      <p:bldP spid="5" grpId="1" animBg="1"/>
      <p:bldP spid="20" grpId="0" animBg="1"/>
      <p:bldP spid="20" grpId="1" animBg="1"/>
      <p:bldP spid="19" grpId="0" animBg="1"/>
      <p:bldP spid="19" grpId="1" animBg="1"/>
      <p:bldP spid="18" grpId="0" animBg="1"/>
      <p:bldP spid="1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9A5854A-6676-4532-8FF2-E5A375881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93878" y="2376341"/>
            <a:ext cx="4860436" cy="1052659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n-GB" dirty="0"/>
              <a:t>Done by Talal Alhazmi </a:t>
            </a:r>
          </a:p>
        </p:txBody>
      </p:sp>
    </p:spTree>
    <p:extLst>
      <p:ext uri="{BB962C8B-B14F-4D97-AF65-F5344CB8AC3E}">
        <p14:creationId xmlns:p14="http://schemas.microsoft.com/office/powerpoint/2010/main" val="3114334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62"/>
          <p:cNvSpPr txBox="1">
            <a:spLocks noGrp="1"/>
          </p:cNvSpPr>
          <p:nvPr>
            <p:ph type="title"/>
          </p:nvPr>
        </p:nvSpPr>
        <p:spPr>
          <a:xfrm>
            <a:off x="1062035" y="892125"/>
            <a:ext cx="4710730" cy="166429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b="1" dirty="0">
                <a:solidFill>
                  <a:schemeClr val="bg1"/>
                </a:solidFill>
              </a:rPr>
              <a:t>Term of use</a:t>
            </a:r>
            <a:br>
              <a:rPr lang="en" b="1" dirty="0">
                <a:solidFill>
                  <a:schemeClr val="bg1"/>
                </a:solidFill>
              </a:rPr>
            </a:br>
            <a:r>
              <a:rPr lang="en-GB" b="1" dirty="0">
                <a:solidFill>
                  <a:schemeClr val="bg1"/>
                </a:solidFill>
              </a:rPr>
              <a:t>License Agreement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7" name="Google Shape;697;p62"/>
          <p:cNvSpPr txBox="1">
            <a:spLocks noGrp="1"/>
          </p:cNvSpPr>
          <p:nvPr>
            <p:ph type="subTitle" idx="1"/>
          </p:nvPr>
        </p:nvSpPr>
        <p:spPr>
          <a:xfrm>
            <a:off x="1091055" y="2808087"/>
            <a:ext cx="5538345" cy="73551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Aft>
                <a:spcPts val="2133"/>
              </a:spcAft>
            </a:pPr>
            <a:r>
              <a:rPr lang="en-GB" dirty="0">
                <a:solidFill>
                  <a:schemeClr val="bg1"/>
                </a:solidFill>
              </a:rPr>
              <a:t>This PowerPoint project, including game slides and associated content is a copyrighted to </a:t>
            </a:r>
            <a:r>
              <a:rPr lang="en-GB" b="1" dirty="0">
                <a:solidFill>
                  <a:schemeClr val="bg1"/>
                </a:solidFill>
              </a:rPr>
              <a:t>Teacher. Talal Alhazmi.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8" name="Google Shape;698;p62"/>
          <p:cNvSpPr/>
          <p:nvPr/>
        </p:nvSpPr>
        <p:spPr>
          <a:xfrm>
            <a:off x="7760667" y="1272801"/>
            <a:ext cx="2091504" cy="4312436"/>
          </a:xfrm>
          <a:custGeom>
            <a:avLst/>
            <a:gdLst/>
            <a:ahLst/>
            <a:cxnLst/>
            <a:rect l="l" t="t" r="r" b="b"/>
            <a:pathLst>
              <a:path w="14020" h="29670" extrusionOk="0">
                <a:moveTo>
                  <a:pt x="8161" y="2281"/>
                </a:moveTo>
                <a:cubicBezTo>
                  <a:pt x="8328" y="2281"/>
                  <a:pt x="8474" y="2427"/>
                  <a:pt x="8474" y="2595"/>
                </a:cubicBezTo>
                <a:lnTo>
                  <a:pt x="8474" y="2616"/>
                </a:lnTo>
                <a:cubicBezTo>
                  <a:pt x="8474" y="2804"/>
                  <a:pt x="8328" y="2929"/>
                  <a:pt x="8161" y="2929"/>
                </a:cubicBezTo>
                <a:lnTo>
                  <a:pt x="6026" y="2929"/>
                </a:lnTo>
                <a:cubicBezTo>
                  <a:pt x="5838" y="2929"/>
                  <a:pt x="5692" y="2804"/>
                  <a:pt x="5692" y="2616"/>
                </a:cubicBezTo>
                <a:lnTo>
                  <a:pt x="5692" y="2595"/>
                </a:lnTo>
                <a:cubicBezTo>
                  <a:pt x="5692" y="2427"/>
                  <a:pt x="5838" y="2281"/>
                  <a:pt x="6026" y="2281"/>
                </a:cubicBezTo>
                <a:close/>
                <a:moveTo>
                  <a:pt x="13036" y="4248"/>
                </a:moveTo>
                <a:lnTo>
                  <a:pt x="13036" y="25422"/>
                </a:lnTo>
                <a:lnTo>
                  <a:pt x="1151" y="25422"/>
                </a:lnTo>
                <a:lnTo>
                  <a:pt x="1151" y="4248"/>
                </a:lnTo>
                <a:close/>
                <a:moveTo>
                  <a:pt x="1988" y="0"/>
                </a:moveTo>
                <a:cubicBezTo>
                  <a:pt x="900" y="0"/>
                  <a:pt x="0" y="900"/>
                  <a:pt x="0" y="2009"/>
                </a:cubicBezTo>
                <a:lnTo>
                  <a:pt x="0" y="27661"/>
                </a:lnTo>
                <a:cubicBezTo>
                  <a:pt x="0" y="28770"/>
                  <a:pt x="900" y="29670"/>
                  <a:pt x="1988" y="29670"/>
                </a:cubicBezTo>
                <a:lnTo>
                  <a:pt x="12010" y="29670"/>
                </a:lnTo>
                <a:cubicBezTo>
                  <a:pt x="13119" y="29670"/>
                  <a:pt x="14019" y="28770"/>
                  <a:pt x="14019" y="27661"/>
                </a:cubicBezTo>
                <a:lnTo>
                  <a:pt x="14019" y="2009"/>
                </a:lnTo>
                <a:cubicBezTo>
                  <a:pt x="14019" y="900"/>
                  <a:pt x="13119" y="0"/>
                  <a:pt x="12010" y="0"/>
                </a:cubicBezTo>
                <a:close/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pic>
        <p:nvPicPr>
          <p:cNvPr id="699" name="Google Shape;699;p62"/>
          <p:cNvPicPr preferRelativeResize="0"/>
          <p:nvPr/>
        </p:nvPicPr>
        <p:blipFill rotWithShape="1">
          <a:blip r:embed="rId3">
            <a:alphaModFix/>
          </a:blip>
          <a:srcRect l="33684" r="33681"/>
          <a:stretch/>
        </p:blipFill>
        <p:spPr>
          <a:xfrm>
            <a:off x="7923919" y="1893030"/>
            <a:ext cx="1783744" cy="3074599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700" name="Google Shape;700;p62"/>
          <p:cNvSpPr/>
          <p:nvPr/>
        </p:nvSpPr>
        <p:spPr>
          <a:xfrm>
            <a:off x="8641783" y="5090604"/>
            <a:ext cx="347600" cy="347600"/>
          </a:xfrm>
          <a:prstGeom prst="ellipse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161EA0-C14D-4FBC-8BCC-3FCC5313ABAF}"/>
              </a:ext>
            </a:extLst>
          </p:cNvPr>
          <p:cNvSpPr txBox="1"/>
          <p:nvPr/>
        </p:nvSpPr>
        <p:spPr>
          <a:xfrm>
            <a:off x="706995" y="3674735"/>
            <a:ext cx="623067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Do not submit copies or modifications of this project to any website that requires sign in or paid subscription.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0D721E-F1E9-429B-863C-4F3F7915419A}"/>
              </a:ext>
            </a:extLst>
          </p:cNvPr>
          <p:cNvSpPr txBox="1"/>
          <p:nvPr/>
        </p:nvSpPr>
        <p:spPr>
          <a:xfrm>
            <a:off x="738637" y="4847556"/>
            <a:ext cx="6230677" cy="1118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You may download the 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</a:rPr>
              <a:t>PowerPoint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, make archival copies, and customize the project only for your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personal use or use within your </a:t>
            </a:r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</a:rPr>
              <a:t>school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and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not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 for resale.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C3B8A2-04E7-BA93-FE10-77B07F28511B}"/>
              </a:ext>
            </a:extLst>
          </p:cNvPr>
          <p:cNvSpPr txBox="1"/>
          <p:nvPr/>
        </p:nvSpPr>
        <p:spPr>
          <a:xfrm>
            <a:off x="4424343" y="6253205"/>
            <a:ext cx="3336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Don’t allow to delete my name.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olor of the Year 2021 by Slidesgo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219</Words>
  <Application>Microsoft Office PowerPoint</Application>
  <PresentationFormat>Widescreen</PresentationFormat>
  <Paragraphs>26</Paragraphs>
  <Slides>4</Slides>
  <Notes>1</Notes>
  <HiddenSlides>0</HiddenSlides>
  <MMClips>8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Bebas Neue</vt:lpstr>
      <vt:lpstr>Calibri</vt:lpstr>
      <vt:lpstr>Inconsolata</vt:lpstr>
      <vt:lpstr>Ranchers</vt:lpstr>
      <vt:lpstr>1_Color of the Year 2021 by Slidesgo</vt:lpstr>
      <vt:lpstr>L1: Listen &amp; Discuss Flash Cards</vt:lpstr>
      <vt:lpstr>PowerPoint Presentation</vt:lpstr>
      <vt:lpstr>PowerPoint Presentation</vt:lpstr>
      <vt:lpstr>Term of use License Agreement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Talal Alhazmi;Talal</dc:creator>
  <cp:keywords>flash_cards</cp:keywords>
  <cp:lastModifiedBy>Talal Alhazmi</cp:lastModifiedBy>
  <cp:revision>53</cp:revision>
  <dcterms:created xsi:type="dcterms:W3CDTF">2021-01-21T23:38:41Z</dcterms:created>
  <dcterms:modified xsi:type="dcterms:W3CDTF">2023-10-07T15:48:52Z</dcterms:modified>
</cp:coreProperties>
</file>