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68" r:id="rId2"/>
    <p:sldMasterId id="2147483780" r:id="rId3"/>
  </p:sldMasterIdLst>
  <p:sldIdLst>
    <p:sldId id="285" r:id="rId4"/>
    <p:sldId id="349" r:id="rId5"/>
    <p:sldId id="297" r:id="rId6"/>
    <p:sldId id="350" r:id="rId7"/>
    <p:sldId id="305" r:id="rId8"/>
    <p:sldId id="291" r:id="rId9"/>
    <p:sldId id="347" r:id="rId10"/>
    <p:sldId id="292" r:id="rId11"/>
    <p:sldId id="307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9" r:id="rId30"/>
    <p:sldId id="370" r:id="rId31"/>
    <p:sldId id="368" r:id="rId32"/>
    <p:sldId id="260" r:id="rId33"/>
    <p:sldId id="344" r:id="rId3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1"/>
    <a:srgbClr val="F12FE8"/>
    <a:srgbClr val="F8FB75"/>
    <a:srgbClr val="358FF3"/>
    <a:srgbClr val="FFFFCC"/>
    <a:srgbClr val="B33B77"/>
    <a:srgbClr val="CCECFF"/>
    <a:srgbClr val="660033"/>
    <a:srgbClr val="FAD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3488" autoAdjust="0"/>
  </p:normalViewPr>
  <p:slideViewPr>
    <p:cSldViewPr>
      <p:cViewPr varScale="1">
        <p:scale>
          <a:sx n="86" d="100"/>
          <a:sy n="86" d="100"/>
        </p:scale>
        <p:origin x="14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4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3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61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52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6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24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43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1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62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66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3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45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19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67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03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2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76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4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36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85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43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4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13 جمادى الأولى،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7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 جمادى الأولى، 1444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2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ndform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32908" y="2564904"/>
            <a:ext cx="235833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معالم سطح الأرض</a:t>
            </a:r>
          </a:p>
        </p:txBody>
      </p:sp>
    </p:spTree>
    <p:extLst>
      <p:ext uri="{BB962C8B-B14F-4D97-AF65-F5344CB8AC3E}">
        <p14:creationId xmlns:p14="http://schemas.microsoft.com/office/powerpoint/2010/main" val="39005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474322" y="6093296"/>
            <a:ext cx="2667718" cy="5847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معالم سطح الأرض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076056" y="0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جميع هذه المعالم تشكل </a:t>
            </a:r>
            <a:r>
              <a:rPr lang="ar-SA" sz="2400" b="1" dirty="0">
                <a:solidFill>
                  <a:srgbClr val="C00000"/>
                </a:solidFill>
              </a:rPr>
              <a:t>التضاريس</a:t>
            </a:r>
            <a:r>
              <a:rPr lang="ar-SA" sz="2400" b="1" dirty="0">
                <a:solidFill>
                  <a:schemeClr val="tx1"/>
                </a:solidFill>
              </a:rPr>
              <a:t> وهي المعالم الطبيعية للأرض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الجبل</a:t>
            </a:r>
            <a:r>
              <a:rPr lang="ar-SA" sz="2400" b="1" dirty="0">
                <a:solidFill>
                  <a:schemeClr val="tx1"/>
                </a:solidFill>
              </a:rPr>
              <a:t> : منطقة مرتفعة كثيراً فوق سطح الأرض 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5086612" y="-14969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التل</a:t>
            </a:r>
            <a:r>
              <a:rPr lang="ar-SA" sz="2400" b="1" dirty="0">
                <a:solidFill>
                  <a:schemeClr val="tx1"/>
                </a:solidFill>
              </a:rPr>
              <a:t> : أقل ارتفاعاً من الجبل وأكثر استدارة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الوادي</a:t>
            </a:r>
            <a:r>
              <a:rPr lang="ar-SA" sz="2400" b="1" dirty="0">
                <a:solidFill>
                  <a:schemeClr val="tx1"/>
                </a:solidFill>
              </a:rPr>
              <a:t> : منطقة منخفضة تمتد بين جبلين أو تلين 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424656" y="914557"/>
            <a:ext cx="576064" cy="354203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513974" y="1700808"/>
            <a:ext cx="504056" cy="379368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1907704" y="1624675"/>
            <a:ext cx="504056" cy="364165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4139952" y="1052735"/>
            <a:ext cx="699376" cy="36004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6552220" y="2996952"/>
            <a:ext cx="612068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/>
          <p:cNvSpPr/>
          <p:nvPr/>
        </p:nvSpPr>
        <p:spPr>
          <a:xfrm>
            <a:off x="7884368" y="5013176"/>
            <a:ext cx="720080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6300192" y="5157192"/>
            <a:ext cx="576064" cy="432048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2915816" y="4347102"/>
            <a:ext cx="576064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/>
          <p:cNvSpPr/>
          <p:nvPr/>
        </p:nvSpPr>
        <p:spPr>
          <a:xfrm>
            <a:off x="273561" y="4545124"/>
            <a:ext cx="583386" cy="32403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/>
          <p:cNvSpPr/>
          <p:nvPr/>
        </p:nvSpPr>
        <p:spPr>
          <a:xfrm>
            <a:off x="1784540" y="4725144"/>
            <a:ext cx="392940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/>
          <p:cNvSpPr/>
          <p:nvPr/>
        </p:nvSpPr>
        <p:spPr>
          <a:xfrm>
            <a:off x="4294320" y="5949280"/>
            <a:ext cx="555360" cy="32403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/>
          <p:cNvSpPr/>
          <p:nvPr/>
        </p:nvSpPr>
        <p:spPr>
          <a:xfrm>
            <a:off x="251520" y="5085184"/>
            <a:ext cx="1028964" cy="360040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/>
          <p:cNvSpPr/>
          <p:nvPr/>
        </p:nvSpPr>
        <p:spPr>
          <a:xfrm>
            <a:off x="971600" y="6397035"/>
            <a:ext cx="501206" cy="28103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/>
          <p:cNvSpPr/>
          <p:nvPr/>
        </p:nvSpPr>
        <p:spPr>
          <a:xfrm>
            <a:off x="5074096" y="4042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السهل</a:t>
            </a:r>
            <a:r>
              <a:rPr lang="ar-SA" sz="2400" b="1" dirty="0">
                <a:solidFill>
                  <a:schemeClr val="tx1"/>
                </a:solidFill>
              </a:rPr>
              <a:t> : منطقة واسعة منبسطة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الصحراء</a:t>
            </a:r>
            <a:r>
              <a:rPr lang="ar-SA" sz="2400" b="1" dirty="0">
                <a:solidFill>
                  <a:schemeClr val="tx1"/>
                </a:solidFill>
              </a:rPr>
              <a:t> : أرض واسعة يندر هطول الأمطار عليها.</a:t>
            </a:r>
          </a:p>
        </p:txBody>
      </p:sp>
      <p:sp>
        <p:nvSpPr>
          <p:cNvPr id="31" name="مستطيل 30"/>
          <p:cNvSpPr/>
          <p:nvPr/>
        </p:nvSpPr>
        <p:spPr>
          <a:xfrm>
            <a:off x="5074096" y="14970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الشاطئ</a:t>
            </a:r>
            <a:r>
              <a:rPr lang="ar-SA" sz="2400" b="1" dirty="0">
                <a:solidFill>
                  <a:schemeClr val="tx1"/>
                </a:solidFill>
              </a:rPr>
              <a:t> : أرض على امتداد حافة المسطحات المائية.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الكثبان الرملية</a:t>
            </a:r>
            <a:r>
              <a:rPr lang="ar-SA" sz="2400" b="1" dirty="0">
                <a:solidFill>
                  <a:schemeClr val="tx1"/>
                </a:solidFill>
              </a:rPr>
              <a:t> : كومة أو نتوء من الرمال.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5078016" y="7626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البحر أو المحيط</a:t>
            </a:r>
            <a:r>
              <a:rPr lang="ar-SA" sz="2400" b="1" dirty="0">
                <a:solidFill>
                  <a:schemeClr val="tx1"/>
                </a:solidFill>
              </a:rPr>
              <a:t> : مساحة واسعة مغطاة بالمياه المالحة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النهر</a:t>
            </a:r>
            <a:r>
              <a:rPr lang="ar-SA" sz="2400" b="1" dirty="0">
                <a:solidFill>
                  <a:schemeClr val="tx1"/>
                </a:solidFill>
              </a:rPr>
              <a:t>: مساحة طبيعية لجريان الماء وانتقاله.</a:t>
            </a:r>
          </a:p>
        </p:txBody>
      </p:sp>
      <p:sp>
        <p:nvSpPr>
          <p:cNvPr id="33" name="مستطيل 32"/>
          <p:cNvSpPr/>
          <p:nvPr/>
        </p:nvSpPr>
        <p:spPr>
          <a:xfrm>
            <a:off x="5082692" y="37565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الرافد</a:t>
            </a:r>
            <a:r>
              <a:rPr lang="ar-SA" sz="2400" b="1" dirty="0">
                <a:solidFill>
                  <a:schemeClr val="tx1"/>
                </a:solidFill>
              </a:rPr>
              <a:t>: نهر صغير أو جدول ماء يصب في نهر كبير.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البحيرة</a:t>
            </a:r>
            <a:r>
              <a:rPr lang="ar-SA" sz="2400" b="1" dirty="0">
                <a:solidFill>
                  <a:schemeClr val="tx1"/>
                </a:solidFill>
              </a:rPr>
              <a:t>: مساحة من المياه تحيط بها الأراضي اليابسة.</a:t>
            </a:r>
          </a:p>
        </p:txBody>
      </p:sp>
      <p:sp>
        <p:nvSpPr>
          <p:cNvPr id="34" name="مستطيل 33"/>
          <p:cNvSpPr/>
          <p:nvPr/>
        </p:nvSpPr>
        <p:spPr>
          <a:xfrm>
            <a:off x="5093324" y="12055"/>
            <a:ext cx="4065984" cy="213285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ctr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مصب النهر</a:t>
            </a:r>
            <a:r>
              <a:rPr lang="ar-SA" sz="2400" b="1" dirty="0">
                <a:solidFill>
                  <a:schemeClr val="tx1"/>
                </a:solidFill>
              </a:rPr>
              <a:t>: ملتقى مياه النهر ومياه المحيطات أو البحار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الدلتا</a:t>
            </a:r>
            <a:r>
              <a:rPr lang="ar-SA" sz="2400" b="1" dirty="0">
                <a:solidFill>
                  <a:schemeClr val="tx1"/>
                </a:solidFill>
              </a:rPr>
              <a:t>: أرض لها شكل المثلث تتشكل عند مصب النهر .</a:t>
            </a:r>
          </a:p>
        </p:txBody>
      </p:sp>
    </p:spTree>
    <p:extLst>
      <p:ext uri="{BB962C8B-B14F-4D97-AF65-F5344CB8AC3E}">
        <p14:creationId xmlns:p14="http://schemas.microsoft.com/office/powerpoint/2010/main" val="269001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build="allAtOnce" animBg="1"/>
      <p:bldP spid="11" grpId="0" animBg="1"/>
      <p:bldP spid="11" grpId="1" build="allAtOnce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29" grpId="1" build="allAtOnce" animBg="1"/>
      <p:bldP spid="31" grpId="0" animBg="1"/>
      <p:bldP spid="31" grpId="1" build="allAtOnce" animBg="1"/>
      <p:bldP spid="32" grpId="0" animBg="1"/>
      <p:bldP spid="32" grpId="1" build="allAtOnce" animBg="1"/>
      <p:bldP spid="33" grpId="0" animBg="1"/>
      <p:bldP spid="33" grpId="1" build="allAtOnce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1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0" y="6453336"/>
            <a:ext cx="266771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0" y="5894699"/>
            <a:ext cx="2667718" cy="5847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معالم سطح الأرض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635896" y="2924944"/>
            <a:ext cx="4786064" cy="28803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الخانق ( وادٍ سحيق )</a:t>
            </a:r>
            <a:r>
              <a:rPr lang="ar-SA" sz="2400" b="1" dirty="0">
                <a:solidFill>
                  <a:schemeClr val="tx1"/>
                </a:solidFill>
              </a:rPr>
              <a:t>: وادي ضيّق , جوانبه عالية , وشديدة الانحدار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الهضبة </a:t>
            </a:r>
            <a:r>
              <a:rPr lang="ar-SA" sz="2400" b="1" dirty="0">
                <a:solidFill>
                  <a:schemeClr val="tx1"/>
                </a:solidFill>
              </a:rPr>
              <a:t>: منطقة منبسطة أكثر ارتفاعاً من الأراضي المحيطة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الشلال</a:t>
            </a:r>
            <a:r>
              <a:rPr lang="ar-SA" sz="2400" b="1" dirty="0">
                <a:solidFill>
                  <a:schemeClr val="tx1"/>
                </a:solidFill>
              </a:rPr>
              <a:t> : تيار من المياه الطبيعية يسقط من مكان مرتفع 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3635896" y="2924944"/>
            <a:ext cx="4786064" cy="28803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الجرف </a:t>
            </a:r>
            <a:r>
              <a:rPr lang="ar-SA" sz="2400" b="1" dirty="0">
                <a:solidFill>
                  <a:schemeClr val="tx1"/>
                </a:solidFill>
              </a:rPr>
              <a:t>: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الجانب الحاد الميل من الصخور أو التربة.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الساحل </a:t>
            </a:r>
            <a:r>
              <a:rPr lang="ar-SA" sz="2400" b="1" dirty="0">
                <a:solidFill>
                  <a:schemeClr val="tx1"/>
                </a:solidFill>
              </a:rPr>
              <a:t>: خطّ تلتقي عنده اليابسة مع الماء.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5652120" y="476672"/>
            <a:ext cx="1779496" cy="50405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/>
          <p:cNvSpPr/>
          <p:nvPr/>
        </p:nvSpPr>
        <p:spPr>
          <a:xfrm>
            <a:off x="2688938" y="5526308"/>
            <a:ext cx="651488" cy="36839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1403648" y="5445223"/>
            <a:ext cx="655468" cy="449476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4025381" y="325251"/>
            <a:ext cx="646193" cy="45524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/>
          <p:cNvSpPr/>
          <p:nvPr/>
        </p:nvSpPr>
        <p:spPr>
          <a:xfrm>
            <a:off x="2667718" y="1357535"/>
            <a:ext cx="672708" cy="415281"/>
          </a:xfrm>
          <a:prstGeom prst="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807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60799" y="117801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52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52758" y="270391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06232"/>
            <a:ext cx="5328592" cy="4007144"/>
          </a:xfrm>
          <a:prstGeom prst="rect">
            <a:avLst/>
          </a:prstGeom>
        </p:spPr>
      </p:pic>
      <p:sp>
        <p:nvSpPr>
          <p:cNvPr id="15" name="مربع نص 14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واحد </a:t>
            </a:r>
            <a:r>
              <a:rPr lang="ar-SA" sz="2400" b="1" dirty="0"/>
              <a:t>هي : </a:t>
            </a:r>
          </a:p>
          <a:p>
            <a:pPr algn="ctr"/>
            <a:r>
              <a:rPr lang="ar-SA" sz="2400" b="1" dirty="0"/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/>
              <a:t>) </a:t>
            </a:r>
          </a:p>
          <a:p>
            <a:pPr algn="ctr"/>
            <a:endParaRPr lang="ar-SA" sz="2400" b="1" dirty="0"/>
          </a:p>
          <a:p>
            <a:pPr algn="ctr"/>
            <a:r>
              <a:rPr lang="ar-SA" sz="2400" b="1" dirty="0"/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/>
              <a:t>)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</p:spTree>
    <p:extLst>
      <p:ext uri="{BB962C8B-B14F-4D97-AF65-F5344CB8AC3E}">
        <p14:creationId xmlns:p14="http://schemas.microsoft.com/office/powerpoint/2010/main" val="39043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2282" y="118338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39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84737" y="261715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</a:rPr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اثنان </a:t>
            </a:r>
            <a:r>
              <a:rPr lang="ar-SA" sz="2400" b="1" dirty="0">
                <a:solidFill>
                  <a:prstClr val="black"/>
                </a:solidFill>
              </a:rPr>
              <a:t>هي : 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>
                <a:solidFill>
                  <a:prstClr val="black"/>
                </a:solidFill>
              </a:rPr>
              <a:t>) </a:t>
            </a:r>
          </a:p>
          <a:p>
            <a:pPr algn="ctr"/>
            <a:endParaRPr lang="ar-SA" sz="2400" b="1" dirty="0">
              <a:solidFill>
                <a:prstClr val="black"/>
              </a:solidFill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  <p:pic>
        <p:nvPicPr>
          <p:cNvPr id="5124" name="Picture 4" descr="Index of /icarito/ple/Topics/Topic_5/Imag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8766"/>
            <a:ext cx="5842041" cy="380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2282" y="118338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39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84737" y="261715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</a:rPr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ثلاثة </a:t>
            </a:r>
            <a:r>
              <a:rPr lang="ar-SA" sz="2400" b="1" dirty="0">
                <a:solidFill>
                  <a:prstClr val="black"/>
                </a:solidFill>
              </a:rPr>
              <a:t>هي : 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>
                <a:solidFill>
                  <a:prstClr val="black"/>
                </a:solidFill>
              </a:rPr>
              <a:t>) </a:t>
            </a:r>
          </a:p>
          <a:p>
            <a:pPr algn="ctr"/>
            <a:endParaRPr lang="ar-SA" sz="2400" b="1" dirty="0">
              <a:solidFill>
                <a:prstClr val="black"/>
              </a:solidFill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  <p:pic>
        <p:nvPicPr>
          <p:cNvPr id="6146" name="Picture 2" descr="Clouds, environment, forest, landscape, nature, park, river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2937154"/>
            <a:ext cx="6083894" cy="392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0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2282" y="118338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39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84737" y="261715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644"/>
            <a:ext cx="9147922" cy="4128356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</a:rPr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أربعة </a:t>
            </a:r>
            <a:r>
              <a:rPr lang="ar-SA" sz="2400" b="1" dirty="0">
                <a:solidFill>
                  <a:prstClr val="black"/>
                </a:solidFill>
              </a:rPr>
              <a:t>هي : 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>
                <a:solidFill>
                  <a:prstClr val="black"/>
                </a:solidFill>
              </a:rPr>
              <a:t>) </a:t>
            </a:r>
          </a:p>
          <a:p>
            <a:pPr algn="ctr"/>
            <a:endParaRPr lang="ar-SA" sz="2400" b="1" dirty="0">
              <a:solidFill>
                <a:prstClr val="black"/>
              </a:solidFill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</p:spTree>
    <p:extLst>
      <p:ext uri="{BB962C8B-B14F-4D97-AF65-F5344CB8AC3E}">
        <p14:creationId xmlns:p14="http://schemas.microsoft.com/office/powerpoint/2010/main" val="40702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2282" y="1183381"/>
            <a:ext cx="9003456" cy="523220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prstClr val="white"/>
                </a:solidFill>
                <a:cs typeface="Simple Bold Jut Out" pitchFamily="2" charset="-78"/>
              </a:rPr>
              <a:t>استراتيجية قل ما أرسمه</a:t>
            </a:r>
            <a:endParaRPr lang="ar-SA" sz="3200" b="1" dirty="0">
              <a:solidFill>
                <a:prstClr val="white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sp>
        <p:nvSpPr>
          <p:cNvPr id="5" name="AutoShape 2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6" name="AutoShape 4" descr="data:image/jpeg;base64,/9j/4AAQSkZJRgABAQAAAQABAAD/2wCEAAkGBxQTEhQUExQVFRUVFxUVFRcUFBQUFRUUFBQWFxUUFBQYHCggGBolHBQXITEhJSkrLi4uFx8zODMsNygtLisBCgoKDg0OGBAQGiwcHBwsLCwsLCwsLCwsLCwsLCwsLCwsLCwsLCwsLCwsLCwsLCwsLDgsLCwsLCwsLCwrLCwsN//AABEIAKUBMQMBIgACEQEDEQH/xAAbAAABBQEBAAAAAAAAAAAAAAADAAECBAUGB//EAEQQAAEDAgQDBQQHBgUCBwAAAAEAAhEDIQQSMUEFUWETcYGRoSLB0fAGFDJCUrHhFSMzgpLxU2Jyk9IkogdUg7KzwsP/xAAZAQEBAQEBAQAAAAAAAAAAAAABAAIDBAX/xAAlEQEBAAICAQMEAwEAAAAAAAAAAQIRAxIhEzFRBBRBYQUiwYH/2gAMAwEAAhEDEQA/AO6AUHtOqsBiaqLJ2E8M0HVXG4MbQVkNkGy1MFiJsUZSz2M0L9VjQKbacbK3TPVFyzsudyrfVQNEJNoBaBY1R7MdFdl1UnYJpQqnDeRWq2kovtsrtVqMV2EcNkMghatSogVGzylbmQsVqVUhXaNZVWDmrFKFZaMWmYobqT2td3pmNaURmEGq53RUK+E5IBwhWw6iUIMM6JmQ1GLUw/NValBdUaQ3QMThRGyZyC4uWFBRr4cAWKvYqkRos6oDuu+N252aVoupeKTmlR7MrowRpAp/qjRullIUHKSYytTh4QBTVyjhjCKSplFayVHs4UmFYpiL2IDgrj3BVKhlUVBeUBzFaDEzmpFim4ILwrNRAcEsqtQKrVar7moL2LUoUOzSVzs0k9g7oqJROxKbsivJt6dBilKdtAgq5Ro9FepURuEXMzFQphwhXWuPUI5oAKVKmsXLbcmg3B3KUzetlca1KpSB1RsbBaORU1OnThOWIXZVqYeVXfRhaRagVaSd1TVZrmolNo3UqjISAPJb34IoaBcFSOIPMKFKpzCVSiTtCEmcaRy81XqcSM6Jvqp5FQOGT4ZJ+Pcq9TGuKssw6tMwbTqncWqxX4glDe4HVbb8A3mqtbAxpC1MoNVmBrNgVF2XYKw6lGyi+lPRb2zpSqU0B1FXHNCgbp2NKkQjMxAUnYUlD+rp3BoQ1gnzoQbCWdCPKjZRL0M1UoWyHUuourBCdXSNovahlSNSVEhLCNkN6nlUsoUlaAkrGQJ1bT0fsmjdRZREyIQHmUWgvB+HsWadOEQtCq1KsboLcSTaVRmyrxYE2QBV3ucAhMLjrKYtLTqkKTCSnYxFAVPItIBJKU60yFVrNbGZwbJgSQJJ2E6lCqYumHZC9gdlzZcwzZfxRy6rL+k1JznYfJTp1TncDTqENa6mWHOZIPtCxAi+ltUfiHAadWmad6bHSKgpZWGowggse4DMG32IKdRLFSBqFE14WZh6lVuIax7SyjUDmUg6oKrjUZLpJ+4CwOgS7TbfY+rQs617uku1Z+KOwWbW4jUqOcym7KG2dUyh3t7MYDYkWk7TGs5WxFXEVHuNA0hTBye2CSXNMPLSAd5F/wAKz+HtczB0mtdlcxtJxIa05jXruaZLgbDWbStTQrb4dxbMC14io2M4Gl9HtnVpgx4jUFXyM2hXI02v7djiXvc12NYCAZNNlam1oc2mwyPALUL8RtSB5WqCfA6bKsUq1icS1r8he7NLAYY8tBqGGAvAyiT13Qsa2pm7Ok5naZS4l8lrBcNzAEElxEATsTtBzntxWZx7IQ59J+r7CmWezGWTOQ36oHDOI4gBpIol9aar3ObUMzXZSYAJEANcYHJo6lIbvD6hq02v0Ojhu17bPYe4ghHex0arAocXNPE+032KzaznljHwKlCqKYcGDMRmBAN7kDqt7B8SbUaHAEXIhwhwLSWkEbGQi7aiu6kTuq9bDFa+YHkqGIq3umZUWRnPoFCdRcr1SsCq1SqV0lrGorkEbpZ+adzpQyFoGqNCEWoigVbGgHNKg5pVoBIt6J7DSiWFMWq04IbmLWxoEAJi8KZYhOapknPQXOKIovUkM6ZKUlB6QHJShgDmptpnmvn7e4CqbqVJk7o5onko9mRsnsNLNFqOIVAzzTNnmiC47aIenLlny4bqRxLlrdZuC7mCWZUO0KKyora6M+pVZVxjGw53Yte4OyPDG1ZaCO0jKXZHG0nUrcC5X6PND69VxqVw+nUqdow5hReSXNa9pIhwygCBIBaNDM9TK3dMOZ4o0UsXSqurPcS7+G4fuqVNzC11QkCGXFnH8RF5trccxRp0jl+28inTG+d1hHdr4InGGOdQqta3O5zHtDZDZLmkQSdBdYDqtWpUo1RSc6nQD2kOexju2b7D3OEkQ2HAczeYgl8VNmnhwxrWjQADy/NYdDgjgxjajKDi1jKZee0fnFMeyXD2d5MXidVpUONdo1rxh6xY9oc1zeyeHNcJBAD81x0Tt4kdsPiP6GDxgvWfLpvaOCwjm1WvcaeVtN7AKbXNu97HE5TMfY57rWbVWaccdqFY/wAtNv8A7nhGbjX7Yer4uoD07RZu1dLpcsChw+sKVOm+hTdkbTaX0sQ5ryWFrvZmm2BmbMZlpjiD/wDy1bzon/8ARJ/FgPtUq4/9Iu9WSEzcYZXDuCjOS+iWtawNYKzmVn5nVKlR5Dg51jmb5KzhMO2m+pTyjLIqNDbWeIcI/wBTXf1BWHcWZ+Cv/sVf+Kzcdx2kx9N5NRsPFF+ajVbHagZZJbA9rJrs4p3WppoPna3eqtelK1XBVqjEzJqxluooTqRWi4hCq1RsFrsz1Uuz5oL2wjVXqq8rcYqJUcyRUCtBPto2UDUKiVBxSDuqIZckUNyQTnoTnJ3IZSzTF6G5ycqBKQbMkmlJQemZebVGLiJC0Mibs18vb2doAyoii6l2QTimoXKI9im7AIikCrY7UI0hyS7AIySdjdB7EJOYAJ5XRSqPGcGatFzBlJOUgPuwljg4NeN2EtAI5EplO6rfR6kewY4uzZ5qDT2e1OfII1ALiJWiQsrCV3UGU2VabWgnKOxyNoszOOVsOcDYXsFWp8Xq1sO91JoZWFTs2NINVhBIcxxIj2XUyCXTAvE2nV3apWhxrGVGU5phs5mtOYmYc4NljQPadewMBQ4kzsMHW7PVlKs+XXLn5XPLndS4knvQ+GcDNMk1Kz6xNR9UZrNa55+6OTRYAmw63T/Skf8AR4kc6NQebSPert+ItBUg6hh8LTBaDlp08z9GhtImTBH4Y13QKPE6gaHF9F4LaroYxwgMY4j2s5mSGjQaq/xAEGiQxzw0kkNDSR+7LQSHEDdZQoOqNawUHMd9XqNOdrGtc4ikMpc0nr6rUsSzhcRUDvbrtee0YzI1jGghzWl1rukZjvst1rwsDBYJwcyMM2i0VHPcZpAgZXBuUU5n7o1G62gwIy0ZA+K4jJRqOacpDHZSdAYsfNZmH4g5rXO7XtQ11acwYDkptdlOZoAglgvH3ld4nRcWDsxJD2EtzBhLWuDiASCNv1CzRhK7mQ5jWkUnBv74ul73NL2v9iwtqM2/jrHWhYjgeMuc9rfrNCqHVRTDWtAdAp53kEPubOGi1MHTBqYoESDUYINx/ApSI5Kme2dVpZ6TWta578zameHdm5gB9gR9v0Vjhla9Y6zVdPe0Nb/9VZKYtB5VGrUlFq150VZxWY6BVCqzyjvCrvC6RmgPuhOajlqQpE6AnuErW2NKpaoFqsuYhuYnsLFZzVAtVksQnNWpWdAEKDgjOahvatbADghOCsOahlqds2AQoEI5ahuCtqhQkp5Uk7GnqYelmQtVFfN6vX1WgUsyrT1UmysbHVZSQRKm0lPZmxMJ0wKdanlkkydOF0mO0FWoteIc0OHJwBHkVzOJw5p8VoFjnAV6VXtGD+G44cMDHEfiip5BdYVynEnk8Vwn4WU69P8AnqtbU8w2iP6luYDbp4WZ9JB/07+9nl2rJHktWFkfSqfqz41zUh51qc+i5TGynaxxGk8j2HlhEkw1rs1jDYPVZj6lamXN7XOQymQXMaIfVq5BZoFrOstbH4LtI/eVGRP8MtBM8yQT5Km3g4GfNVqvLjTIc4sDmdldoa5rRPtSbzqVTKT3PuDSxVfNSD+zh9R7SW55ytbUIsbfcF5XO8Q+kgc6sGveytTc9rG5mim3syQDUFy/MWzpoREansaOGAyyS4tJLS6JBcCDoANCVn8GqE0HO51MSddu3qwtTKe7WqEzHPq0sM5p7I18rnQGvLW9i95Am2oAlRo1KrmhpqElzQSWsa1zP3jQSPDMm4PgnHC4SH5XMpsM5Q77VODY9CreH4dlBDnvfLQybMIbcwDTAO+uqO0jWlV1aqDRlx9us5ha5jQcjW1XTI6UwZ6ovDPsv61q/wD8rh7kSnwxjXNM1CWkluerUeAS0tJAc47E+ZVDhuBPZ52Pe1z8z3SS5kuc51mOMN1+7Cd+DJWmVBwXBfSX9rsrF9EF1OAAKbmOBjc03CRPce9ZVP8A8R8VROXE4f8Aqa+i63fb0W5jbPDFz1dWPTixNVaxkF512HxXL8M+n1GtSc4NyvYR7DiDAI+31vZc/wAT+kzqzrvaNgA4D3rPnenq4+KZTtfZ3NbjlNkgBvkD6qnX+lTYgW7rLhHV53k8gZ9VUrYl1xEHnqjXzXbpJ7R1h42c2Zp7wdCtzAY5lUS3Xdp1HxC8wp4nLAKv4PiUOBDiCNCNe9am5PDhnjM7+3pJagvWPgfpEIAqj+Ye8LbkESLg3W8ctvPlhcfdXc1Ae1WzCG4LcrnYqOCC4K29qC5i1KzpXcFAtVgtUS1WxoCEkfKkrsurcZ9Ia29Bn+6fgiDj9X/BZ/uH/istr+9O15Xj7fp5PuOT5ajeOVP8Jn9Z+Cs0+Nndgno635LFzJB/ULN18H7jk+W07jz/ALtNvi8/BO3jtTemyP8AW6fyWO2ryPr7k4erx8D1s/lt/t134G/1H4KTeOndg8HfosPMnFTu8E9tL1svluft8/4f/cE/7eP+H/3BYnaJB/VPqVetk2/24fweq5HiGEr9vQxFMUTVbW7WqS6qwHNTdSIABIc0McBEAnLrdaeYqUpnLlF62TaPHP8AJ6qrxLiRq0nMaAxxiHEB4aWuDgS066LPBSzLPer1s0aePxzda9B/fh3Nnvy1FZPGMVuMO7oO1b33ugNcmLxz9VdjOfMX9tYn8FEc/wCIfgqlLEVm0DSGQgtcCcjg4l5cXH7evtFHzJw5Uy0vuM/ksNxCuGtbmY0NAaB2UwAIEntLov7SxH4qf+y/3PQyUpVcl9xn8pO4liNjRnrTqf8ANLheMeyk1tTK5wkSwOAiTEA9EM6pF4+firsvuc/lc/aV4yn1+C4n6aY2rUe6m4FrdIcLAdJsurp4jJLgJMGNBdczWwlbE1QawLKbSbc/D3plfS+i58euWfJlP9UqBZRwzadMANIDnkC73kSS478lzuP+jrazXOaMj27xYg8wu+x3DGuDcjQIgRoDGirmhByNjnUdtIFmt7lqZ68vTx5482G57PN8V9GsXRaHNIezUOpuMf0mII5KjicbiW+y/MO8QfMheljF9lUMfZd7Lwfw8457qnxbCHMSMpabzqIK16nzFjw32mWnn9HiLcmV2YGZza/mrGCxQBAYRe5c43PzyWvU4XTqmzRa7iLCJ2jUrF4jwljSQxx/TvC1Msaznhy4++q38JjZMEyu34DiP3IBOhIF9tfevIKOCrtILDflInyK3cH9IcZh2jtcPmZrmdTcPJ4srp8V5uflyuOtar1Hth0TyuGwP07wrv4lJ1Pq2HN87FdDgOJ4WtanVpmfulxYfJ0ErN7R4by8k92tqouCiMEBt6+6VD6oPlx+Kz6n7Z9fJOOiRCEaY0Lu67lD6qzdx63cnsfWyHyJKr9Xpc3eZ+KSew9bIUP+dU+a6rMqXuJ6qYdGy4beZYB6Hwui9yp5z3fonDif1hRWwUs/UIIYeZKQ5E9wsjaHNQfMp+2jr3IbOknuSFPeFbXkYv7/AMk/aqvUeBAJAnSSn7VgMGo2VLVHzfOqkCUA4hg++EzcUy97D58FeTqrElSDu9VjjGQIJdJtAndI45on2TG3VUlp61YzDmnDu9VG44Am0eITHGnp1utdauq8Hd6cOMrOOMcdh6qRx/8AmHTSFdKJP2vCfkJ8p5eiznY2R9v3nuTMxh2B8ne9XQ6ny0svOE8D8Q81lnEm3sE9/ukpfWz+AeMJ6HWLSqVWixcPC6gKtP8AEFn/AFp8WDQmFV8ySOenxV0X9Wk57Y57WCzeK4trGWaRrtvtP5pGufx+n6odYgiCSRyJkFWno+n+p9G+PauN+uEuJJ/VX8LjALOa141hwnyKfjHC4Gdn2d+ixqdUt1XTxY+vhyTKTKflb4piS6SGwDrDolYFQk8m93xW65wcFkVaV1YtZZWpcIp+0vR8BiS2mwbR+a4jhVKCuwoE5ROwEKyfP+uy1hA8dw2hWM1KNInnlAP9TYPqsTG/QTDuuxz6fQHMPW/quikbWTOhZmdj5s5Mp+RDUNgXaRAgeCYuM/ntPkEKRp33t6WUjU8Vnsz2qWYfJPxSdGkenvQnVjysm7bu81dh2En5j9EkLtu7zCZWxtRqY6oJ9tngPiot4k+57QDlZZhiLlvdJPfHNEyWnfnH5A90Sttdmn+0nXmoZ5gKf14kfbcTbQCB1WO3U315loPTqiOqDePFxOiF2rSbxAjQu+esojscTNz3yFliu0Dl0DSZJ/NENQEaR4RPz7lLtVl2PgRmd5nbu1UWYqPvOn+cxbwQqdbp4RfvTDFHeB436D8/JI7VYNTNEtzRuQYvyko1KsR9lkW5D81Vp1Zgk256+Oid1Qk/E+Vhqja3V4VX/wCnyUqlc7kd+vos0vPPQHYRpsE4e20l3qJEaqO2iKvNxHp4KIc3e/gJCp5QTN46kiT06JNeB86q2F4BvM+eqI17RoD5n52VJlbS2nzfkpmu3cdw+fFGxtZFYToI05nx8k7a3JrfAfPJAZU5CJ68lJ1Rs6+Eo7Ibt3RMAa9O5I4h39h6quaw/K8BKniBbf8ANG1sftp1PopNqfIsqzqvf4R87KIeO/v+KtpaDp1JH90i7kRvzVOpiYvMR19FEVi6wgRE8vNCXDcf3HpsnzDl89FSL+Y2k3tHTmkahiRPzvCdpo03AnKRZ3s89Tb1XM8XwGRxtdav1jv6c9UXjozsZVH3hfvFj6hON8vp/wAfyeLh/wBcpRdCd9OSo13BQp1l1fR20cIIK3hVtrtGsfOi5/D1Fr06gga/qsZvB/IT+kv7WDUne38066pPrH53jmhdpHidOiRI3n9Fz2+Sd9Y93eo/WDaAYBv59VA1Bfz+eafNc3nf5AUi7R0aT3x5hQNXQ+cWSedLETr3dFXqPtqAeqUL2vX0KdVs7vxt8gknSUmlxEAgSORBv439Nk9TDCxMnnH3uttBI9UWzjoe+87698aJrNiCRIIG5J6FdNtaJwbF4HOek20UnsaI3B5SBbTfuUatFpdcO2toNLg9SiscDEEnl0myKtFmBEBxB5RJjrAt5pjhzGsaRLuV7mP7qwKNgdBpO5HO6duH0gmZm7iZ2uja0FTpwCQBOuhnxm6I1pEaX2AJP5jlzR3NaJiPf0CYPabk23tP5d6LarEIcTaB33799PgmqUnaAiLg6wAD1Vh7RJm8RHI990wfdwNu6N7zKOwJlED7x21596maQ52Pf79VA3t59e7zUS2N5j06AoqGa28ROn9k4A3AFvm6rmqALSZI2Mxv5e9EY4mDcA99+o8kaSZgmJ9wPz1TMESYOtz4aJnADbug6Rv+aZzmiRuImdJMWjyK0CLwL6ajTkJjXuUS5p/KwJjYz1RHVBae4QIJd36DkoPq/N5if0VEi54AEEW0tqLeeim146z1KgPbm4H+kg77yiudA1684BsD+SrUi5xgyYFjqZ6Dl6KAdb3mZ1+fJIE9C245TpZEcGnTbu8Lp2kASIMT3wIm0eqllkxY6WE2lRc1g8Z1JGuoPmiMZB6RA1jS0qITnE9ARuY025p8wAmdbbkdUz3N33IE9+nuQqdRoLsriT1NgPFZ8BMBo2PmfJa+Fb2lF9OLt9toOpaReO6PVZTYcdYuAMpEctNNp8UfD4h1KoHWgcjqDYiNkzw7/T8np8kyc/j6EEys3ddtxnDNqN7VgsftDke7xXI4gAFdZdvuSy+YJSetXAVgbb+7kuf7SVZwlchZsHNxTkwuNdAx4Gh9/ffwUTWgxe9xM231hCw1QOEEwTB6GNVKoCAY0EAaCRI/Jc9Pg8nFlx3WRzVaNYseu6cOB5eXmoNGtwZ+F/coO00kX5HwVpzFdU1sbbDzKFM6xe3tCU7qu1xsLXEdEwaf1ITpC5R/lSQ47vnxSRr9lbp4aWudPSICCykNRzMbwmSTa6HFNok5dgdTvdGa69gBMTYcgbJJKAY5m45G8HSylWqRYgEATymxN06SIN+FZtAZTyDZ75O58FKlTaBppPlYpkk0JFv3RafHcfFANYnpBy285SSTIBG1CZmbRpA1IF0TD0S4yHOA1ix1E8vmUkkQjOYZ1na4G+6gWxvy6dNkklBFjybzoC6OoP5WRXtjOTfL4TLWzP8AV6JklAKpijIEDQHzdGisZxmykTHhpE7aGfRJJOog8RALRlHtHaBAN4AhFrMySbmA4xOsczqnSR+EA2MoMTmDneUCOtipt9rU/wBgLDv6pklflFh6oIIy2a5tp/GbmQOievTIP2juIFtkySqj0KAIMwYO4naeaFUYLCBodthNvRJJKJlMHUDWB0y/monDtIk638haI0SSUl7AYiZb91xgg37j4LB4xhwCUklrF9b6G28d38sjswCjsekktV740MDUutOqyxPKySSxXH6nGZcd2rObPh62n3qREQBAmdrctEkkPgwMtIvPPQfGVGpOUGTf5002SSW0H9ZPzHwSSSRpP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7" name="AutoShape 6" descr="نتيجة بحث الصور عن الرسم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كيف اتعلم الرس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" y="160338"/>
            <a:ext cx="8980490" cy="939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شكل بيضاوي 9"/>
          <p:cNvSpPr/>
          <p:nvPr/>
        </p:nvSpPr>
        <p:spPr>
          <a:xfrm>
            <a:off x="7584737" y="261715"/>
            <a:ext cx="145073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72282" y="1844824"/>
            <a:ext cx="9003456" cy="95410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عزيزي الطالب : سأقوم برسم بعض معالم سطح الأرض السابقة وعليك كتابة اسمها بدفترك بجوار رقم الصورة المحددة ...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54"/>
            <a:ext cx="9144000" cy="3920846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6021553" y="2938766"/>
            <a:ext cx="312636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black"/>
                </a:solidFill>
              </a:rPr>
              <a:t>الصورة </a:t>
            </a:r>
            <a:r>
              <a:rPr lang="ar-SA" sz="2800" b="1" dirty="0">
                <a:solidFill>
                  <a:srgbClr val="C00000"/>
                </a:solidFill>
              </a:rPr>
              <a:t>رقم خمسة </a:t>
            </a:r>
            <a:r>
              <a:rPr lang="ar-SA" sz="2400" b="1" dirty="0">
                <a:solidFill>
                  <a:prstClr val="black"/>
                </a:solidFill>
              </a:rPr>
              <a:t>هي : </a:t>
            </a: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</a:t>
            </a:r>
            <a:r>
              <a:rPr lang="ar-SA" sz="2400" b="1" dirty="0">
                <a:solidFill>
                  <a:srgbClr val="C00000"/>
                </a:solidFill>
              </a:rPr>
              <a:t>........................</a:t>
            </a:r>
            <a:r>
              <a:rPr lang="ar-SA" sz="2400" b="1" dirty="0">
                <a:solidFill>
                  <a:prstClr val="black"/>
                </a:solidFill>
              </a:rPr>
              <a:t>) </a:t>
            </a:r>
          </a:p>
          <a:p>
            <a:pPr algn="ctr"/>
            <a:endParaRPr lang="ar-SA" sz="2400" b="1" dirty="0">
              <a:solidFill>
                <a:prstClr val="black"/>
              </a:solidFill>
            </a:endParaRPr>
          </a:p>
          <a:p>
            <a:pPr algn="ctr"/>
            <a:r>
              <a:rPr lang="ar-SA" sz="2400" b="1" dirty="0">
                <a:solidFill>
                  <a:prstClr val="black"/>
                </a:solidFill>
              </a:rPr>
              <a:t>( </a:t>
            </a:r>
            <a:r>
              <a:rPr lang="ar-SA" sz="2400" b="1" dirty="0">
                <a:solidFill>
                  <a:srgbClr val="0070C0"/>
                </a:solidFill>
              </a:rPr>
              <a:t>اكتب اسمها فقط بدفترك </a:t>
            </a:r>
            <a:r>
              <a:rPr lang="ar-SA" sz="2400" b="1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03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9340" y="116632"/>
            <a:ext cx="9114659" cy="52322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>
                <a:solidFill>
                  <a:srgbClr val="358FF3"/>
                </a:solidFill>
                <a:cs typeface="Simple Bold Jut Out" pitchFamily="2" charset="-78"/>
              </a:rPr>
              <a:t>إجابات</a:t>
            </a:r>
            <a:r>
              <a:rPr lang="ar-SA" sz="2800" b="1" dirty="0">
                <a:solidFill>
                  <a:srgbClr val="C00000"/>
                </a:solidFill>
                <a:cs typeface="Simple Bold Jut Out" pitchFamily="2" charset="-78"/>
              </a:rPr>
              <a:t> : استراتيجية قل ما أرسمه</a:t>
            </a:r>
            <a:endParaRPr lang="ar-SA" sz="3200" b="1" dirty="0">
              <a:solidFill>
                <a:srgbClr val="C00000"/>
              </a:solidFill>
              <a:latin typeface="Rockwell Condensed" pitchFamily="18" charset="0"/>
              <a:cs typeface="Simple Bold Jut Out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738282"/>
            <a:ext cx="2681081" cy="2906742"/>
          </a:xfrm>
          <a:prstGeom prst="rect">
            <a:avLst/>
          </a:prstGeom>
        </p:spPr>
      </p:pic>
      <p:pic>
        <p:nvPicPr>
          <p:cNvPr id="6" name="Picture 4" descr="Index of /icarito/ple/Topics/Topic_5/Imag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895574"/>
            <a:ext cx="2604959" cy="27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louds, environment, forest, landscape, nature, park, river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0" y="871817"/>
            <a:ext cx="3008223" cy="277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94" y="4221088"/>
            <a:ext cx="4788025" cy="220486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" y="4221088"/>
            <a:ext cx="4328367" cy="2204864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2457668" y="3759614"/>
            <a:ext cx="67839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dirty="0"/>
              <a:t>❸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716127" y="6021288"/>
            <a:ext cx="678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3200" dirty="0">
                <a:solidFill>
                  <a:prstClr val="black"/>
                </a:solidFill>
              </a:rPr>
              <a:t>❺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7198109" y="6021288"/>
            <a:ext cx="678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3200" dirty="0">
                <a:solidFill>
                  <a:prstClr val="black"/>
                </a:solidFill>
              </a:rPr>
              <a:t>❹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8346878" y="3759615"/>
            <a:ext cx="67839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prstClr val="black"/>
                </a:solidFill>
              </a:rPr>
              <a:t>❶</a:t>
            </a:r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6904074" y="3835741"/>
            <a:ext cx="1500235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شلال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5739876" y="3774185"/>
            <a:ext cx="678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dirty="0">
                <a:solidFill>
                  <a:prstClr val="black"/>
                </a:solidFill>
              </a:rPr>
              <a:t>❷</a:t>
            </a:r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3407733" y="3835741"/>
            <a:ext cx="2333690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الخانق (وادي سحيق)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751581" y="3835741"/>
            <a:ext cx="1744200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النهر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5656656" y="6082841"/>
            <a:ext cx="1500235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تـلّ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1043608" y="6082841"/>
            <a:ext cx="1580585" cy="46166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كثبان رملية</a:t>
            </a:r>
          </a:p>
        </p:txBody>
      </p:sp>
    </p:spTree>
    <p:extLst>
      <p:ext uri="{BB962C8B-B14F-4D97-AF65-F5344CB8AC3E}">
        <p14:creationId xmlns:p14="http://schemas.microsoft.com/office/powerpoint/2010/main" val="3603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187975" y="5445224"/>
            <a:ext cx="3417923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معالم قاع المحيط ؟</a:t>
            </a: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171918114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23528" y="0"/>
            <a:ext cx="4248472" cy="1988840"/>
          </a:xfrm>
          <a:prstGeom prst="rect">
            <a:avLst/>
          </a:prstGeom>
          <a:solidFill>
            <a:srgbClr val="FFFF00"/>
          </a:solidFill>
          <a:ln w="38100">
            <a:solidFill>
              <a:srgbClr val="358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الرصيف القاري </a:t>
            </a:r>
            <a:r>
              <a:rPr lang="ar-SA" sz="2400" b="1" dirty="0">
                <a:solidFill>
                  <a:schemeClr val="tx1"/>
                </a:solidFill>
              </a:rPr>
              <a:t>: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شريط يحاذي شواطئ القارة ويميل ميلاً خفيفاً ويمتد من خط الشاطئ حتى حافة المنحدر حيث يصير الانحدار شديداً .</a:t>
            </a:r>
          </a:p>
        </p:txBody>
      </p:sp>
      <p:sp>
        <p:nvSpPr>
          <p:cNvPr id="23" name="مثلث متساوي الساقين 22"/>
          <p:cNvSpPr/>
          <p:nvPr/>
        </p:nvSpPr>
        <p:spPr>
          <a:xfrm>
            <a:off x="4006774" y="3569950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ثلث متساوي الساقين 23"/>
          <p:cNvSpPr/>
          <p:nvPr/>
        </p:nvSpPr>
        <p:spPr>
          <a:xfrm>
            <a:off x="5148064" y="3991372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ثلث متساوي الساقين 24"/>
          <p:cNvSpPr/>
          <p:nvPr/>
        </p:nvSpPr>
        <p:spPr>
          <a:xfrm>
            <a:off x="5292080" y="3569950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ثلث متساوي الساقين 25"/>
          <p:cNvSpPr/>
          <p:nvPr/>
        </p:nvSpPr>
        <p:spPr>
          <a:xfrm>
            <a:off x="6450059" y="3166120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ثلث متساوي الساقين 26"/>
          <p:cNvSpPr/>
          <p:nvPr/>
        </p:nvSpPr>
        <p:spPr>
          <a:xfrm>
            <a:off x="6890491" y="3425934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ثلث متساوي الساقين 27"/>
          <p:cNvSpPr/>
          <p:nvPr/>
        </p:nvSpPr>
        <p:spPr>
          <a:xfrm>
            <a:off x="7330923" y="3166120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ثلث متساوي الساقين 30"/>
          <p:cNvSpPr/>
          <p:nvPr/>
        </p:nvSpPr>
        <p:spPr>
          <a:xfrm>
            <a:off x="3441548" y="3817545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/>
          <p:cNvSpPr/>
          <p:nvPr/>
        </p:nvSpPr>
        <p:spPr>
          <a:xfrm>
            <a:off x="323528" y="3221"/>
            <a:ext cx="4248472" cy="1988840"/>
          </a:xfrm>
          <a:prstGeom prst="rect">
            <a:avLst/>
          </a:prstGeom>
          <a:solidFill>
            <a:srgbClr val="FFFF00"/>
          </a:solidFill>
          <a:ln w="38100">
            <a:solidFill>
              <a:srgbClr val="358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المنحدر القاري</a:t>
            </a:r>
            <a:r>
              <a:rPr lang="ar-SA" sz="2400" b="1" dirty="0">
                <a:solidFill>
                  <a:schemeClr val="tx1"/>
                </a:solidFill>
              </a:rPr>
              <a:t>:</a:t>
            </a:r>
            <a:r>
              <a:rPr lang="ar-SA" sz="2400" b="1" dirty="0">
                <a:solidFill>
                  <a:srgbClr val="0070C0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يبدأ من حافة الرصيف ويتزايد العمق سريعاً نحو قاع المحيط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المرتفع القاري </a:t>
            </a:r>
            <a:r>
              <a:rPr lang="ar-SA" sz="2400" b="1" dirty="0">
                <a:solidFill>
                  <a:schemeClr val="tx1"/>
                </a:solidFill>
              </a:rPr>
              <a:t>: منطقة ذات ميل خفيف تلي المنحدر القاري .</a:t>
            </a:r>
          </a:p>
        </p:txBody>
      </p:sp>
      <p:sp>
        <p:nvSpPr>
          <p:cNvPr id="34" name="مستطيل 33"/>
          <p:cNvSpPr/>
          <p:nvPr/>
        </p:nvSpPr>
        <p:spPr>
          <a:xfrm>
            <a:off x="323528" y="0"/>
            <a:ext cx="4248472" cy="1988840"/>
          </a:xfrm>
          <a:prstGeom prst="rect">
            <a:avLst/>
          </a:prstGeom>
          <a:solidFill>
            <a:srgbClr val="FFFF00"/>
          </a:solidFill>
          <a:ln w="38100">
            <a:solidFill>
              <a:srgbClr val="358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الأخاديد البحرية </a:t>
            </a:r>
            <a:r>
              <a:rPr lang="ar-SA" sz="2400" b="1" dirty="0">
                <a:solidFill>
                  <a:schemeClr val="tx1"/>
                </a:solidFill>
              </a:rPr>
              <a:t>:أعمق مناطق قاع المحيط وتتميز بطولها الكبير وعرضها الضيق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ظهر المحيط </a:t>
            </a:r>
            <a:r>
              <a:rPr lang="ar-SA" sz="2400" b="1" dirty="0">
                <a:solidFill>
                  <a:schemeClr val="tx1"/>
                </a:solidFill>
              </a:rPr>
              <a:t>: سلسلة جبلية طويلة تحت الماء يخترقها وادي متصدع.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323528" y="0"/>
            <a:ext cx="4248472" cy="1988840"/>
          </a:xfrm>
          <a:prstGeom prst="rect">
            <a:avLst/>
          </a:prstGeom>
          <a:solidFill>
            <a:srgbClr val="FFFF00"/>
          </a:solidFill>
          <a:ln w="38100">
            <a:solidFill>
              <a:srgbClr val="358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سهول قاعية منبسطة </a:t>
            </a:r>
            <a:r>
              <a:rPr lang="ar-SA" sz="2400" b="1" dirty="0">
                <a:solidFill>
                  <a:schemeClr val="tx1"/>
                </a:solidFill>
              </a:rPr>
              <a:t>:سهول شاسعة وهي أكثر مناطق قاع المحيط انبساطاً.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الجبال البحرية</a:t>
            </a:r>
            <a:r>
              <a:rPr lang="ar-SA" sz="2400" b="1" dirty="0">
                <a:solidFill>
                  <a:schemeClr val="tx1"/>
                </a:solidFill>
              </a:rPr>
              <a:t>: جبال ترتفع من قاع المحيط دون أن تعلو فوق سطح البحر واذا علَت أصبحت </a:t>
            </a:r>
            <a:r>
              <a:rPr lang="ar-SA" sz="2400" b="1" dirty="0">
                <a:solidFill>
                  <a:srgbClr val="0070C0"/>
                </a:solidFill>
              </a:rPr>
              <a:t>جزراً بركانية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8" name="مثلث متساوي الساقين 37"/>
          <p:cNvSpPr/>
          <p:nvPr/>
        </p:nvSpPr>
        <p:spPr>
          <a:xfrm>
            <a:off x="3441548" y="4365104"/>
            <a:ext cx="288032" cy="288032"/>
          </a:xfrm>
          <a:prstGeom prst="triangl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54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build="allAtOnce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1" grpId="0" animBg="1"/>
      <p:bldP spid="31" grpId="1" animBg="1"/>
      <p:bldP spid="33" grpId="0" animBg="1"/>
      <p:bldP spid="33" grpId="1" build="allAtOnce" animBg="1"/>
      <p:bldP spid="34" grpId="0" animBg="1"/>
      <p:bldP spid="34" grpId="1" build="allAtOnce" animBg="1"/>
      <p:bldP spid="35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serving the earth from above | Horizon: the EU Researc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104393" y="116632"/>
            <a:ext cx="8928992" cy="46166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cs typeface="PT Bold Arch" pitchFamily="2" charset="-78"/>
              </a:rPr>
              <a:t>استراتيجية الاسئلة الحافزة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-3111" y="694929"/>
            <a:ext cx="9144000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لو استطعت الطيران للأعلى صف لنا معالم الأرض التي قد تراها ؟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-3110" y="1156594"/>
            <a:ext cx="9144000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 إجابات محتملة: شواطئ، محيطات، بحار، وبحيرات.</a:t>
            </a:r>
          </a:p>
        </p:txBody>
      </p:sp>
      <p:sp>
        <p:nvSpPr>
          <p:cNvPr id="8" name="شكل بيضاوي 7"/>
          <p:cNvSpPr/>
          <p:nvPr/>
        </p:nvSpPr>
        <p:spPr>
          <a:xfrm rot="18612145">
            <a:off x="242890" y="5722743"/>
            <a:ext cx="1104984" cy="834656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الوقت</a:t>
            </a:r>
          </a:p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دقيقتان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372372" y="5518199"/>
            <a:ext cx="285046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أغلفة الأرض ؟</a:t>
            </a: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358139533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07504" y="116632"/>
            <a:ext cx="4248472" cy="295232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يُحيط  بالأرض غلاف غازيّ يسمى </a:t>
            </a:r>
            <a:r>
              <a:rPr lang="ar-SA" sz="2400" b="1" dirty="0">
                <a:solidFill>
                  <a:srgbClr val="C00000"/>
                </a:solidFill>
              </a:rPr>
              <a:t>الغلاف الجوي 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أما </a:t>
            </a:r>
            <a:r>
              <a:rPr lang="ar-SA" sz="2400" b="1" dirty="0">
                <a:solidFill>
                  <a:srgbClr val="C00000"/>
                </a:solidFill>
              </a:rPr>
              <a:t>الغلاف المائي </a:t>
            </a:r>
            <a:r>
              <a:rPr lang="ar-SA" sz="2400" b="1" dirty="0">
                <a:solidFill>
                  <a:schemeClr val="tx1"/>
                </a:solidFill>
              </a:rPr>
              <a:t>فيشمل المياه (الصلبة والسائلة) كالمحيطات والجليديات.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يسمى الجزء الصخري الصلب من سطح الأرض </a:t>
            </a:r>
            <a:r>
              <a:rPr lang="ar-SA" sz="2400" b="1" dirty="0">
                <a:solidFill>
                  <a:srgbClr val="C00000"/>
                </a:solidFill>
              </a:rPr>
              <a:t>القشرة الأرضية 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07504" y="116632"/>
            <a:ext cx="4248472" cy="295232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تتضمن القشرة الأرضية ( القارات وقيعان المحيطات ).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أما المنطقة التي تلي القشرة الأرضية فتسمى </a:t>
            </a:r>
            <a:r>
              <a:rPr lang="ar-SA" sz="2400" b="1" dirty="0">
                <a:solidFill>
                  <a:srgbClr val="C00000"/>
                </a:solidFill>
              </a:rPr>
              <a:t>الستار</a:t>
            </a:r>
            <a:r>
              <a:rPr lang="ar-SA" sz="2400" b="1" dirty="0">
                <a:solidFill>
                  <a:schemeClr val="tx1"/>
                </a:solidFill>
              </a:rPr>
              <a:t> 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ينقسم الستار إلى قسمين </a:t>
            </a:r>
            <a:r>
              <a:rPr lang="ar-SA" sz="2400" b="1" dirty="0">
                <a:solidFill>
                  <a:srgbClr val="0070C0"/>
                </a:solidFill>
              </a:rPr>
              <a:t>الستار العلوي </a:t>
            </a:r>
            <a:r>
              <a:rPr lang="ar-SA" sz="2400" b="1" dirty="0">
                <a:solidFill>
                  <a:schemeClr val="tx1"/>
                </a:solidFill>
              </a:rPr>
              <a:t>و</a:t>
            </a:r>
            <a:r>
              <a:rPr lang="ar-SA" sz="2400" b="1" dirty="0">
                <a:solidFill>
                  <a:srgbClr val="0070C0"/>
                </a:solidFill>
              </a:rPr>
              <a:t>الستار السفلي 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07504" y="116632"/>
            <a:ext cx="4248472" cy="2952328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اللب</a:t>
            </a:r>
            <a:r>
              <a:rPr lang="ar-SA" sz="2400" b="1" dirty="0">
                <a:solidFill>
                  <a:schemeClr val="tx1"/>
                </a:solidFill>
              </a:rPr>
              <a:t> : يقع أسفل الستار السفلي ويشكل الكتلة المركزية للأرض.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ar-SA" sz="2400" b="1" dirty="0">
                <a:solidFill>
                  <a:schemeClr val="tx1"/>
                </a:solidFill>
              </a:rPr>
              <a:t>واللب يتألف من نطاق خارجي سائل يسمى </a:t>
            </a:r>
            <a:r>
              <a:rPr lang="ar-SA" sz="2400" b="1" dirty="0">
                <a:solidFill>
                  <a:srgbClr val="C00000"/>
                </a:solidFill>
              </a:rPr>
              <a:t>اللب الخارجي </a:t>
            </a:r>
            <a:r>
              <a:rPr lang="ar-SA" sz="2400" b="1" dirty="0">
                <a:solidFill>
                  <a:schemeClr val="tx1"/>
                </a:solidFill>
              </a:rPr>
              <a:t>ونطاق داخلي صلب يسمى </a:t>
            </a:r>
            <a:r>
              <a:rPr lang="ar-SA" sz="2400" b="1" dirty="0">
                <a:solidFill>
                  <a:srgbClr val="C00000"/>
                </a:solidFill>
              </a:rPr>
              <a:t>اللب الداخلي </a:t>
            </a:r>
            <a:r>
              <a:rPr lang="ar-SA" sz="2400" b="1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ar-S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2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build="allAtOnce" animBg="1"/>
      <p:bldP spid="6" grpId="0" animBg="1"/>
      <p:bldP spid="6" grpId="1" build="allAtOnce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10370" y="1628556"/>
            <a:ext cx="8712968" cy="461665"/>
          </a:xfrm>
          <a:prstGeom prst="rect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cs typeface="PT Bold Arch" pitchFamily="2" charset="-78"/>
              </a:rPr>
              <a:t>استراتيجية ( التفكير الناقد) (نشاط  فردي )</a:t>
            </a:r>
          </a:p>
        </p:txBody>
      </p:sp>
      <p:sp>
        <p:nvSpPr>
          <p:cNvPr id="2" name="AutoShape 4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3" name="AutoShape 6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http://arabelifestyle.com/wp-content/uploads/2013/10/%D8%B1%D8%A7%D9%82%D8%A8-%D8%A3%D9%81%D9%83%D8%A7%D8%B1%D9%83-%D9%81%D8%B3%D9%88%D9%81-%D8%AA%D8%B5%D8%A8%D8%AD-%D8%AD%D9%82%D9%8A%D9%82%D8%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" y="160337"/>
            <a:ext cx="8968233" cy="142607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0" y="2217576"/>
            <a:ext cx="9144001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أخرج دفترك واكتب العبارات التالية ثم قم بالتوصيل بين العمودين :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394945" y="2830626"/>
            <a:ext cx="3137495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العمود أ</a:t>
            </a:r>
          </a:p>
        </p:txBody>
      </p:sp>
      <p:sp>
        <p:nvSpPr>
          <p:cNvPr id="9" name="شكل بيضاوي 8"/>
          <p:cNvSpPr/>
          <p:nvPr/>
        </p:nvSpPr>
        <p:spPr>
          <a:xfrm rot="18612145">
            <a:off x="2315991" y="414079"/>
            <a:ext cx="1335673" cy="934863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3 </a:t>
            </a:r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626988" y="2825109"/>
            <a:ext cx="3137495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العمود ب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381363" y="3494060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غطاء غازي يحيط بالأرض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381359" y="4381383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يقع أسفل الستار السفلي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5394944" y="5297769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يقع تحت القشرة الأرضية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5381358" y="6185092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جزء صخري لسطح الأرض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634424" y="3494060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القشرة الأرضية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634424" y="6185092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الغلاف الجوي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634424" y="4381383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الستار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626987" y="5297769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اللب</a:t>
            </a:r>
          </a:p>
        </p:txBody>
      </p:sp>
    </p:spTree>
    <p:extLst>
      <p:ext uri="{BB962C8B-B14F-4D97-AF65-F5344CB8AC3E}">
        <p14:creationId xmlns:p14="http://schemas.microsoft.com/office/powerpoint/2010/main" val="1639154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10370" y="1628556"/>
            <a:ext cx="8712968" cy="461665"/>
          </a:xfrm>
          <a:prstGeom prst="rect">
            <a:avLst/>
          </a:prstGeom>
          <a:solidFill>
            <a:srgbClr val="00B0F0"/>
          </a:solidFill>
          <a:ln w="7620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cs typeface="PT Bold Arch" pitchFamily="2" charset="-78"/>
              </a:rPr>
              <a:t>استراتيجية ( التفكير الناقد) (نشاط  فردي )</a:t>
            </a:r>
          </a:p>
        </p:txBody>
      </p:sp>
      <p:sp>
        <p:nvSpPr>
          <p:cNvPr id="2" name="AutoShape 4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3" name="AutoShape 6" descr="نتيجة بحث الصور عن التفكير الايجابي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1032" name="Picture 8" descr="http://arabelifestyle.com/wp-content/uploads/2013/10/%D8%B1%D8%A7%D9%82%D8%A8-%D8%A3%D9%81%D9%83%D8%A7%D8%B1%D9%83-%D9%81%D8%B3%D9%88%D9%81-%D8%AA%D8%B5%D8%A8%D8%AD-%D8%AD%D9%82%D9%8A%D9%82%D8%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" y="160337"/>
            <a:ext cx="4282008" cy="142607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0" y="2217576"/>
            <a:ext cx="9144001" cy="4616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أخرج دفترك واكتب العبارات التالية ثم قم بالتوصيل بين العمودين :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394945" y="2830626"/>
            <a:ext cx="3137495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العمود أ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626988" y="2825109"/>
            <a:ext cx="3137495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العمود ب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381363" y="3494060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غطاء غازي يحيط بالأرض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381359" y="4381383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يقع أسفل الستار السفلي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5394944" y="5297769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يقع تحت القشرة الأرضية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5381358" y="6185092"/>
            <a:ext cx="3137495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جزء صخري لسطح الأرض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634424" y="3494060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القشرة الأرضية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634424" y="6185092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الغلاف الجوي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634424" y="4381383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الستار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626987" y="5297769"/>
            <a:ext cx="3137495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اللب</a:t>
            </a:r>
          </a:p>
        </p:txBody>
      </p:sp>
      <p:sp>
        <p:nvSpPr>
          <p:cNvPr id="6" name="سهم للأسفل 5"/>
          <p:cNvSpPr/>
          <p:nvPr/>
        </p:nvSpPr>
        <p:spPr>
          <a:xfrm>
            <a:off x="5580112" y="160337"/>
            <a:ext cx="2376264" cy="132444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الحل</a:t>
            </a:r>
          </a:p>
        </p:txBody>
      </p:sp>
      <p:cxnSp>
        <p:nvCxnSpPr>
          <p:cNvPr id="10" name="رابط كسهم مستقيم 9"/>
          <p:cNvCxnSpPr>
            <a:stCxn id="20" idx="1"/>
          </p:cNvCxnSpPr>
          <p:nvPr/>
        </p:nvCxnSpPr>
        <p:spPr>
          <a:xfrm flipH="1">
            <a:off x="3771919" y="3724893"/>
            <a:ext cx="1609444" cy="2728443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 flipH="1">
            <a:off x="3758338" y="4584079"/>
            <a:ext cx="1653292" cy="1005161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>
            <a:endCxn id="17" idx="3"/>
          </p:cNvCxnSpPr>
          <p:nvPr/>
        </p:nvCxnSpPr>
        <p:spPr>
          <a:xfrm flipH="1" flipV="1">
            <a:off x="3771919" y="4612216"/>
            <a:ext cx="1647148" cy="887322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/>
          <p:cNvCxnSpPr>
            <a:endCxn id="25" idx="3"/>
          </p:cNvCxnSpPr>
          <p:nvPr/>
        </p:nvCxnSpPr>
        <p:spPr>
          <a:xfrm flipH="1" flipV="1">
            <a:off x="3771919" y="3724893"/>
            <a:ext cx="1631085" cy="2766610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8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912309" y="5518199"/>
            <a:ext cx="3310523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الصفائح الأرضية؟</a:t>
            </a: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2487468716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872" y="0"/>
            <a:ext cx="914400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FFFF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دعم القراءة</a:t>
            </a:r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: استراتيجية القراءة النشطة </a:t>
            </a:r>
            <a:r>
              <a:rPr lang="en-US" sz="2400" b="1" dirty="0">
                <a:solidFill>
                  <a:prstClr val="white"/>
                </a:solidFill>
                <a:latin typeface="Microsoft New Tai Lue" pitchFamily="34" charset="0"/>
                <a:ea typeface="Monotype Koufi" pitchFamily="2" charset="-78"/>
                <a:cs typeface="Microsoft New Tai Lue" pitchFamily="34" charset="0"/>
              </a:rPr>
              <a:t>K.W.L.H</a:t>
            </a:r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9872" y="488018"/>
            <a:ext cx="914400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prstClr val="black"/>
                </a:solidFill>
              </a:rPr>
              <a:t>اقرأ النص التالي بتمعن وسجل البيانات بالجدول الذي بين يديك اثناء القراءة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9872" y="83252"/>
            <a:ext cx="129614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4</a:t>
            </a:r>
            <a:r>
              <a:rPr lang="ar-SA" sz="2400" b="1" dirty="0">
                <a:solidFill>
                  <a:prstClr val="white"/>
                </a:solidFill>
                <a:latin typeface="Arial Black" pitchFamily="34" charset="0"/>
              </a:rPr>
              <a:t>دقائق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17" y="976036"/>
            <a:ext cx="6578352" cy="58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feedback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505568" y="5085184"/>
            <a:ext cx="413286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التغذية الراجعة لموضوع :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214097" y="5949279"/>
            <a:ext cx="2715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الصفائح الأرضية</a:t>
            </a:r>
          </a:p>
        </p:txBody>
      </p:sp>
    </p:spTree>
    <p:extLst>
      <p:ext uri="{BB962C8B-B14F-4D97-AF65-F5344CB8AC3E}">
        <p14:creationId xmlns:p14="http://schemas.microsoft.com/office/powerpoint/2010/main" val="4056473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75656" y="692696"/>
            <a:ext cx="6696744" cy="1200329"/>
          </a:xfrm>
          <a:prstGeom prst="rect">
            <a:avLst/>
          </a:prstGeom>
          <a:solidFill>
            <a:srgbClr val="CCECFF"/>
          </a:solidFill>
          <a:ln w="38100">
            <a:solidFill>
              <a:srgbClr val="6600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سنشاهد معاً في الشريحة القادمة </a:t>
            </a:r>
            <a:r>
              <a:rPr lang="ar-SA" sz="4000" b="1" dirty="0">
                <a:solidFill>
                  <a:srgbClr val="F79646">
                    <a:lumMod val="75000"/>
                  </a:srgbClr>
                </a:solidFill>
                <a:cs typeface="PT Bold Arch" pitchFamily="2" charset="-78"/>
              </a:rPr>
              <a:t>فيديو</a:t>
            </a:r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 </a:t>
            </a:r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عن  </a:t>
            </a:r>
            <a:r>
              <a:rPr lang="ar-SA" sz="3200" b="1" dirty="0">
                <a:solidFill>
                  <a:srgbClr val="FF0101"/>
                </a:solidFill>
                <a:cs typeface="PT Bold Arch" pitchFamily="2" charset="-78"/>
              </a:rPr>
              <a:t>الصفائح  الأرضية وحركتها </a:t>
            </a:r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.</a:t>
            </a:r>
            <a:endParaRPr lang="ar-SA" sz="2800" b="1" dirty="0">
              <a:solidFill>
                <a:srgbClr val="B33B77"/>
              </a:solidFill>
              <a:cs typeface="PT Bold Arch" pitchFamily="2" charset="-78"/>
            </a:endParaRPr>
          </a:p>
        </p:txBody>
      </p:sp>
      <p:pic>
        <p:nvPicPr>
          <p:cNvPr id="4100" name="Picture 4" descr="ÙØªÙØ¬Ø© Ø¨Ø­Ø« Ø§ÙØµÙØ± Ø¹Ù âªvideo icon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43" y="2348880"/>
            <a:ext cx="3960440" cy="37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279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4" name="AutoShape 6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5" name="AutoShape 8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12738"/>
            <a:ext cx="8849960" cy="6140598"/>
          </a:xfrm>
          <a:prstGeom prst="rect">
            <a:avLst/>
          </a:prstGeom>
        </p:spPr>
      </p:pic>
      <p:pic>
        <p:nvPicPr>
          <p:cNvPr id="7" name="حركة الصفائح الأرض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465138"/>
            <a:ext cx="8559825" cy="4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‪feedback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012645" y="5085184"/>
            <a:ext cx="511871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</a:rPr>
              <a:t>انتهت</a:t>
            </a:r>
            <a:r>
              <a:rPr lang="ar-SA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التغذية الراجعة لموضوع :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214096" y="5949279"/>
            <a:ext cx="2715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الصفائح الأرضية</a:t>
            </a:r>
          </a:p>
        </p:txBody>
      </p:sp>
    </p:spTree>
    <p:extLst>
      <p:ext uri="{BB962C8B-B14F-4D97-AF65-F5344CB8AC3E}">
        <p14:creationId xmlns:p14="http://schemas.microsoft.com/office/powerpoint/2010/main" val="143549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accent1">
                <a:tint val="66000"/>
                <a:satMod val="160000"/>
              </a:schemeClr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4086" y="1509688"/>
            <a:ext cx="9144000" cy="46166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أهداف هذا الدرس</a:t>
            </a:r>
          </a:p>
        </p:txBody>
      </p:sp>
      <p:sp>
        <p:nvSpPr>
          <p:cNvPr id="4" name="سحابة 3"/>
          <p:cNvSpPr/>
          <p:nvPr/>
        </p:nvSpPr>
        <p:spPr>
          <a:xfrm>
            <a:off x="4572000" y="2636912"/>
            <a:ext cx="4392488" cy="3067947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تصنف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معالم سطح الأرض الفيزيائية، وتشمل معالم سطح</a:t>
            </a:r>
          </a:p>
          <a:p>
            <a:pPr algn="ctr"/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الأرض ومعالم قاع المحيط.</a:t>
            </a:r>
          </a:p>
        </p:txBody>
      </p:sp>
      <p:sp>
        <p:nvSpPr>
          <p:cNvPr id="5" name="سحابة 4"/>
          <p:cNvSpPr/>
          <p:nvPr/>
        </p:nvSpPr>
        <p:spPr>
          <a:xfrm>
            <a:off x="107503" y="2636912"/>
            <a:ext cx="4320481" cy="3067947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تعرّف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أغلفة الأرض.</a:t>
            </a:r>
          </a:p>
        </p:txBody>
      </p:sp>
    </p:spTree>
    <p:extLst>
      <p:ext uri="{BB962C8B-B14F-4D97-AF65-F5344CB8AC3E}">
        <p14:creationId xmlns:p14="http://schemas.microsoft.com/office/powerpoint/2010/main" val="2041657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9" y="0"/>
            <a:ext cx="71066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الحل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90" y="620688"/>
            <a:ext cx="6592220" cy="61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accent1">
                <a:tint val="66000"/>
                <a:satMod val="160000"/>
              </a:schemeClr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4086" y="1509688"/>
            <a:ext cx="9144000" cy="46166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أهداف هذا الدرس</a:t>
            </a:r>
          </a:p>
        </p:txBody>
      </p:sp>
      <p:sp>
        <p:nvSpPr>
          <p:cNvPr id="4" name="سحابة 3"/>
          <p:cNvSpPr/>
          <p:nvPr/>
        </p:nvSpPr>
        <p:spPr>
          <a:xfrm>
            <a:off x="2389842" y="2924944"/>
            <a:ext cx="4392488" cy="3067947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تفسّر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تكوّن المحيطات والجبال</a:t>
            </a:r>
          </a:p>
        </p:txBody>
      </p:sp>
    </p:spTree>
    <p:extLst>
      <p:ext uri="{BB962C8B-B14F-4D97-AF65-F5344CB8AC3E}">
        <p14:creationId xmlns:p14="http://schemas.microsoft.com/office/powerpoint/2010/main" val="2762959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ÙØªÙØ¬Ø© Ø¨Ø­Ø« Ø§ÙØµÙØ± Ø¹Ù Ø­Ø±ÙÙ ÙØ¨Ø¹Ø«Ø±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899592" y="1555675"/>
            <a:ext cx="7344816" cy="461665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FFFF"/>
                </a:solidFill>
                <a:latin typeface="Arial" pitchFamily="34" charset="0"/>
                <a:ea typeface="Monotype Koufi" pitchFamily="2" charset="-78"/>
              </a:rPr>
              <a:t>مفردات الدرس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79512" y="2602130"/>
            <a:ext cx="196880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اللب الداخلي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732240" y="2602130"/>
            <a:ext cx="210987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اللب الخارجي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532172" y="3381560"/>
            <a:ext cx="1263487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الستار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3165411" y="3381560"/>
            <a:ext cx="235352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القشرة الأرضية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3289645" y="2602130"/>
            <a:ext cx="210506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الغلاف المائي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6732240" y="3381560"/>
            <a:ext cx="214674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الغلاف الجوي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3470782" y="3955050"/>
            <a:ext cx="174278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/>
              <a:t>التضاريس</a:t>
            </a:r>
            <a:r>
              <a:rPr lang="ar-SA" sz="2800" b="1" dirty="0">
                <a:solidFill>
                  <a:srgbClr val="C00000"/>
                </a:solidFill>
              </a:rPr>
              <a:t>✨</a:t>
            </a:r>
          </a:p>
        </p:txBody>
      </p:sp>
      <p:pic>
        <p:nvPicPr>
          <p:cNvPr id="3074" name="Picture 2" descr="العلا&quot; السعودية.. ضيف معرض باريس 2019 • مجلة أخبار السياح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9570"/>
            <a:ext cx="9143999" cy="236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75656" y="692696"/>
            <a:ext cx="6214414" cy="1200329"/>
          </a:xfrm>
          <a:prstGeom prst="rect">
            <a:avLst/>
          </a:prstGeom>
          <a:solidFill>
            <a:srgbClr val="CCECFF"/>
          </a:solidFill>
          <a:ln w="38100">
            <a:solidFill>
              <a:srgbClr val="6600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سنشاهد معاً في الشريحة القادمة </a:t>
            </a:r>
            <a:r>
              <a:rPr lang="ar-SA" sz="4000" b="1" dirty="0">
                <a:solidFill>
                  <a:schemeClr val="accent6">
                    <a:lumMod val="75000"/>
                  </a:schemeClr>
                </a:solidFill>
                <a:cs typeface="PT Bold Arch" pitchFamily="2" charset="-78"/>
              </a:rPr>
              <a:t>فيديو</a:t>
            </a:r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 </a:t>
            </a:r>
            <a:r>
              <a:rPr lang="ar-SA" sz="3200" b="1" dirty="0">
                <a:solidFill>
                  <a:srgbClr val="B33B77"/>
                </a:solidFill>
                <a:cs typeface="PT Bold Arch" pitchFamily="2" charset="-78"/>
              </a:rPr>
              <a:t>عن موضوع درسنا </a:t>
            </a:r>
            <a:endParaRPr lang="ar-SA" sz="2800" b="1" dirty="0">
              <a:solidFill>
                <a:srgbClr val="B33B77"/>
              </a:solidFill>
              <a:cs typeface="PT Bold Arch" pitchFamily="2" charset="-78"/>
            </a:endParaRPr>
          </a:p>
        </p:txBody>
      </p:sp>
      <p:pic>
        <p:nvPicPr>
          <p:cNvPr id="4100" name="Picture 4" descr="ÙØªÙØ¬Ø© Ø¨Ø­Ø« Ø§ÙØµÙØ± Ø¹Ù âªvideo icon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43" y="2348880"/>
            <a:ext cx="3960440" cy="37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5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4" name="AutoShape 6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sp>
        <p:nvSpPr>
          <p:cNvPr id="5" name="AutoShape 8" descr="ÙØªÙØ¬Ø© Ø¨Ø­Ø« Ø§ÙØµÙØ± Ø¹Ù Ø§ÙÙÙÙØ© ØªÙÙØ§Ø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>
              <a:solidFill>
                <a:prstClr val="black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12738"/>
            <a:ext cx="8849960" cy="6140598"/>
          </a:xfrm>
          <a:prstGeom prst="rect">
            <a:avLst/>
          </a:prstGeom>
        </p:spPr>
      </p:pic>
      <p:pic>
        <p:nvPicPr>
          <p:cNvPr id="2" name="طبقات الأرض - القشرة الأرض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465138"/>
            <a:ext cx="8538800" cy="47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/>
          <p:nvPr/>
        </p:nvSpPr>
        <p:spPr>
          <a:xfrm>
            <a:off x="648383" y="3212976"/>
            <a:ext cx="5181251" cy="138499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prstClr val="white"/>
                </a:solidFill>
              </a:rPr>
              <a:t> اكتب سطرين أو ثلاثة أسطر في ورقة تعبر فيها عن أهم الملاحظات والمعلومات التي شاهدتها بالفيديو </a:t>
            </a:r>
            <a:r>
              <a:rPr lang="ar-SA" sz="2800" b="1" dirty="0">
                <a:solidFill>
                  <a:srgbClr val="FFFF00"/>
                </a:solidFill>
              </a:rPr>
              <a:t>🎬</a:t>
            </a:r>
          </a:p>
        </p:txBody>
      </p:sp>
      <p:sp>
        <p:nvSpPr>
          <p:cNvPr id="11" name="سحابة 10"/>
          <p:cNvSpPr/>
          <p:nvPr/>
        </p:nvSpPr>
        <p:spPr>
          <a:xfrm>
            <a:off x="7537018" y="332656"/>
            <a:ext cx="1296143" cy="86418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الزمن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5</a:t>
            </a:r>
            <a:r>
              <a:rPr lang="ar-SA" sz="20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دقائق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648384" y="4869160"/>
            <a:ext cx="5181251" cy="138499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انتهى الوقت </a:t>
            </a:r>
            <a:r>
              <a:rPr lang="ar-SA" sz="2800" b="1" dirty="0">
                <a:solidFill>
                  <a:prstClr val="white"/>
                </a:solidFill>
              </a:rPr>
              <a:t>: والآن من يريد أيها المبدعون أن يُسمعنا ويقرأ علينا ملاحظاته التي سجلها في ورقته </a:t>
            </a:r>
          </a:p>
        </p:txBody>
      </p:sp>
      <p:pic>
        <p:nvPicPr>
          <p:cNvPr id="10" name="Picture 2" descr="https://hadilalsaifi.files.wordpress.com/2014/09/new-beginning-logo_option3-1024x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" y="188640"/>
            <a:ext cx="8928992" cy="1712560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107505" y="2060848"/>
            <a:ext cx="8928992" cy="5232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استراتيجية الملاحظة والكتابة</a:t>
            </a:r>
          </a:p>
        </p:txBody>
      </p:sp>
      <p:sp>
        <p:nvSpPr>
          <p:cNvPr id="16" name="شكل بيضاوي 15"/>
          <p:cNvSpPr/>
          <p:nvPr/>
        </p:nvSpPr>
        <p:spPr>
          <a:xfrm rot="18612145">
            <a:off x="6945742" y="5625650"/>
            <a:ext cx="1125404" cy="834656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الوقت</a:t>
            </a:r>
          </a:p>
          <a:p>
            <a:pPr algn="ctr"/>
            <a:r>
              <a:rPr lang="ar-SA" sz="2000" b="1" dirty="0">
                <a:solidFill>
                  <a:prstClr val="white"/>
                </a:solidFill>
                <a:latin typeface="Arial Black" pitchFamily="34" charset="0"/>
              </a:rPr>
              <a:t>دقيقتان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7" name="سحابة 16"/>
          <p:cNvSpPr/>
          <p:nvPr/>
        </p:nvSpPr>
        <p:spPr>
          <a:xfrm>
            <a:off x="6195695" y="2651117"/>
            <a:ext cx="2625499" cy="269270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وبعد مشاهدة الفيديو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أيها المبدع😍</a:t>
            </a:r>
          </a:p>
        </p:txBody>
      </p:sp>
    </p:spTree>
    <p:extLst>
      <p:ext uri="{BB962C8B-B14F-4D97-AF65-F5344CB8AC3E}">
        <p14:creationId xmlns:p14="http://schemas.microsoft.com/office/powerpoint/2010/main" val="1076374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051720" y="5445224"/>
            <a:ext cx="3554178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1">
            <a:spAutoFit/>
          </a:bodyPr>
          <a:lstStyle/>
          <a:p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معالم سطح الأرض؟</a:t>
            </a:r>
          </a:p>
        </p:txBody>
      </p:sp>
      <p:sp>
        <p:nvSpPr>
          <p:cNvPr id="6" name="مربع نص 5"/>
          <p:cNvSpPr txBox="1"/>
          <p:nvPr/>
        </p:nvSpPr>
        <p:spPr>
          <a:xfrm rot="18974457">
            <a:off x="7459493" y="5286399"/>
            <a:ext cx="17636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موضوعنا القادم</a:t>
            </a:r>
          </a:p>
        </p:txBody>
      </p:sp>
    </p:spTree>
    <p:extLst>
      <p:ext uri="{BB962C8B-B14F-4D97-AF65-F5344CB8AC3E}">
        <p14:creationId xmlns:p14="http://schemas.microsoft.com/office/powerpoint/2010/main" val="83225415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حيوية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حيوية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977</Words>
  <Application>Microsoft Office PowerPoint</Application>
  <PresentationFormat>عرض على الشاشة (4:3)</PresentationFormat>
  <Paragraphs>178</Paragraphs>
  <Slides>31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3</vt:i4>
      </vt:variant>
      <vt:variant>
        <vt:lpstr>عناوين الشرائح</vt:lpstr>
      </vt:variant>
      <vt:variant>
        <vt:i4>31</vt:i4>
      </vt:variant>
    </vt:vector>
  </HeadingPairs>
  <TitlesOfParts>
    <vt:vector size="34" baseType="lpstr">
      <vt:lpstr>سمة Office</vt:lpstr>
      <vt:lpstr>2_سمة Office</vt:lpstr>
      <vt:lpstr>3_سمة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PC</dc:creator>
  <cp:lastModifiedBy>يوسف البلوي</cp:lastModifiedBy>
  <cp:revision>358</cp:revision>
  <dcterms:created xsi:type="dcterms:W3CDTF">2015-05-17T14:33:34Z</dcterms:created>
  <dcterms:modified xsi:type="dcterms:W3CDTF">2022-12-06T06:20:28Z</dcterms:modified>
</cp:coreProperties>
</file>