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1" r:id="rId2"/>
    <p:sldId id="257" r:id="rId3"/>
    <p:sldId id="305" r:id="rId4"/>
    <p:sldId id="1267" r:id="rId5"/>
    <p:sldId id="1259" r:id="rId6"/>
    <p:sldId id="1253" r:id="rId7"/>
    <p:sldId id="1269" r:id="rId8"/>
    <p:sldId id="1262" r:id="rId9"/>
    <p:sldId id="1270" r:id="rId10"/>
    <p:sldId id="1271" r:id="rId11"/>
    <p:sldId id="1274" r:id="rId12"/>
    <p:sldId id="1275" r:id="rId13"/>
    <p:sldId id="1273" r:id="rId14"/>
    <p:sldId id="1272" r:id="rId15"/>
    <p:sldId id="1276" r:id="rId16"/>
    <p:sldId id="1277" r:id="rId17"/>
    <p:sldId id="310" r:id="rId18"/>
    <p:sldId id="316" r:id="rId19"/>
    <p:sldId id="1278" r:id="rId20"/>
    <p:sldId id="324" r:id="rId21"/>
    <p:sldId id="318" r:id="rId22"/>
    <p:sldId id="1282" r:id="rId23"/>
    <p:sldId id="1279" r:id="rId24"/>
    <p:sldId id="1280" r:id="rId25"/>
    <p:sldId id="1281" r:id="rId26"/>
    <p:sldId id="320" r:id="rId27"/>
    <p:sldId id="1256" r:id="rId28"/>
    <p:sldId id="306" r:id="rId29"/>
    <p:sldId id="307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30000"/>
    <a:srgbClr val="FDBC3A"/>
    <a:srgbClr val="FA5738"/>
    <a:srgbClr val="87DA20"/>
    <a:srgbClr val="9ED633"/>
    <a:srgbClr val="FBFFC6"/>
    <a:srgbClr val="E3FCEF"/>
    <a:srgbClr val="05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74"/>
  </p:normalViewPr>
  <p:slideViewPr>
    <p:cSldViewPr snapToGrid="0" snapToObjects="1" showGuides="1">
      <p:cViewPr varScale="1">
        <p:scale>
          <a:sx n="73" d="100"/>
          <a:sy n="73" d="100"/>
        </p:scale>
        <p:origin x="606" y="5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3014352-A043-F144-B2A4-D46366B06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4AAAD-8DCD-044C-85E5-F02F79E08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635A-CBB0-3C42-A73E-56A7E400721D}" type="datetimeFigureOut">
              <a:rPr lang="es-ES" smtClean="0"/>
              <a:t>09/10/2022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446E91-853A-D64D-AA34-AC6775C0C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503AF-E12F-C94E-8FE6-CA193F42A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6F434-1162-7948-B458-BA3BF9CF02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02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33F1-D6F7-C849-A171-7C717317B60B}" type="datetimeFigureOut">
              <a:rPr lang="es-ES" smtClean="0"/>
              <a:t>09/10/2022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AE71-159A-EB4C-84FB-C85DF4C011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30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A92-FB55-4843-8346-2B93A45B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0434A-BAAD-1246-899C-3B8D6382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30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EC7-2C55-D544-A0E1-D76A0B5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E49-CCD0-EC49-BA7B-AA16B6AAB7B3}" type="datetimeFigureOut">
              <a:rPr lang="es-ES" smtClean="0"/>
              <a:t>09/10/2022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88A51-DC79-7946-A1CF-013B548D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1B5E2-8CB6-6942-B02D-A223E83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1B95BE-8B88-494E-9E4A-4BC69622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22468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A1D810-9BE5-5D49-8F67-B2C21E077B99}"/>
              </a:ext>
            </a:extLst>
          </p:cNvPr>
          <p:cNvSpPr/>
          <p:nvPr userDrawn="1"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25">
          <p15:clr>
            <a:srgbClr val="FBAE40"/>
          </p15:clr>
        </p15:guide>
        <p15:guide id="3" pos="960">
          <p15:clr>
            <a:srgbClr val="FBAE40"/>
          </p15:clr>
        </p15:guide>
        <p15:guide id="4" pos="1595">
          <p15:clr>
            <a:srgbClr val="FBAE40"/>
          </p15:clr>
        </p15:guide>
        <p15:guide id="5" pos="2230">
          <p15:clr>
            <a:srgbClr val="FBAE40"/>
          </p15:clr>
        </p15:guide>
        <p15:guide id="6" pos="2887">
          <p15:clr>
            <a:srgbClr val="FBAE40"/>
          </p15:clr>
        </p15:guide>
        <p15:guide id="7" pos="3522">
          <p15:clr>
            <a:srgbClr val="FBAE40"/>
          </p15:clr>
        </p15:guide>
        <p15:guide id="8" pos="4158">
          <p15:clr>
            <a:srgbClr val="FBAE40"/>
          </p15:clr>
        </p15:guide>
        <p15:guide id="9" pos="4793">
          <p15:clr>
            <a:srgbClr val="FBAE40"/>
          </p15:clr>
        </p15:guide>
        <p15:guide id="10" pos="5428">
          <p15:clr>
            <a:srgbClr val="FBAE40"/>
          </p15:clr>
        </p15:guide>
        <p15:guide id="11" pos="6063">
          <p15:clr>
            <a:srgbClr val="FBAE40"/>
          </p15:clr>
        </p15:guide>
        <p15:guide id="12" pos="6720">
          <p15:clr>
            <a:srgbClr val="FBAE40"/>
          </p15:clr>
        </p15:guide>
        <p15:guide id="13" pos="7355">
          <p15:clr>
            <a:srgbClr val="FBAE40"/>
          </p15:clr>
        </p15:guide>
        <p15:guide id="14" orient="horz" pos="1185">
          <p15:clr>
            <a:srgbClr val="FBAE40"/>
          </p15:clr>
        </p15:guide>
        <p15:guide id="15" orient="horz" pos="1593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2387">
          <p15:clr>
            <a:srgbClr val="FBAE40"/>
          </p15:clr>
        </p15:guide>
        <p15:guide id="18" orient="horz" pos="2795">
          <p15:clr>
            <a:srgbClr val="FBAE40"/>
          </p15:clr>
        </p15:guide>
        <p15:guide id="19" orient="horz" pos="3203">
          <p15:clr>
            <a:srgbClr val="FBAE40"/>
          </p15:clr>
        </p15:guide>
        <p15:guide id="20" orient="horz" pos="3589">
          <p15:clr>
            <a:srgbClr val="FBAE40"/>
          </p15:clr>
        </p15:guide>
        <p15:guide id="21" orient="horz" pos="39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rtl="0"/>
            <a:fld id="{30E30F9F-31D2-494D-B436-22A4F5C52A5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14/03/44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rtl="0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rtl="0"/>
            <a:fld id="{E0A0DCB9-A748-4EE8-8BA6-D83255EE17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ágrima 8">
            <a:extLst>
              <a:ext uri="{FF2B5EF4-FFF2-40B4-BE49-F238E27FC236}">
                <a16:creationId xmlns:a16="http://schemas.microsoft.com/office/drawing/2014/main" id="{0368659F-2067-6B45-85D1-D838A8D1D45C}"/>
              </a:ext>
            </a:extLst>
          </p:cNvPr>
          <p:cNvSpPr/>
          <p:nvPr userDrawn="1"/>
        </p:nvSpPr>
        <p:spPr>
          <a:xfrm>
            <a:off x="11682163" y="112111"/>
            <a:ext cx="409316" cy="40931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BDC62-4A19-1546-A30F-EB60CFF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5BDF9-7FA4-3147-A669-8D149843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E9939-8CC0-7346-AB7F-7D7F4356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E49-CCD0-EC49-BA7B-AA16B6AAB7B3}" type="datetimeFigureOut">
              <a:rPr lang="es-ES" smtClean="0"/>
              <a:t>09/10/2022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49C9A-E36B-FD41-A475-F4428720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F50EF-43E6-EB40-8486-D86956BF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D9BFA1FB-CBF3-B44C-A84E-EAD8CF4C5102}"/>
              </a:ext>
            </a:extLst>
          </p:cNvPr>
          <p:cNvSpPr txBox="1">
            <a:spLocks/>
          </p:cNvSpPr>
          <p:nvPr userDrawn="1"/>
        </p:nvSpPr>
        <p:spPr>
          <a:xfrm>
            <a:off x="11682163" y="195307"/>
            <a:ext cx="409317" cy="24292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900" b="1" smtClean="0">
                <a:solidFill>
                  <a:schemeClr val="accent4">
                    <a:lumMod val="75000"/>
                    <a:alpha val="65000"/>
                  </a:schemeClr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pPr algn="ctr"/>
              <a:t>‹#›</a:t>
            </a:fld>
            <a:endParaRPr lang="es-ES" sz="900" b="1" dirty="0">
              <a:solidFill>
                <a:schemeClr val="accent4">
                  <a:lumMod val="75000"/>
                  <a:alpha val="65000"/>
                </a:schemeClr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4">
            <a:extLst>
              <a:ext uri="{FF2B5EF4-FFF2-40B4-BE49-F238E27FC236}">
                <a16:creationId xmlns:a16="http://schemas.microsoft.com/office/drawing/2014/main" id="{5C5DBC8C-AF25-4ACC-9E26-389CBD92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89380" y="0"/>
            <a:ext cx="9402619" cy="676026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BA0E948-FC90-5648-A09D-59778E134292}"/>
              </a:ext>
            </a:extLst>
          </p:cNvPr>
          <p:cNvSpPr/>
          <p:nvPr/>
        </p:nvSpPr>
        <p:spPr>
          <a:xfrm>
            <a:off x="417731" y="3279248"/>
            <a:ext cx="4675132" cy="3073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ACBD2F-1345-7E4F-BB72-D3A49167CCAB}"/>
              </a:ext>
            </a:extLst>
          </p:cNvPr>
          <p:cNvSpPr/>
          <p:nvPr/>
        </p:nvSpPr>
        <p:spPr>
          <a:xfrm>
            <a:off x="849085" y="671804"/>
            <a:ext cx="7536379" cy="5309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FC6CE7-711B-F74A-8E75-F09DE8BA4A54}"/>
              </a:ext>
            </a:extLst>
          </p:cNvPr>
          <p:cNvSpPr txBox="1"/>
          <p:nvPr/>
        </p:nvSpPr>
        <p:spPr>
          <a:xfrm>
            <a:off x="1140594" y="2786639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34527C-A336-324D-BD84-72C98B9A6024}"/>
              </a:ext>
            </a:extLst>
          </p:cNvPr>
          <p:cNvSpPr txBox="1"/>
          <p:nvPr/>
        </p:nvSpPr>
        <p:spPr>
          <a:xfrm>
            <a:off x="1279140" y="4369784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CD1A9-ACDC-44AD-A73C-E42970479EE7}"/>
              </a:ext>
            </a:extLst>
          </p:cNvPr>
          <p:cNvSpPr/>
          <p:nvPr/>
        </p:nvSpPr>
        <p:spPr>
          <a:xfrm>
            <a:off x="1664675" y="877078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914377"/>
            <a:r>
              <a:rPr lang="ar-SA" sz="5867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10160">
                <a:solidFill>
                  <a:prstClr val="white"/>
                </a:solidFill>
                <a:prstDash val="solid"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1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D4E6979-1F73-19F0-56E9-01B53D2D4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" b="9091"/>
          <a:stretch/>
        </p:blipFill>
        <p:spPr bwMode="auto">
          <a:xfrm>
            <a:off x="1721644" y="121445"/>
            <a:ext cx="7256101" cy="66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FF3CA69-15A5-438B-F048-3A8ED3B769A3}"/>
              </a:ext>
            </a:extLst>
          </p:cNvPr>
          <p:cNvSpPr txBox="1"/>
          <p:nvPr/>
        </p:nvSpPr>
        <p:spPr>
          <a:xfrm>
            <a:off x="4828979" y="984601"/>
            <a:ext cx="3608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Give me examples of countable nouns !!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884BE4-5DC4-5D6D-0781-DE0E475D07A0}"/>
              </a:ext>
            </a:extLst>
          </p:cNvPr>
          <p:cNvSpPr txBox="1"/>
          <p:nvPr/>
        </p:nvSpPr>
        <p:spPr>
          <a:xfrm>
            <a:off x="401782" y="2033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For noncountable nouns :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CB35BB9-E472-57A7-4674-A3B47D878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906" y="1224724"/>
            <a:ext cx="2646475" cy="353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225C860-7F7C-5975-4A18-72C2A28CE7E0}"/>
              </a:ext>
            </a:extLst>
          </p:cNvPr>
          <p:cNvSpPr txBox="1"/>
          <p:nvPr/>
        </p:nvSpPr>
        <p:spPr>
          <a:xfrm>
            <a:off x="3449782" y="5242957"/>
            <a:ext cx="2451100" cy="76944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A l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ittle</a:t>
            </a:r>
            <a:endParaRPr kumimoji="0" lang="ar-SA" sz="4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عنصر نائب للمحتوى 3">
            <a:extLst>
              <a:ext uri="{FF2B5EF4-FFF2-40B4-BE49-F238E27FC236}">
                <a16:creationId xmlns:a16="http://schemas.microsoft.com/office/drawing/2014/main" id="{931DF52C-BF4F-245F-724C-387CDC64E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2" y="1185453"/>
            <a:ext cx="2432050" cy="380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267FBC0-DD93-E607-F485-5E75992066EF}"/>
              </a:ext>
            </a:extLst>
          </p:cNvPr>
          <p:cNvSpPr txBox="1"/>
          <p:nvPr/>
        </p:nvSpPr>
        <p:spPr>
          <a:xfrm>
            <a:off x="248082" y="5318604"/>
            <a:ext cx="2927350" cy="7078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Much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وسيلة شرح مستطيلة 9">
            <a:extLst>
              <a:ext uri="{FF2B5EF4-FFF2-40B4-BE49-F238E27FC236}">
                <a16:creationId xmlns:a16="http://schemas.microsoft.com/office/drawing/2014/main" id="{48882254-1CA5-6D65-C85A-9D2FD35B25D6}"/>
              </a:ext>
            </a:extLst>
          </p:cNvPr>
          <p:cNvSpPr/>
          <p:nvPr/>
        </p:nvSpPr>
        <p:spPr>
          <a:xfrm>
            <a:off x="7213600" y="365125"/>
            <a:ext cx="4737100" cy="1120775"/>
          </a:xfrm>
          <a:prstGeom prst="wedgeRectCallou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much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water do you have ?</a:t>
            </a:r>
            <a:endParaRPr kumimoji="0" lang="ar-SA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46D0145-B978-9D9F-F056-BE4DE44724A4}"/>
              </a:ext>
            </a:extLst>
          </p:cNvPr>
          <p:cNvSpPr txBox="1"/>
          <p:nvPr/>
        </p:nvSpPr>
        <p:spPr>
          <a:xfrm>
            <a:off x="7848600" y="1788416"/>
            <a:ext cx="3505200" cy="5847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have much water.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BD4BAF1-B006-E27F-981D-BF1759E053FC}"/>
              </a:ext>
            </a:extLst>
          </p:cNvPr>
          <p:cNvSpPr txBox="1"/>
          <p:nvPr/>
        </p:nvSpPr>
        <p:spPr>
          <a:xfrm>
            <a:off x="7777101" y="2701054"/>
            <a:ext cx="3608439" cy="5847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have a little water.</a:t>
            </a:r>
            <a:endParaRPr kumimoji="0" lang="ar-SA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D4E6979-1F73-19F0-56E9-01B53D2D4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" b="9091"/>
          <a:stretch/>
        </p:blipFill>
        <p:spPr bwMode="auto">
          <a:xfrm>
            <a:off x="1721644" y="121445"/>
            <a:ext cx="7256101" cy="66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FF3CA69-15A5-438B-F048-3A8ED3B769A3}"/>
              </a:ext>
            </a:extLst>
          </p:cNvPr>
          <p:cNvSpPr txBox="1"/>
          <p:nvPr/>
        </p:nvSpPr>
        <p:spPr>
          <a:xfrm>
            <a:off x="4828979" y="984601"/>
            <a:ext cx="36084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Give me examples of noncountable nouns !!</a:t>
            </a:r>
          </a:p>
        </p:txBody>
      </p:sp>
    </p:spTree>
    <p:extLst>
      <p:ext uri="{BB962C8B-B14F-4D97-AF65-F5344CB8AC3E}">
        <p14:creationId xmlns:p14="http://schemas.microsoft.com/office/powerpoint/2010/main" val="11055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C7A60BB-0DB9-DA72-56CC-40F0C2146E97}"/>
              </a:ext>
            </a:extLst>
          </p:cNvPr>
          <p:cNvSpPr txBox="1">
            <a:spLocks/>
          </p:cNvSpPr>
          <p:nvPr/>
        </p:nvSpPr>
        <p:spPr>
          <a:xfrm>
            <a:off x="436418" y="2265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Enough</a:t>
            </a:r>
            <a:r>
              <a:rPr lang="en-US" b="1" dirty="0">
                <a:latin typeface="Comic Sans MS" panose="030F0702030302020204" pitchFamily="66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 lot of </a:t>
            </a:r>
            <a:r>
              <a:rPr lang="en-US" b="1" dirty="0">
                <a:latin typeface="Comic Sans MS" panose="030F0702030302020204" pitchFamily="66" charset="0"/>
              </a:rPr>
              <a:t>come with both </a:t>
            </a:r>
            <a:r>
              <a:rPr lang="en-US" b="1" u="sng" dirty="0">
                <a:latin typeface="Comic Sans MS" panose="030F0702030302020204" pitchFamily="66" charset="0"/>
              </a:rPr>
              <a:t>countable and uncountable</a:t>
            </a:r>
            <a:r>
              <a:rPr lang="en-US" b="1" dirty="0">
                <a:latin typeface="Comic Sans MS" panose="030F0702030302020204" pitchFamily="66" charset="0"/>
              </a:rPr>
              <a:t> nouns.</a:t>
            </a:r>
            <a:endParaRPr lang="ar-SA" b="1" dirty="0">
              <a:latin typeface="Comic Sans MS" panose="030F0702030302020204" pitchFamily="66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E346416-D410-322B-82DB-1C5EB65DB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13" y="1537042"/>
            <a:ext cx="2694869" cy="2696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1DDD87D-AD3D-57E6-48F3-F5A949D93D8D}"/>
              </a:ext>
            </a:extLst>
          </p:cNvPr>
          <p:cNvSpPr txBox="1"/>
          <p:nvPr/>
        </p:nvSpPr>
        <p:spPr>
          <a:xfrm>
            <a:off x="3219359" y="2351990"/>
            <a:ext cx="5753282" cy="6463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doesn’t eat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enough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salad. </a:t>
            </a:r>
            <a:endParaRPr kumimoji="0" lang="ar-SA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443E993-EE1F-BE0A-A683-5959AAA3633A}"/>
              </a:ext>
            </a:extLst>
          </p:cNvPr>
          <p:cNvSpPr txBox="1"/>
          <p:nvPr/>
        </p:nvSpPr>
        <p:spPr>
          <a:xfrm>
            <a:off x="775855" y="3910820"/>
            <a:ext cx="3467100" cy="6463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eat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lot of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rice. </a:t>
            </a:r>
            <a:endParaRPr kumimoji="0" lang="ar-SA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32FF8FF-5C79-9ED6-8290-B0453A433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2" y="3728476"/>
            <a:ext cx="2752725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44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CE8D32EA-3FF1-40F0-522B-F3ED775C9D9E}"/>
              </a:ext>
            </a:extLst>
          </p:cNvPr>
          <p:cNvSpPr txBox="1">
            <a:spLocks/>
          </p:cNvSpPr>
          <p:nvPr/>
        </p:nvSpPr>
        <p:spPr>
          <a:xfrm>
            <a:off x="203200" y="187325"/>
            <a:ext cx="4305300" cy="8794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>
                <a:latin typeface="Comic Sans MS" panose="030F0702030302020204" pitchFamily="66" charset="0"/>
              </a:rPr>
              <a:t>Venn diagram</a:t>
            </a:r>
            <a:r>
              <a:rPr lang="en-US">
                <a:latin typeface="Comic Sans MS" panose="030F0702030302020204" pitchFamily="66" charset="0"/>
              </a:rPr>
              <a:t>: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3" name="عنصر نائب للمحتوى 3">
            <a:extLst>
              <a:ext uri="{FF2B5EF4-FFF2-40B4-BE49-F238E27FC236}">
                <a16:creationId xmlns:a16="http://schemas.microsoft.com/office/drawing/2014/main" id="{45D487CC-5087-EB84-99B4-A572ABBCE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3" y="1214111"/>
            <a:ext cx="10502900" cy="499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B2EF5F6-6262-9FBE-7ECC-EAEA3F8347EE}"/>
              </a:ext>
            </a:extLst>
          </p:cNvPr>
          <p:cNvSpPr txBox="1"/>
          <p:nvPr/>
        </p:nvSpPr>
        <p:spPr>
          <a:xfrm>
            <a:off x="4688609" y="3017163"/>
            <a:ext cx="19875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A lot of</a:t>
            </a:r>
          </a:p>
          <a:p>
            <a:pPr algn="r" rtl="1"/>
            <a:endParaRPr lang="en-US" sz="2800" dirty="0">
              <a:solidFill>
                <a:schemeClr val="bg1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algn="r" rtl="1"/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enough</a:t>
            </a:r>
            <a:endParaRPr lang="ar-SA" sz="2800" dirty="0">
              <a:solidFill>
                <a:schemeClr val="bg1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B23BF9A-4AAA-67FC-7C49-055D496083BE}"/>
              </a:ext>
            </a:extLst>
          </p:cNvPr>
          <p:cNvSpPr txBox="1"/>
          <p:nvPr/>
        </p:nvSpPr>
        <p:spPr>
          <a:xfrm>
            <a:off x="2071832" y="2367171"/>
            <a:ext cx="18796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Many </a:t>
            </a:r>
          </a:p>
          <a:p>
            <a:pPr algn="ctr" rtl="1"/>
            <a:endParaRPr lang="en-US" sz="4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 rtl="1"/>
            <a:r>
              <a:rPr lang="en-US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A few</a:t>
            </a:r>
            <a:endParaRPr lang="ar-SA" sz="4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ECDAF5E-94BA-CFC3-DE29-AADF7728D456}"/>
              </a:ext>
            </a:extLst>
          </p:cNvPr>
          <p:cNvSpPr txBox="1"/>
          <p:nvPr/>
        </p:nvSpPr>
        <p:spPr>
          <a:xfrm>
            <a:off x="2355850" y="4824800"/>
            <a:ext cx="292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How many ….?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F9DB2B1-D415-5F39-878C-032DD39C3A34}"/>
              </a:ext>
            </a:extLst>
          </p:cNvPr>
          <p:cNvSpPr txBox="1"/>
          <p:nvPr/>
        </p:nvSpPr>
        <p:spPr>
          <a:xfrm>
            <a:off x="7672024" y="2463166"/>
            <a:ext cx="215538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Much</a:t>
            </a:r>
          </a:p>
          <a:p>
            <a:pPr algn="ctr" rtl="1"/>
            <a:endParaRPr lang="en-U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 rtl="1"/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A little</a:t>
            </a:r>
            <a:endParaRPr lang="ar-SA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C4C3CAD-D5BB-9E95-6C5A-EFF7B2D4F953}"/>
              </a:ext>
            </a:extLst>
          </p:cNvPr>
          <p:cNvSpPr txBox="1"/>
          <p:nvPr/>
        </p:nvSpPr>
        <p:spPr>
          <a:xfrm>
            <a:off x="6992596" y="4704658"/>
            <a:ext cx="287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How much …..?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26728EF-0732-09E0-6202-A835CB996C56}"/>
              </a:ext>
            </a:extLst>
          </p:cNvPr>
          <p:cNvSpPr txBox="1"/>
          <p:nvPr/>
        </p:nvSpPr>
        <p:spPr>
          <a:xfrm>
            <a:off x="6956425" y="1352772"/>
            <a:ext cx="2641600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uncountable</a:t>
            </a:r>
            <a:endParaRPr kumimoji="0" lang="ar-SA" sz="32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73CC7ED-2364-95C4-B662-FF58133F6649}"/>
              </a:ext>
            </a:extLst>
          </p:cNvPr>
          <p:cNvSpPr txBox="1"/>
          <p:nvPr/>
        </p:nvSpPr>
        <p:spPr>
          <a:xfrm>
            <a:off x="2889250" y="1321995"/>
            <a:ext cx="227330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countable</a:t>
            </a:r>
            <a:endParaRPr kumimoji="0" lang="ar-SA" sz="3600" b="0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D72B5F6A-7DA8-C2C6-F68A-4878879135E5}"/>
              </a:ext>
            </a:extLst>
          </p:cNvPr>
          <p:cNvSpPr txBox="1">
            <a:spLocks/>
          </p:cNvSpPr>
          <p:nvPr/>
        </p:nvSpPr>
        <p:spPr>
          <a:xfrm>
            <a:off x="317500" y="1317625"/>
            <a:ext cx="8991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1- I read ……………………..books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 many – much )</a:t>
            </a:r>
          </a:p>
          <a:p>
            <a:pPr marL="0" marR="0" lvl="0" indent="0" algn="l" defTabSz="914400" rtl="1" eaLnBrk="1" fontAlgn="auto" latinLnBrk="0" hangingPunct="1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2-There is too ……………….. Rain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 much – many )</a:t>
            </a: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EBA18487-53DC-1ECE-C3C1-5214DB751666}"/>
              </a:ext>
            </a:extLst>
          </p:cNvPr>
          <p:cNvSpPr txBox="1">
            <a:spLocks/>
          </p:cNvSpPr>
          <p:nvPr/>
        </p:nvSpPr>
        <p:spPr>
          <a:xfrm>
            <a:off x="317500" y="228600"/>
            <a:ext cx="4483100" cy="9286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>
                <a:latin typeface="Cooper Black" panose="0208090404030B020404" pitchFamily="18" charset="0"/>
              </a:rPr>
              <a:t>Let’s practice :</a:t>
            </a:r>
            <a:endParaRPr lang="ar-SA" u="sng" dirty="0">
              <a:latin typeface="Cooper Black" panose="0208090404030B0204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3B840A1-F913-76C9-8472-14CD0E57E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25" y="1013184"/>
            <a:ext cx="2665700" cy="15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DDAED8A-264C-679D-B172-C65460BA4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964" y="2998885"/>
            <a:ext cx="2143125" cy="1299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0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82997AFA-669A-D8C5-C905-B6B17ABF632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657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>
                <a:latin typeface="Cooper Black" panose="0208090404030B020404" pitchFamily="18" charset="0"/>
              </a:rPr>
              <a:t>Pronouns :</a:t>
            </a:r>
            <a:endParaRPr lang="ar-SA" u="sng" dirty="0">
              <a:latin typeface="Cooper Black" panose="0208090404030B020404" pitchFamily="18" charset="0"/>
            </a:endParaRP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02EF1EE7-1482-73BD-68A8-37C59FC5624D}"/>
              </a:ext>
            </a:extLst>
          </p:cNvPr>
          <p:cNvSpPr txBox="1">
            <a:spLocks/>
          </p:cNvSpPr>
          <p:nvPr/>
        </p:nvSpPr>
        <p:spPr>
          <a:xfrm>
            <a:off x="477982" y="16736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Something …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Affirmative sentence</a:t>
            </a:r>
          </a:p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Anything …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Negative sentence</a:t>
            </a:r>
          </a:p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Nothing …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means negative (affirmative sentence)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4324B6B-34DB-FAB7-82E5-A73B0C97433E}"/>
              </a:ext>
            </a:extLst>
          </p:cNvPr>
          <p:cNvSpPr txBox="1"/>
          <p:nvPr/>
        </p:nvSpPr>
        <p:spPr>
          <a:xfrm>
            <a:off x="1638300" y="2655332"/>
            <a:ext cx="6083300" cy="5847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have something for dinner</a:t>
            </a:r>
            <a:endParaRPr kumimoji="0" lang="ar-SA" sz="3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E697BC6-B441-19C1-0ABD-3417B0F6898B}"/>
              </a:ext>
            </a:extLst>
          </p:cNvPr>
          <p:cNvSpPr txBox="1"/>
          <p:nvPr/>
        </p:nvSpPr>
        <p:spPr>
          <a:xfrm>
            <a:off x="1460500" y="4416147"/>
            <a:ext cx="6261100" cy="5847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don’t have anything for dinner</a:t>
            </a:r>
            <a:endParaRPr kumimoji="0" lang="ar-SA" sz="3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74CFAE3-241F-038E-8C1E-784BCBF3F144}"/>
              </a:ext>
            </a:extLst>
          </p:cNvPr>
          <p:cNvSpPr txBox="1"/>
          <p:nvPr/>
        </p:nvSpPr>
        <p:spPr>
          <a:xfrm>
            <a:off x="1524000" y="6041916"/>
            <a:ext cx="6311900" cy="6463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have nothing for dinner</a:t>
            </a:r>
            <a:endParaRPr kumimoji="0" lang="ar-SA" sz="36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69B0B4C-C9E9-4219-AAC1-BAF08D6A1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9" y="1370239"/>
            <a:ext cx="10783229" cy="3920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FAB50AB-04C1-4A91-B20E-0F1EC6424B82}"/>
              </a:ext>
            </a:extLst>
          </p:cNvPr>
          <p:cNvSpPr txBox="1"/>
          <p:nvPr/>
        </p:nvSpPr>
        <p:spPr>
          <a:xfrm>
            <a:off x="5439472" y="2226373"/>
            <a:ext cx="1313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something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2DC260D-37C6-4F6D-A487-EE1FED687EF4}"/>
              </a:ext>
            </a:extLst>
          </p:cNvPr>
          <p:cNvSpPr txBox="1"/>
          <p:nvPr/>
        </p:nvSpPr>
        <p:spPr>
          <a:xfrm>
            <a:off x="5061724" y="2798243"/>
            <a:ext cx="1313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latin typeface="Comic Sans MS" panose="030F0702030302020204" pitchFamily="66" charset="0"/>
              </a:rPr>
              <a:t>nothing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594065D-1BF7-42E8-B30B-55FB5F4F9B5F}"/>
              </a:ext>
            </a:extLst>
          </p:cNvPr>
          <p:cNvSpPr txBox="1"/>
          <p:nvPr/>
        </p:nvSpPr>
        <p:spPr>
          <a:xfrm>
            <a:off x="3136280" y="3243623"/>
            <a:ext cx="1201544" cy="370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anything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8A0D1F5-549D-4B89-B323-3686610E24F8}"/>
              </a:ext>
            </a:extLst>
          </p:cNvPr>
          <p:cNvSpPr txBox="1"/>
          <p:nvPr/>
        </p:nvSpPr>
        <p:spPr>
          <a:xfrm>
            <a:off x="2296222" y="3773517"/>
            <a:ext cx="12015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nothing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5B4CBA-649E-4D82-8A30-21D66A4265E6}"/>
              </a:ext>
            </a:extLst>
          </p:cNvPr>
          <p:cNvSpPr txBox="1"/>
          <p:nvPr/>
        </p:nvSpPr>
        <p:spPr>
          <a:xfrm>
            <a:off x="3350012" y="4250648"/>
            <a:ext cx="130004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anything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E44C63A-C2D5-4124-A4C8-DA79BBAF6090}"/>
              </a:ext>
            </a:extLst>
          </p:cNvPr>
          <p:cNvSpPr txBox="1"/>
          <p:nvPr/>
        </p:nvSpPr>
        <p:spPr>
          <a:xfrm>
            <a:off x="8046426" y="4198604"/>
            <a:ext cx="12956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something</a:t>
            </a:r>
            <a:endParaRPr lang="ar-S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01ED6A2-238D-48BB-A9E9-E829C3FCC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96" y="892538"/>
            <a:ext cx="9039225" cy="389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E21A07A-B816-49B3-9817-5B37C9FA1B71}"/>
              </a:ext>
            </a:extLst>
          </p:cNvPr>
          <p:cNvSpPr txBox="1"/>
          <p:nvPr/>
        </p:nvSpPr>
        <p:spPr>
          <a:xfrm>
            <a:off x="312504" y="4885808"/>
            <a:ext cx="42139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A: How many strawberries are there?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B: There are many. 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F66B056-DD50-41E2-A610-8117383589A4}"/>
              </a:ext>
            </a:extLst>
          </p:cNvPr>
          <p:cNvSpPr txBox="1"/>
          <p:nvPr/>
        </p:nvSpPr>
        <p:spPr>
          <a:xfrm>
            <a:off x="312504" y="5625610"/>
            <a:ext cx="42139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A: How many tomatoes are there?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B: There are a few.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F9827C0-21FF-4671-9BE7-29A949E549E2}"/>
              </a:ext>
            </a:extLst>
          </p:cNvPr>
          <p:cNvSpPr txBox="1"/>
          <p:nvPr/>
        </p:nvSpPr>
        <p:spPr>
          <a:xfrm>
            <a:off x="4715318" y="4885808"/>
            <a:ext cx="311619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A: How much oil is there?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B: There is a little.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912A4C-C8FA-433D-BD0B-AF07E77B6511}"/>
              </a:ext>
            </a:extLst>
          </p:cNvPr>
          <p:cNvSpPr txBox="1"/>
          <p:nvPr/>
        </p:nvSpPr>
        <p:spPr>
          <a:xfrm>
            <a:off x="4715319" y="5642296"/>
            <a:ext cx="311619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A: How much salt is there?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B: There is a lot.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521CBE5-253B-448C-A63C-56DFE92476C7}"/>
              </a:ext>
            </a:extLst>
          </p:cNvPr>
          <p:cNvSpPr txBox="1"/>
          <p:nvPr/>
        </p:nvSpPr>
        <p:spPr>
          <a:xfrm>
            <a:off x="7991713" y="4876672"/>
            <a:ext cx="411703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A: How many carrots are there?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B: There are a few.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3AB1F9D-0495-44A9-A860-17C50648B530}"/>
              </a:ext>
            </a:extLst>
          </p:cNvPr>
          <p:cNvSpPr txBox="1"/>
          <p:nvPr/>
        </p:nvSpPr>
        <p:spPr>
          <a:xfrm>
            <a:off x="8041918" y="5648305"/>
            <a:ext cx="410027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A: How many mushrooms are there?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B: There are a lot.</a:t>
            </a:r>
            <a:endParaRPr lang="ar-S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91E722EE-F8C1-43C0-9FC4-1D6E5188AE39}"/>
              </a:ext>
            </a:extLst>
          </p:cNvPr>
          <p:cNvSpPr txBox="1">
            <a:spLocks/>
          </p:cNvSpPr>
          <p:nvPr/>
        </p:nvSpPr>
        <p:spPr>
          <a:xfrm>
            <a:off x="250371" y="312239"/>
            <a:ext cx="5308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>
                <a:latin typeface="Cooper Black" panose="0208090404030B020404" pitchFamily="18" charset="0"/>
              </a:rPr>
              <a:t>Sequence words:</a:t>
            </a:r>
            <a:endParaRPr lang="ar-SA" u="sng" dirty="0">
              <a:latin typeface="Cooper Black" panose="0208090404030B0204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B45C5A7-078E-99F6-2815-4E00A4A30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4" y="1447016"/>
            <a:ext cx="7957103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56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AE184C-8D47-184A-87AA-65044BCE6FA5}"/>
              </a:ext>
            </a:extLst>
          </p:cNvPr>
          <p:cNvSpPr txBox="1"/>
          <p:nvPr/>
        </p:nvSpPr>
        <p:spPr>
          <a:xfrm>
            <a:off x="8802255" y="689264"/>
            <a:ext cx="2995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err="1">
                <a:solidFill>
                  <a:schemeClr val="accent4"/>
                </a:solidFill>
              </a:rPr>
              <a:t>Unit</a:t>
            </a:r>
            <a:r>
              <a:rPr lang="es-ES" sz="8000" b="1" dirty="0">
                <a:solidFill>
                  <a:schemeClr val="accent4"/>
                </a:solidFill>
              </a:rPr>
              <a:t> 4</a:t>
            </a:r>
            <a:endParaRPr lang="es-ES" sz="7200" b="1" dirty="0">
              <a:solidFill>
                <a:schemeClr val="accent4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19A9E5-6167-AA48-9F18-AEA62271FA59}"/>
              </a:ext>
            </a:extLst>
          </p:cNvPr>
          <p:cNvSpPr txBox="1"/>
          <p:nvPr/>
        </p:nvSpPr>
        <p:spPr>
          <a:xfrm>
            <a:off x="8885382" y="2436246"/>
            <a:ext cx="2995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>
                <a:solidFill>
                  <a:schemeClr val="accent1">
                    <a:lumMod val="50000"/>
                  </a:schemeClr>
                </a:solidFill>
              </a:rPr>
              <a:t>What</a:t>
            </a:r>
            <a:r>
              <a:rPr lang="es-ES" sz="4400" b="1" dirty="0">
                <a:solidFill>
                  <a:schemeClr val="accent1">
                    <a:lumMod val="50000"/>
                  </a:schemeClr>
                </a:solidFill>
              </a:rPr>
              <a:t> do I  </a:t>
            </a:r>
            <a:r>
              <a:rPr lang="es-ES" sz="4400" b="1" dirty="0" err="1">
                <a:solidFill>
                  <a:schemeClr val="accent1">
                    <a:lumMod val="50000"/>
                  </a:schemeClr>
                </a:solidFill>
              </a:rPr>
              <a:t>need</a:t>
            </a:r>
            <a:r>
              <a:rPr lang="es-E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b="1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E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b="1" dirty="0" err="1">
                <a:solidFill>
                  <a:schemeClr val="accent1">
                    <a:lumMod val="50000"/>
                  </a:schemeClr>
                </a:solidFill>
              </a:rPr>
              <a:t>buy</a:t>
            </a:r>
            <a:r>
              <a:rPr lang="es-ES" sz="44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EC9842-6FC1-7A4B-B2CE-6A1ED015B67D}"/>
              </a:ext>
            </a:extLst>
          </p:cNvPr>
          <p:cNvSpPr txBox="1"/>
          <p:nvPr/>
        </p:nvSpPr>
        <p:spPr>
          <a:xfrm>
            <a:off x="7411760" y="860245"/>
            <a:ext cx="438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600" dirty="0">
                <a:solidFill>
                  <a:schemeClr val="bg2"/>
                </a:solidFill>
              </a:rPr>
              <a:t>VENU 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5BAA25-0BF0-420A-95E8-32E2D0BA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92" y="349431"/>
            <a:ext cx="8237035" cy="59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°/ 4° Grade SEQUENCE WORDS Nov 23 / 25 / 26 - YouTube">
            <a:extLst>
              <a:ext uri="{FF2B5EF4-FFF2-40B4-BE49-F238E27FC236}">
                <a16:creationId xmlns:a16="http://schemas.microsoft.com/office/drawing/2014/main" id="{DDCD2D6A-F2A9-4AD2-BFFC-EE7AAA3D1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9" r="10428"/>
          <a:stretch/>
        </p:blipFill>
        <p:spPr bwMode="auto">
          <a:xfrm>
            <a:off x="2754217" y="1079653"/>
            <a:ext cx="6918593" cy="5084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73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9CB0938-276E-4012-94F1-3F7C4DB5F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739220"/>
            <a:ext cx="10003972" cy="5759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097474B-2D9E-4F8A-903E-A8CE4372AB53}"/>
              </a:ext>
            </a:extLst>
          </p:cNvPr>
          <p:cNvSpPr txBox="1"/>
          <p:nvPr/>
        </p:nvSpPr>
        <p:spPr>
          <a:xfrm>
            <a:off x="1404257" y="4789578"/>
            <a:ext cx="13824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1. Before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5A3CA9F-F8C5-4D2B-B9DF-0707730AF594}"/>
              </a:ext>
            </a:extLst>
          </p:cNvPr>
          <p:cNvSpPr txBox="1"/>
          <p:nvPr/>
        </p:nvSpPr>
        <p:spPr>
          <a:xfrm>
            <a:off x="6542316" y="4689551"/>
            <a:ext cx="12083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2. First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6F717A-A1D3-4A53-A2E7-7200CA65E2C8}"/>
              </a:ext>
            </a:extLst>
          </p:cNvPr>
          <p:cNvSpPr txBox="1"/>
          <p:nvPr/>
        </p:nvSpPr>
        <p:spPr>
          <a:xfrm>
            <a:off x="6912431" y="5058883"/>
            <a:ext cx="12083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3. Then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BF6BF86-DB5C-4BEE-B9B0-85DCB5EB157B}"/>
              </a:ext>
            </a:extLst>
          </p:cNvPr>
          <p:cNvSpPr txBox="1"/>
          <p:nvPr/>
        </p:nvSpPr>
        <p:spPr>
          <a:xfrm>
            <a:off x="1491343" y="5274842"/>
            <a:ext cx="12083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4. After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E88D917-8CA4-4B92-8575-C8C8E3A604AB}"/>
              </a:ext>
            </a:extLst>
          </p:cNvPr>
          <p:cNvSpPr txBox="1"/>
          <p:nvPr/>
        </p:nvSpPr>
        <p:spPr>
          <a:xfrm>
            <a:off x="7516587" y="5409495"/>
            <a:ext cx="12083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5. Before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7FDEA00-1C65-4FE2-845F-9CE0EA3B9C07}"/>
              </a:ext>
            </a:extLst>
          </p:cNvPr>
          <p:cNvSpPr txBox="1"/>
          <p:nvPr/>
        </p:nvSpPr>
        <p:spPr>
          <a:xfrm>
            <a:off x="8948060" y="5934114"/>
            <a:ext cx="12083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7. Finally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304DF6B-7029-4A4A-8860-039D91442772}"/>
              </a:ext>
            </a:extLst>
          </p:cNvPr>
          <p:cNvSpPr txBox="1"/>
          <p:nvPr/>
        </p:nvSpPr>
        <p:spPr>
          <a:xfrm>
            <a:off x="3899808" y="5465323"/>
            <a:ext cx="12083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 6. Then </a:t>
            </a:r>
            <a:endParaRPr lang="ar-S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9D2FBA6-F338-46C8-AA6B-A2DECB65E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4" y="1349525"/>
            <a:ext cx="8301038" cy="450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3CD4A11-7C26-47F3-BB42-13831A69D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620" y="1621669"/>
            <a:ext cx="2953534" cy="318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919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7DCF34-A7FB-98D2-AAFB-6B22A650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CE1E7D-16DF-43DE-8C38-45F9BF9B3528}"/>
              </a:ext>
            </a:extLst>
          </p:cNvPr>
          <p:cNvSpPr txBox="1"/>
          <p:nvPr/>
        </p:nvSpPr>
        <p:spPr>
          <a:xfrm>
            <a:off x="1084217" y="1815737"/>
            <a:ext cx="22337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Negative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845382-8FCE-A2E3-A6F1-DCDD5CF2B89D}"/>
              </a:ext>
            </a:extLst>
          </p:cNvPr>
          <p:cNvSpPr txBox="1"/>
          <p:nvPr/>
        </p:nvSpPr>
        <p:spPr>
          <a:xfrm>
            <a:off x="6997337" y="1815736"/>
            <a:ext cx="22337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Question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2639951-C3AD-71DF-71C3-496A828E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68881"/>
            <a:ext cx="2769326" cy="27693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4E01115-8C5E-C6A5-28C3-C5987545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59" y="2462067"/>
            <a:ext cx="2672987" cy="2672987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906BF89-7C09-9DEB-CDB4-40A21D624613}"/>
              </a:ext>
            </a:extLst>
          </p:cNvPr>
          <p:cNvSpPr txBox="1"/>
          <p:nvPr/>
        </p:nvSpPr>
        <p:spPr>
          <a:xfrm>
            <a:off x="6997337" y="5189984"/>
            <a:ext cx="34747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Are there any eggs</a:t>
            </a: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ar-SA" sz="24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DC3B9D1-29EB-59A5-C3AA-965EEF17EC0C}"/>
              </a:ext>
            </a:extLst>
          </p:cNvPr>
          <p:cNvSpPr txBox="1"/>
          <p:nvPr/>
        </p:nvSpPr>
        <p:spPr>
          <a:xfrm>
            <a:off x="838199" y="5408023"/>
            <a:ext cx="37860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There is </a:t>
            </a: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any lemon.</a:t>
            </a:r>
            <a:endParaRPr lang="ar-SA" sz="24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6927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2183CF-FF15-DFA2-9B07-C436B379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</a:t>
            </a: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EFDA737-29F0-78DA-3CAF-D85582780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18" y="1027906"/>
            <a:ext cx="5734050" cy="32289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164E0FF-D5C2-7A73-EBE3-7C5A9B1C50AC}"/>
              </a:ext>
            </a:extLst>
          </p:cNvPr>
          <p:cNvSpPr txBox="1"/>
          <p:nvPr/>
        </p:nvSpPr>
        <p:spPr>
          <a:xfrm>
            <a:off x="1071154" y="5303520"/>
            <a:ext cx="62179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 package of butter.</a:t>
            </a:r>
            <a:endParaRPr lang="ar-SA" sz="2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2796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A1CF96-BD20-8EBC-2729-B458FB0C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Dozen:</a:t>
            </a:r>
            <a:r>
              <a:rPr lang="en-US" dirty="0">
                <a:solidFill>
                  <a:srgbClr val="0070C0"/>
                </a:solidFill>
              </a:rPr>
              <a:t>12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D25145D-055E-4E26-F729-E164E98EB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764" y="1564685"/>
            <a:ext cx="3467100" cy="26574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F9A2778-EE6C-32D1-5C1A-30AEB620E197}"/>
              </a:ext>
            </a:extLst>
          </p:cNvPr>
          <p:cNvSpPr txBox="1"/>
          <p:nvPr/>
        </p:nvSpPr>
        <p:spPr>
          <a:xfrm>
            <a:off x="1515291" y="5394960"/>
            <a:ext cx="47679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 dozen of eggs.</a:t>
            </a:r>
            <a:endParaRPr lang="ar-SA" sz="2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8179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9D2FBA6-F338-46C8-AA6B-A2DECB65E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4" y="1349525"/>
            <a:ext cx="8301038" cy="450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3CD4A11-7C26-47F3-BB42-13831A69D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620" y="1621669"/>
            <a:ext cx="2953534" cy="318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D50353D-C194-4CA4-AD89-9DC76CD76855}"/>
              </a:ext>
            </a:extLst>
          </p:cNvPr>
          <p:cNvSpPr txBox="1"/>
          <p:nvPr/>
        </p:nvSpPr>
        <p:spPr>
          <a:xfrm>
            <a:off x="4302598" y="3125810"/>
            <a:ext cx="58889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any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2CC4956-5F93-4652-8B5C-8726A044CF7D}"/>
              </a:ext>
            </a:extLst>
          </p:cNvPr>
          <p:cNvSpPr txBox="1"/>
          <p:nvPr/>
        </p:nvSpPr>
        <p:spPr>
          <a:xfrm>
            <a:off x="3683817" y="3703052"/>
            <a:ext cx="85022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many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2193691-D8DE-44E4-8DEF-35F078535FB5}"/>
              </a:ext>
            </a:extLst>
          </p:cNvPr>
          <p:cNvSpPr txBox="1"/>
          <p:nvPr/>
        </p:nvSpPr>
        <p:spPr>
          <a:xfrm>
            <a:off x="5103286" y="3887718"/>
            <a:ext cx="85022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 few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4099867-E73F-49A8-AFF6-2E52C2B59E21}"/>
              </a:ext>
            </a:extLst>
          </p:cNvPr>
          <p:cNvSpPr txBox="1"/>
          <p:nvPr/>
        </p:nvSpPr>
        <p:spPr>
          <a:xfrm>
            <a:off x="3677643" y="4303217"/>
            <a:ext cx="85022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much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018DD69-C334-4E0F-AA62-FD8218CD40FA}"/>
              </a:ext>
            </a:extLst>
          </p:cNvPr>
          <p:cNvSpPr txBox="1"/>
          <p:nvPr/>
        </p:nvSpPr>
        <p:spPr>
          <a:xfrm>
            <a:off x="4704770" y="4581433"/>
            <a:ext cx="11385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 little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7D75669-29CA-49CC-90B0-4EE02F9672EF}"/>
              </a:ext>
            </a:extLst>
          </p:cNvPr>
          <p:cNvSpPr txBox="1"/>
          <p:nvPr/>
        </p:nvSpPr>
        <p:spPr>
          <a:xfrm>
            <a:off x="2850145" y="4836301"/>
            <a:ext cx="104170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enough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67DBAC9-935C-4101-9F5E-06F6ECE6DDFE}"/>
              </a:ext>
            </a:extLst>
          </p:cNvPr>
          <p:cNvSpPr txBox="1"/>
          <p:nvPr/>
        </p:nvSpPr>
        <p:spPr>
          <a:xfrm>
            <a:off x="2825212" y="5409176"/>
            <a:ext cx="114269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package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CF197B1-55C9-44E1-A8FB-D4F71ED2B344}"/>
              </a:ext>
            </a:extLst>
          </p:cNvPr>
          <p:cNvSpPr txBox="1"/>
          <p:nvPr/>
        </p:nvSpPr>
        <p:spPr>
          <a:xfrm>
            <a:off x="6480978" y="5425539"/>
            <a:ext cx="114269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dozen</a:t>
            </a:r>
            <a:endParaRPr lang="ar-S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A5EAEB-0EBC-4A40-B5B1-B1F4954E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796" y="2233246"/>
            <a:ext cx="6172203" cy="2387600"/>
          </a:xfrm>
        </p:spPr>
        <p:txBody>
          <a:bodyPr>
            <a:normAutofit/>
          </a:bodyPr>
          <a:lstStyle/>
          <a:p>
            <a:r>
              <a:rPr lang="es-ES" sz="7200" dirty="0" err="1"/>
              <a:t>Homework</a:t>
            </a:r>
            <a:endParaRPr lang="es-ES" sz="7200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6F9E7169-583C-D145-A309-F478BB312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246" y="3967755"/>
            <a:ext cx="9144000" cy="653091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C00000"/>
                </a:solidFill>
              </a:rPr>
              <a:t>p.186-187</a:t>
            </a:r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8CEF3299-5803-7244-B032-8E2E055F06B8}"/>
              </a:ext>
            </a:extLst>
          </p:cNvPr>
          <p:cNvSpPr/>
          <p:nvPr/>
        </p:nvSpPr>
        <p:spPr>
          <a:xfrm rot="16200000">
            <a:off x="0" y="0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FA00248C-0A00-A34C-B52F-AFEF6E80D5D3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60EFD63-98F6-104C-A847-33AF04FD1654}"/>
              </a:ext>
            </a:extLst>
          </p:cNvPr>
          <p:cNvGrpSpPr/>
          <p:nvPr/>
        </p:nvGrpSpPr>
        <p:grpSpPr>
          <a:xfrm rot="16200000">
            <a:off x="2670665" y="2394840"/>
            <a:ext cx="1306960" cy="799622"/>
            <a:chOff x="2266122" y="2617689"/>
            <a:chExt cx="762102" cy="466268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E2C93F3B-00FF-E44F-B2E5-A5F7CC0D071A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Lágrima 11">
              <a:extLst>
                <a:ext uri="{FF2B5EF4-FFF2-40B4-BE49-F238E27FC236}">
                  <a16:creationId xmlns:a16="http://schemas.microsoft.com/office/drawing/2014/main" id="{1ADB1A8E-66F8-C34C-AB74-D90D118FAE1F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C20A6AF-36F7-224B-880D-95E9DB39ABFC}"/>
              </a:ext>
            </a:extLst>
          </p:cNvPr>
          <p:cNvGrpSpPr/>
          <p:nvPr/>
        </p:nvGrpSpPr>
        <p:grpSpPr>
          <a:xfrm rot="5400000">
            <a:off x="8166916" y="3295970"/>
            <a:ext cx="1306955" cy="799619"/>
            <a:chOff x="2266122" y="2617689"/>
            <a:chExt cx="762102" cy="466268"/>
          </a:xfrm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2855A6BB-0A4E-434C-BD19-6ABA9D6D5B2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996FCC6C-5891-4142-92AF-7613E20D24D8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15" y="264055"/>
            <a:ext cx="7562821" cy="50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7259796" y="1002543"/>
            <a:ext cx="1178226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C00000"/>
                </a:solidFill>
                <a:latin typeface="Comic Sans MS" panose="030F0702030302020204" pitchFamily="66" charset="0"/>
              </a:rPr>
              <a:t>a lot of </a:t>
            </a:r>
            <a:endParaRPr lang="ar-SA" sz="1758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57034" y="1635532"/>
            <a:ext cx="1178226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7030A0"/>
                </a:solidFill>
                <a:latin typeface="Comic Sans MS" panose="030F0702030302020204" pitchFamily="66" charset="0"/>
              </a:rPr>
              <a:t>a lot of </a:t>
            </a:r>
            <a:endParaRPr lang="ar-SA" sz="1758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235738" y="2563320"/>
            <a:ext cx="1191188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3300"/>
                </a:solidFill>
                <a:latin typeface="Comic Sans MS" panose="030F0702030302020204" pitchFamily="66" charset="0"/>
              </a:rPr>
              <a:t>a lot of </a:t>
            </a:r>
            <a:endParaRPr lang="ar-SA" sz="1758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142051" y="3512803"/>
            <a:ext cx="1178226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663300"/>
                </a:solidFill>
                <a:latin typeface="Comic Sans MS" panose="030F0702030302020204" pitchFamily="66" charset="0"/>
              </a:rPr>
              <a:t>a lot of </a:t>
            </a:r>
            <a:endParaRPr lang="ar-SA" sz="1758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42529" y="3785528"/>
            <a:ext cx="1191188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a lot of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045576" y="1980421"/>
            <a:ext cx="1178226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2060"/>
                </a:solidFill>
                <a:latin typeface="Comic Sans MS" panose="030F0702030302020204" pitchFamily="66" charset="0"/>
              </a:rPr>
              <a:t>a little </a:t>
            </a:r>
            <a:endParaRPr lang="ar-SA" sz="1758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242529" y="4113450"/>
            <a:ext cx="99320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7030A0"/>
                </a:solidFill>
                <a:latin typeface="Comic Sans MS" panose="030F0702030302020204" pitchFamily="66" charset="0"/>
              </a:rPr>
              <a:t>a little </a:t>
            </a:r>
            <a:endParaRPr lang="ar-SA" sz="1758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880538" y="4726032"/>
            <a:ext cx="99320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 little </a:t>
            </a:r>
            <a:endParaRPr lang="ar-SA" sz="1758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894027" y="2274598"/>
            <a:ext cx="99320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3300"/>
                </a:solidFill>
                <a:latin typeface="Comic Sans MS" panose="030F0702030302020204" pitchFamily="66" charset="0"/>
              </a:rPr>
              <a:t>a few </a:t>
            </a:r>
            <a:endParaRPr lang="ar-SA" sz="1758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038786" y="3196309"/>
            <a:ext cx="99320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00FF"/>
                </a:solidFill>
                <a:latin typeface="Comic Sans MS" panose="030F0702030302020204" pitchFamily="66" charset="0"/>
              </a:rPr>
              <a:t>a few </a:t>
            </a:r>
            <a:endParaRPr lang="ar-SA" sz="1758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889469" y="4114739"/>
            <a:ext cx="99320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2060"/>
                </a:solidFill>
                <a:latin typeface="Comic Sans MS" panose="030F0702030302020204" pitchFamily="66" charset="0"/>
              </a:rPr>
              <a:t>a few </a:t>
            </a:r>
            <a:endParaRPr lang="ar-SA" sz="1758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16" y="211305"/>
            <a:ext cx="7806921" cy="58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089303" y="1793779"/>
            <a:ext cx="623346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7030A0"/>
                </a:solidFill>
                <a:latin typeface="Comic Sans MS" panose="030F0702030302020204" pitchFamily="66" charset="0"/>
              </a:rPr>
              <a:t>Badria doesn’t drink much lemon juice in water .</a:t>
            </a:r>
            <a:endParaRPr lang="ar-SA" sz="1758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136823" y="2457822"/>
            <a:ext cx="5760916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3300"/>
                </a:solidFill>
                <a:latin typeface="Comic Sans MS" panose="030F0702030302020204" pitchFamily="66" charset="0"/>
              </a:rPr>
              <a:t>Badria can eat many vegetables on the diet . </a:t>
            </a:r>
            <a:endParaRPr lang="ar-SA" sz="1758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140674" y="3102333"/>
            <a:ext cx="427953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663300"/>
                </a:solidFill>
                <a:latin typeface="Comic Sans MS" panose="030F0702030302020204" pitchFamily="66" charset="0"/>
              </a:rPr>
              <a:t>She can’t use a lot of spices .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2904654" y="4642229"/>
            <a:ext cx="7622270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758" b="1" dirty="0">
                <a:ln w="0"/>
                <a:solidFill>
                  <a:srgbClr val="C00000"/>
                </a:solidFill>
                <a:latin typeface="Comic Sans MS" panose="030F0702030302020204" pitchFamily="66" charset="0"/>
              </a:rPr>
              <a:t>I eat a lot of meat , but I don’t eat enough vegetables .</a:t>
            </a:r>
            <a:endParaRPr lang="en-US" sz="1758" b="1" dirty="0">
              <a:ln w="0"/>
              <a:latin typeface="Comic Sans MS" panose="030F0702030302020204" pitchFamily="66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1758" b="1" dirty="0">
                <a:ln w="0"/>
                <a:solidFill>
                  <a:srgbClr val="002060"/>
                </a:solidFill>
                <a:latin typeface="Comic Sans MS" panose="030F0702030302020204" pitchFamily="66" charset="0"/>
              </a:rPr>
              <a:t>I eat a lot of cookies , but I don’t eat enough fruit .</a:t>
            </a:r>
            <a:endParaRPr lang="en-US" sz="1758" b="1" dirty="0">
              <a:ln w="0"/>
              <a:latin typeface="Comic Sans MS" panose="030F0702030302020204" pitchFamily="66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1758" b="1" dirty="0">
                <a:ln w="0"/>
                <a:solidFill>
                  <a:srgbClr val="003300"/>
                </a:solidFill>
                <a:latin typeface="Comic Sans MS" panose="030F0702030302020204" pitchFamily="66" charset="0"/>
              </a:rPr>
              <a:t>I drink a lot of soda , but I don’t drink enough water .</a:t>
            </a:r>
          </a:p>
        </p:txBody>
      </p:sp>
    </p:spTree>
    <p:extLst>
      <p:ext uri="{BB962C8B-B14F-4D97-AF65-F5344CB8AC3E}">
        <p14:creationId xmlns:p14="http://schemas.microsoft.com/office/powerpoint/2010/main" val="34507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57" y="145"/>
            <a:ext cx="6277141" cy="671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249391" y="792397"/>
            <a:ext cx="2002624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Peppers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249391" y="1632397"/>
            <a:ext cx="2002624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Shrimp</a:t>
            </a: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301220" y="2553730"/>
            <a:ext cx="2002624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Chicken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285822" y="3798245"/>
            <a:ext cx="2002624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Pineapple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301220" y="4905975"/>
            <a:ext cx="2002624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Yoghurt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254249" y="776358"/>
            <a:ext cx="2002624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Sausage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308839" y="1689131"/>
            <a:ext cx="2002624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Carrots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254249" y="2585866"/>
            <a:ext cx="2002624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Crab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379474" y="3798245"/>
            <a:ext cx="2002624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Cheese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072937" y="4905975"/>
            <a:ext cx="2793331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Strawberries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146905" y="6129725"/>
            <a:ext cx="1155626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Chicken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131507" y="6383800"/>
            <a:ext cx="1155626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Sausage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355281" y="6114325"/>
            <a:ext cx="1142183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Shrimp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370680" y="6383800"/>
            <a:ext cx="1142183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Crab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485035" y="6145123"/>
            <a:ext cx="1175808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Yoghurt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500433" y="6383800"/>
            <a:ext cx="1175808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Cheese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682037" y="6114324"/>
            <a:ext cx="1340485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Pineapple  </a:t>
            </a:r>
            <a:endParaRPr kumimoji="0" lang="ar-SA" sz="14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412496" y="6376101"/>
            <a:ext cx="1624016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Strawberries  </a:t>
            </a:r>
            <a:endParaRPr kumimoji="0" lang="ar-SA" sz="14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7852118" y="6119204"/>
            <a:ext cx="1189979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Peppers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836721" y="6373282"/>
            <a:ext cx="1189979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Carrots 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6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28FAA5-3582-644D-B5CC-15707C3D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14"/>
            <a:ext cx="6760487" cy="68509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2BB56F8-F0C7-436D-EF36-EE02D9C5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487" y="253048"/>
            <a:ext cx="3889585" cy="21398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7DEFD0C-E144-3D5E-446D-FC2E9BD86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9" y="1447036"/>
            <a:ext cx="5246687" cy="1182727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A1C131B-9A77-58F6-74C0-C6E1552BC371}"/>
              </a:ext>
            </a:extLst>
          </p:cNvPr>
          <p:cNvSpPr txBox="1"/>
          <p:nvPr/>
        </p:nvSpPr>
        <p:spPr>
          <a:xfrm>
            <a:off x="7209986" y="2364971"/>
            <a:ext cx="27782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ln/>
                <a:solidFill>
                  <a:srgbClr val="B3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Grammar</a:t>
            </a:r>
            <a:endParaRPr lang="ar-SA" sz="4000" b="1" dirty="0">
              <a:ln/>
              <a:solidFill>
                <a:srgbClr val="B3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E239ADE-8732-7C0E-B62C-7859E31F1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986" y="3214258"/>
            <a:ext cx="4658827" cy="20279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55BE69-D98C-D37F-E833-ADEEDB684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9986" y="4800633"/>
            <a:ext cx="417612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28FAA5-3582-644D-B5CC-15707C3D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14"/>
            <a:ext cx="6760487" cy="68509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EB5EC-D697-4087-976B-EE1FB9F46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143" b="35501"/>
          <a:stretch/>
        </p:blipFill>
        <p:spPr>
          <a:xfrm>
            <a:off x="7253409" y="2855170"/>
            <a:ext cx="4156363" cy="11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7F4E-0327-0A44-B95F-2664A69C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Learning </a:t>
            </a:r>
            <a:r>
              <a:rPr lang="es-ES" dirty="0" err="1"/>
              <a:t>Objectives</a:t>
            </a:r>
            <a:endParaRPr lang="es-E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D9D1BC-FDF6-4344-AF05-0644F7AD1C57}"/>
              </a:ext>
            </a:extLst>
          </p:cNvPr>
          <p:cNvGrpSpPr/>
          <p:nvPr/>
        </p:nvGrpSpPr>
        <p:grpSpPr>
          <a:xfrm rot="16200000">
            <a:off x="2820844" y="2919455"/>
            <a:ext cx="3497743" cy="1833368"/>
            <a:chOff x="2138667" y="2617689"/>
            <a:chExt cx="889557" cy="466268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2CCFFCB2-ADA2-0D4F-9D3A-E5E44D81D9F9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F218CF23-7407-A446-B1AB-E3CA774F5D5E}"/>
                </a:ext>
              </a:extLst>
            </p:cNvPr>
            <p:cNvSpPr/>
            <p:nvPr/>
          </p:nvSpPr>
          <p:spPr>
            <a:xfrm rot="5400000">
              <a:off x="2138667" y="2708999"/>
              <a:ext cx="374958" cy="374958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40556546-64DF-4B4E-B778-FBF3AC12B1BB}"/>
              </a:ext>
            </a:extLst>
          </p:cNvPr>
          <p:cNvGrpSpPr/>
          <p:nvPr/>
        </p:nvGrpSpPr>
        <p:grpSpPr>
          <a:xfrm rot="5400000">
            <a:off x="4778050" y="1831131"/>
            <a:ext cx="3614846" cy="1833368"/>
            <a:chOff x="2108885" y="2617689"/>
            <a:chExt cx="919339" cy="466268"/>
          </a:xfrm>
        </p:grpSpPr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7DC864D6-E93F-8F4F-B4B4-C8C57E895E8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Lágrima 7">
              <a:extLst>
                <a:ext uri="{FF2B5EF4-FFF2-40B4-BE49-F238E27FC236}">
                  <a16:creationId xmlns:a16="http://schemas.microsoft.com/office/drawing/2014/main" id="{916BF379-0B7B-A448-B4B9-C865440D49AC}"/>
                </a:ext>
              </a:extLst>
            </p:cNvPr>
            <p:cNvSpPr/>
            <p:nvPr/>
          </p:nvSpPr>
          <p:spPr>
            <a:xfrm rot="5400000">
              <a:off x="2108885" y="2679217"/>
              <a:ext cx="404740" cy="404740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E7615FF-503C-AE49-94F0-F507335AF0AA}"/>
              </a:ext>
            </a:extLst>
          </p:cNvPr>
          <p:cNvSpPr txBox="1"/>
          <p:nvPr/>
        </p:nvSpPr>
        <p:spPr>
          <a:xfrm>
            <a:off x="7947982" y="1232257"/>
            <a:ext cx="270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pronouns in sentences correctly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F39047-85B1-294D-99A1-468287A7F576}"/>
              </a:ext>
            </a:extLst>
          </p:cNvPr>
          <p:cNvSpPr txBox="1"/>
          <p:nvPr/>
        </p:nvSpPr>
        <p:spPr>
          <a:xfrm>
            <a:off x="7914517" y="5116038"/>
            <a:ext cx="270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sequences words in meaningful sentences.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37B111-3B06-B44E-8328-614E9D65095C}"/>
              </a:ext>
            </a:extLst>
          </p:cNvPr>
          <p:cNvSpPr txBox="1"/>
          <p:nvPr/>
        </p:nvSpPr>
        <p:spPr>
          <a:xfrm>
            <a:off x="604913" y="2654047"/>
            <a:ext cx="2704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differentiate between countable and uncountable nouns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7A19F1-7318-2B4E-BE0E-0BE72476BF62}"/>
              </a:ext>
            </a:extLst>
          </p:cNvPr>
          <p:cNvSpPr txBox="1"/>
          <p:nvPr/>
        </p:nvSpPr>
        <p:spPr>
          <a:xfrm>
            <a:off x="604913" y="4599388"/>
            <a:ext cx="270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quantity expression correctly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0C8D31-9310-0E47-9154-992E723C57BE}"/>
              </a:ext>
            </a:extLst>
          </p:cNvPr>
          <p:cNvSpPr txBox="1"/>
          <p:nvPr/>
        </p:nvSpPr>
        <p:spPr>
          <a:xfrm>
            <a:off x="4150659" y="2747815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02690D4-D5F7-7348-B42F-6CC138460169}"/>
              </a:ext>
            </a:extLst>
          </p:cNvPr>
          <p:cNvSpPr txBox="1"/>
          <p:nvPr/>
        </p:nvSpPr>
        <p:spPr>
          <a:xfrm>
            <a:off x="6009329" y="1463089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50B7C-6181-7548-85BB-85980A699CEF}"/>
              </a:ext>
            </a:extLst>
          </p:cNvPr>
          <p:cNvSpPr txBox="1"/>
          <p:nvPr/>
        </p:nvSpPr>
        <p:spPr>
          <a:xfrm>
            <a:off x="4344536" y="448696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FEB301-1062-AB40-98FE-142DEB80B918}"/>
              </a:ext>
            </a:extLst>
          </p:cNvPr>
          <p:cNvSpPr txBox="1"/>
          <p:nvPr/>
        </p:nvSpPr>
        <p:spPr>
          <a:xfrm>
            <a:off x="6096000" y="3207527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3" name="Lágrima 7">
            <a:extLst>
              <a:ext uri="{FF2B5EF4-FFF2-40B4-BE49-F238E27FC236}">
                <a16:creationId xmlns:a16="http://schemas.microsoft.com/office/drawing/2014/main" id="{C86A5FBC-0875-4570-BBF4-CDE6B9D714A1}"/>
              </a:ext>
            </a:extLst>
          </p:cNvPr>
          <p:cNvSpPr/>
          <p:nvPr/>
        </p:nvSpPr>
        <p:spPr>
          <a:xfrm flipH="1">
            <a:off x="5789755" y="4704880"/>
            <a:ext cx="1712402" cy="1548137"/>
          </a:xfrm>
          <a:prstGeom prst="teardrop">
            <a:avLst/>
          </a:prstGeom>
          <a:solidFill>
            <a:srgbClr val="9ED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CuadroTexto 19">
            <a:extLst>
              <a:ext uri="{FF2B5EF4-FFF2-40B4-BE49-F238E27FC236}">
                <a16:creationId xmlns:a16="http://schemas.microsoft.com/office/drawing/2014/main" id="{B5AEBACC-F0DC-4FE0-83DB-DFB561EFC8FD}"/>
              </a:ext>
            </a:extLst>
          </p:cNvPr>
          <p:cNvSpPr txBox="1"/>
          <p:nvPr/>
        </p:nvSpPr>
        <p:spPr>
          <a:xfrm>
            <a:off x="6188962" y="511603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</a:t>
            </a:r>
            <a:r>
              <a:rPr lang="ar-SA" sz="4000" b="1" dirty="0">
                <a:solidFill>
                  <a:schemeClr val="bg1"/>
                </a:solidFill>
              </a:rPr>
              <a:t>5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5" name="CuadroTexto 8">
            <a:extLst>
              <a:ext uri="{FF2B5EF4-FFF2-40B4-BE49-F238E27FC236}">
                <a16:creationId xmlns:a16="http://schemas.microsoft.com/office/drawing/2014/main" id="{040F8D65-97F6-41CA-BD00-ADFC593B353C}"/>
              </a:ext>
            </a:extLst>
          </p:cNvPr>
          <p:cNvSpPr txBox="1"/>
          <p:nvPr/>
        </p:nvSpPr>
        <p:spPr>
          <a:xfrm>
            <a:off x="7914517" y="3065103"/>
            <a:ext cx="270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Ask questions using How much…, or How many..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صورة 3">
            <a:extLst>
              <a:ext uri="{FF2B5EF4-FFF2-40B4-BE49-F238E27FC236}">
                <a16:creationId xmlns:a16="http://schemas.microsoft.com/office/drawing/2014/main" id="{0F1DE4F2-C28E-49B0-A224-DBED8BA6E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463520"/>
            <a:ext cx="9404350" cy="554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مربع نص 4">
            <a:extLst>
              <a:ext uri="{FF2B5EF4-FFF2-40B4-BE49-F238E27FC236}">
                <a16:creationId xmlns:a16="http://schemas.microsoft.com/office/drawing/2014/main" id="{8DCEC79C-2B5F-4ECE-938B-3FDF2C60B466}"/>
              </a:ext>
            </a:extLst>
          </p:cNvPr>
          <p:cNvSpPr txBox="1"/>
          <p:nvPr/>
        </p:nvSpPr>
        <p:spPr>
          <a:xfrm>
            <a:off x="10527416" y="6002065"/>
            <a:ext cx="181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Page:35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43786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عنصر نائب للمحتوى 6">
            <a:extLst>
              <a:ext uri="{FF2B5EF4-FFF2-40B4-BE49-F238E27FC236}">
                <a16:creationId xmlns:a16="http://schemas.microsoft.com/office/drawing/2014/main" id="{B9B7687E-8C55-F41C-E7C3-52CD963D3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0"/>
            <a:ext cx="3759200" cy="127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1B14EC-13A7-AAE0-B43D-C68EA9F2E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1701200"/>
            <a:ext cx="6480175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D4C32839-0B02-AE04-FC1B-0A56E5F9D538}"/>
              </a:ext>
            </a:extLst>
          </p:cNvPr>
          <p:cNvSpPr txBox="1">
            <a:spLocks/>
          </p:cNvSpPr>
          <p:nvPr/>
        </p:nvSpPr>
        <p:spPr>
          <a:xfrm>
            <a:off x="0" y="135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>
                <a:latin typeface="Cooper Black" panose="0208090404030B020404" pitchFamily="18" charset="0"/>
              </a:rPr>
              <a:t>Expression of Quantities :</a:t>
            </a:r>
            <a:endParaRPr lang="ar-SA" u="sng" dirty="0">
              <a:latin typeface="Cooper Black" panose="0208090404030B020404" pitchFamily="18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71D382A1-01DA-22F2-2A58-839878B9F138}"/>
              </a:ext>
            </a:extLst>
          </p:cNvPr>
          <p:cNvSpPr/>
          <p:nvPr/>
        </p:nvSpPr>
        <p:spPr>
          <a:xfrm>
            <a:off x="252367" y="3078049"/>
            <a:ext cx="4940300" cy="1346200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Much – a little</a:t>
            </a:r>
            <a:endParaRPr kumimoji="0" lang="ar-SA" sz="3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6667457-0270-63A4-89FB-B6B35739CB45}"/>
              </a:ext>
            </a:extLst>
          </p:cNvPr>
          <p:cNvSpPr/>
          <p:nvPr/>
        </p:nvSpPr>
        <p:spPr>
          <a:xfrm>
            <a:off x="368300" y="1510078"/>
            <a:ext cx="4635500" cy="1397000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Many – a few</a:t>
            </a:r>
            <a:endParaRPr kumimoji="0" lang="ar-SA" sz="3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C909E0F-A9F4-A99F-32B5-16EDD3E7BBF9}"/>
              </a:ext>
            </a:extLst>
          </p:cNvPr>
          <p:cNvSpPr/>
          <p:nvPr/>
        </p:nvSpPr>
        <p:spPr>
          <a:xfrm>
            <a:off x="252367" y="4595220"/>
            <a:ext cx="4914900" cy="1792288"/>
          </a:xfrm>
          <a:prstGeom prst="ellipse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lot of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- enough</a:t>
            </a:r>
            <a:endParaRPr kumimoji="0" lang="ar-SA" sz="3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43B7305-C41D-2D37-937F-34369D24F3BE}"/>
              </a:ext>
            </a:extLst>
          </p:cNvPr>
          <p:cNvSpPr txBox="1"/>
          <p:nvPr/>
        </p:nvSpPr>
        <p:spPr>
          <a:xfrm>
            <a:off x="443345" y="2587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For Countable nouns :</a:t>
            </a:r>
            <a:endParaRPr lang="ar-SA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0FD2C2DD-AF3A-5D48-01A0-D4E4CC7F1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0" y="980040"/>
            <a:ext cx="6905625" cy="489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3327295E-CCE0-BF26-4E17-6673EFF70B64}"/>
              </a:ext>
            </a:extLst>
          </p:cNvPr>
          <p:cNvSpPr/>
          <p:nvPr/>
        </p:nvSpPr>
        <p:spPr>
          <a:xfrm>
            <a:off x="4155253" y="4676686"/>
            <a:ext cx="1898073" cy="60525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/>
              <a:t>A few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23CB99A-964B-97C2-3EE8-B2FEFF262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21" y="4538636"/>
            <a:ext cx="1908213" cy="963251"/>
          </a:xfrm>
          <a:prstGeom prst="rect">
            <a:avLst/>
          </a:prstGeom>
        </p:spPr>
      </p:pic>
      <p:sp>
        <p:nvSpPr>
          <p:cNvPr id="11" name="وسيلة شرح مستطيلة 8">
            <a:extLst>
              <a:ext uri="{FF2B5EF4-FFF2-40B4-BE49-F238E27FC236}">
                <a16:creationId xmlns:a16="http://schemas.microsoft.com/office/drawing/2014/main" id="{C3E0B0C9-3595-99DB-D85A-C17D9D537736}"/>
              </a:ext>
            </a:extLst>
          </p:cNvPr>
          <p:cNvSpPr/>
          <p:nvPr/>
        </p:nvSpPr>
        <p:spPr>
          <a:xfrm>
            <a:off x="7343775" y="520700"/>
            <a:ext cx="4635500" cy="1168400"/>
          </a:xfrm>
          <a:prstGeom prst="wedgeRectCallou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apples are there ?</a:t>
            </a:r>
            <a:endParaRPr kumimoji="0" lang="ar-SA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B7DFF58-DCBC-15C0-CB56-5A60FF0BB56B}"/>
              </a:ext>
            </a:extLst>
          </p:cNvPr>
          <p:cNvSpPr txBox="1"/>
          <p:nvPr/>
        </p:nvSpPr>
        <p:spPr>
          <a:xfrm>
            <a:off x="6997700" y="1892300"/>
            <a:ext cx="5118100" cy="6463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many apples.</a:t>
            </a:r>
            <a:endParaRPr kumimoji="0" lang="ar-SA" sz="36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4AE3578-7849-C5E1-62F2-C068D389BB24}"/>
              </a:ext>
            </a:extLst>
          </p:cNvPr>
          <p:cNvSpPr txBox="1"/>
          <p:nvPr/>
        </p:nvSpPr>
        <p:spPr>
          <a:xfrm>
            <a:off x="6997700" y="2721954"/>
            <a:ext cx="5118100" cy="7078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a few apples.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1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31">
      <a:dk1>
        <a:srgbClr val="2B2A30"/>
      </a:dk1>
      <a:lt1>
        <a:srgbClr val="F9F8F8"/>
      </a:lt1>
      <a:dk2>
        <a:srgbClr val="BDBDBD"/>
      </a:dk2>
      <a:lt2>
        <a:srgbClr val="9ED633"/>
      </a:lt2>
      <a:accent1>
        <a:srgbClr val="9ED633"/>
      </a:accent1>
      <a:accent2>
        <a:srgbClr val="FFFFFF"/>
      </a:accent2>
      <a:accent3>
        <a:srgbClr val="A5A5A5"/>
      </a:accent3>
      <a:accent4>
        <a:srgbClr val="346059"/>
      </a:accent4>
      <a:accent5>
        <a:srgbClr val="5B9BD5"/>
      </a:accent5>
      <a:accent6>
        <a:srgbClr val="F0F3BD"/>
      </a:accent6>
      <a:hlink>
        <a:srgbClr val="057FF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15168</TotalTime>
  <Words>577</Words>
  <Application>Microsoft Office PowerPoint</Application>
  <PresentationFormat>شاشة عريضة</PresentationFormat>
  <Paragraphs>164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6" baseType="lpstr">
      <vt:lpstr>Aharoni</vt:lpstr>
      <vt:lpstr>Arial</vt:lpstr>
      <vt:lpstr>Calibri</vt:lpstr>
      <vt:lpstr>Century Gothic</vt:lpstr>
      <vt:lpstr>Comic Sans MS</vt:lpstr>
      <vt:lpstr>Cooper Black</vt:lpstr>
      <vt:lpstr>Tema de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Learning 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Any</vt:lpstr>
      <vt:lpstr>Package</vt:lpstr>
      <vt:lpstr>Dozen:12</vt:lpstr>
      <vt:lpstr>عرض تقديمي في PowerPoint</vt:lpstr>
      <vt:lpstr>Homework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Lenovo</cp:lastModifiedBy>
  <cp:revision>200</cp:revision>
  <dcterms:created xsi:type="dcterms:W3CDTF">2019-10-26T16:47:23Z</dcterms:created>
  <dcterms:modified xsi:type="dcterms:W3CDTF">2022-10-09T13:49:30Z</dcterms:modified>
</cp:coreProperties>
</file>