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3"/>
  </p:notesMasterIdLst>
  <p:sldIdLst>
    <p:sldId id="256" r:id="rId2"/>
    <p:sldId id="582" r:id="rId3"/>
    <p:sldId id="756" r:id="rId4"/>
    <p:sldId id="786" r:id="rId5"/>
    <p:sldId id="1250" r:id="rId6"/>
    <p:sldId id="1290" r:id="rId7"/>
    <p:sldId id="1281" r:id="rId8"/>
    <p:sldId id="1289" r:id="rId9"/>
    <p:sldId id="1291" r:id="rId10"/>
    <p:sldId id="831" r:id="rId11"/>
    <p:sldId id="1293" r:id="rId12"/>
    <p:sldId id="1294" r:id="rId13"/>
    <p:sldId id="1295" r:id="rId14"/>
    <p:sldId id="1296" r:id="rId15"/>
    <p:sldId id="1299" r:id="rId16"/>
    <p:sldId id="713" r:id="rId17"/>
    <p:sldId id="715" r:id="rId18"/>
    <p:sldId id="1297" r:id="rId19"/>
    <p:sldId id="1298" r:id="rId20"/>
    <p:sldId id="806" r:id="rId21"/>
    <p:sldId id="1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يوسف اليزيدي" initials="يوسف" lastIdx="1" clrIdx="0">
    <p:extLst>
      <p:ext uri="{19B8F6BF-5375-455C-9EA6-DF929625EA0E}">
        <p15:presenceInfo xmlns:p15="http://schemas.microsoft.com/office/powerpoint/2012/main" userId="S::t622941@mkhb.moe.gov.sa::b327cda9-2c30-43b3-8ef7-a35bc7fad1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00"/>
    <a:srgbClr val="0000FF"/>
    <a:srgbClr val="008000"/>
    <a:srgbClr val="FF33CC"/>
    <a:srgbClr val="9900FF"/>
    <a:srgbClr val="CC0066"/>
    <a:srgbClr val="CCCC00"/>
    <a:srgbClr val="CC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 Rounded MT Bold"/>
          <a:ea typeface="Arial Rounded MT Bold"/>
          <a:cs typeface="Arial Rounded M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1339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9" name="Shape 1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75829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latinLnBrk="0">
      <a:defRPr sz="1200">
        <a:latin typeface="+mn-lt"/>
        <a:ea typeface="+mn-ea"/>
        <a:cs typeface="+mn-cs"/>
        <a:sym typeface="Calibri"/>
      </a:defRPr>
    </a:lvl1pPr>
    <a:lvl2pPr indent="228600" algn="r" latinLnBrk="0">
      <a:defRPr sz="1200">
        <a:latin typeface="+mn-lt"/>
        <a:ea typeface="+mn-ea"/>
        <a:cs typeface="+mn-cs"/>
        <a:sym typeface="Calibri"/>
      </a:defRPr>
    </a:lvl2pPr>
    <a:lvl3pPr indent="457200" algn="r" latinLnBrk="0">
      <a:defRPr sz="1200">
        <a:latin typeface="+mn-lt"/>
        <a:ea typeface="+mn-ea"/>
        <a:cs typeface="+mn-cs"/>
        <a:sym typeface="Calibri"/>
      </a:defRPr>
    </a:lvl3pPr>
    <a:lvl4pPr indent="685800" algn="r" latinLnBrk="0">
      <a:defRPr sz="1200">
        <a:latin typeface="+mn-lt"/>
        <a:ea typeface="+mn-ea"/>
        <a:cs typeface="+mn-cs"/>
        <a:sym typeface="Calibri"/>
      </a:defRPr>
    </a:lvl4pPr>
    <a:lvl5pPr indent="914400" algn="r" latinLnBrk="0">
      <a:defRPr sz="1200">
        <a:latin typeface="+mn-lt"/>
        <a:ea typeface="+mn-ea"/>
        <a:cs typeface="+mn-cs"/>
        <a:sym typeface="Calibri"/>
      </a:defRPr>
    </a:lvl5pPr>
    <a:lvl6pPr indent="1143000" algn="r" latinLnBrk="0">
      <a:defRPr sz="1200">
        <a:latin typeface="+mn-lt"/>
        <a:ea typeface="+mn-ea"/>
        <a:cs typeface="+mn-cs"/>
        <a:sym typeface="Calibri"/>
      </a:defRPr>
    </a:lvl6pPr>
    <a:lvl7pPr indent="1371600" algn="r" latinLnBrk="0">
      <a:defRPr sz="1200">
        <a:latin typeface="+mn-lt"/>
        <a:ea typeface="+mn-ea"/>
        <a:cs typeface="+mn-cs"/>
        <a:sym typeface="Calibri"/>
      </a:defRPr>
    </a:lvl7pPr>
    <a:lvl8pPr indent="1600200" algn="r" latinLnBrk="0">
      <a:defRPr sz="1200">
        <a:latin typeface="+mn-lt"/>
        <a:ea typeface="+mn-ea"/>
        <a:cs typeface="+mn-cs"/>
        <a:sym typeface="Calibri"/>
      </a:defRPr>
    </a:lvl8pPr>
    <a:lvl9pPr indent="1828800" algn="r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79C3D-79EE-475C-A033-57F9FFE37A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1E6AB6-7BC2-4893-9C10-5792E3C3F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F4EB84-82FA-4AEB-B6ED-FFDBE185B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C5AF5-0DC4-405F-BF22-3FF3D72F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C63159-0C76-435F-840D-7024F109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34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429A7-582E-49F0-9673-BDA133437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011966-5DA1-4390-AFA3-09B48B48E8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5FD94-BDC0-45EE-83CA-EE5BF1726C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1664A-9EA9-499A-84A0-7D4E784F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C71C-AA74-45D2-9171-000187973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3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0D4BCE-CD1A-4FA9-ACA6-0BAA65D02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51F590-D9DF-4F3D-A5B9-646477DA2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FCB18-645F-43E0-B3B8-6EC1C2434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303B17-9EF3-4318-A6B8-E1F1D5533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980E8-81AD-4137-B7FE-B9C214096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53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16624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59B82-7FD8-498D-B851-9D83A719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88E6C-A9A5-4222-867B-9D6A0A8D5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5F06F0-9856-40A9-A1E7-5C4B7CF9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19DE5-942B-42F6-A66E-767796226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84BE7-7E7F-41C0-9007-03DCBB328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25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7D36A-1004-481C-B807-F00F9C489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60BA6A-50DA-4DDB-9C05-BE83777D93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0396-D4E6-4C8D-8F67-4A01906F3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93A6BF-17D6-4EC0-AA50-7AB705F8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7AEDF-C4B5-49D7-9785-FF3A344C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18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069957-7B75-434D-B6AE-C28362B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5D3F-8C58-4BC1-A0CC-B3B0784A44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4E458D-2FA7-47DB-9AAE-F86B3C11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9F9A7-96D7-4F00-8C0E-3C71B94E3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1C3CAE-C4A7-4354-8791-7DC01A15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5AEE7-061A-49D2-A129-5BE1E8E25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53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003F0-E84D-41A7-9085-9F1BFAB74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5E91E3-6CD8-4CB1-9831-49C6A66F0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9BFA59-321A-405D-98D6-678840FC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511545-5411-4842-9D37-26AB6A88D5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32B7D8-78B5-4F4D-8BB5-33F4F69D4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8383A1-7B79-447B-8FCF-FC2A6BF23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4C8227-0631-45ED-AA11-0CE4FD3A4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BC61AC-3DC6-48DA-80CF-C7AE699F1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4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2DF7D-354E-4FD8-8FCF-6EAF2CE5A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92668-8B62-4837-8089-04222400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A2F7B1-3D21-4F3B-AB83-3177B3987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E8655F-8D10-4443-ADAC-F6A26B3E8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4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5EE9D8-2F43-4410-B3D9-629255D34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573EA5-E009-452F-A184-EBFAD8D0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A4F5A-09A4-4CC1-863E-45DFFF740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49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5F25E-19F4-4CE1-AD63-062445F08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763C5-C653-4BCF-9057-C1E4CFC04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58408-DF18-484A-AB36-C1C74AC9F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0C5F0B-0BBC-43B4-A921-567C9D9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B069D3-6917-4FE1-AB58-97DA3937F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D64A6B-A285-422B-8CC0-1217532F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53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8A51C-5CC1-459E-8F85-8B13D889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B2833A-F743-429B-97DA-0A56D1908F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A966C9-9EC5-49C8-8C8A-2399685667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8C461A-9345-4A6F-8DAE-F2B178C86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4925C-4CEB-49F0-BBEF-1C03FBF96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42B635-5D7D-473B-95B2-7B0268B41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60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5C70C2-E807-49C0-BC6F-9B8D2FA9F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D94BBE-99A6-4F48-B58C-9B33D7CB7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8EE3-EFFC-4788-943E-0F241B4193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E4987-B5B5-4C77-9F84-227837242BD8}" type="datetimeFigureOut">
              <a:rPr lang="en-US" smtClean="0"/>
              <a:t>9/26/23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34ECE-15A1-4175-A587-1AE6C51D95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E75DE-0C0A-409E-AA57-9E54E48081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B4B4D-7CA3-9044-876B-883B54F86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5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reepngimg.com/png/87481-of-thanks-letter-text-logo-calligraphy-drawi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hyperlink" Target="http://travel.stackexchange.com/questions/35117/what-should-i-do-after-buying-an-airline-ticket" TargetMode="External"/><Relationship Id="rId7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://thehillsareburning.blogspot.com/2010/12/vacation.html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مجموعة 10">
            <a:extLst>
              <a:ext uri="{FF2B5EF4-FFF2-40B4-BE49-F238E27FC236}">
                <a16:creationId xmlns:a16="http://schemas.microsoft.com/office/drawing/2014/main" id="{07AE19C6-64BC-4E66-A1DC-F85E05ED9B4D}"/>
              </a:ext>
            </a:extLst>
          </p:cNvPr>
          <p:cNvGrpSpPr/>
          <p:nvPr/>
        </p:nvGrpSpPr>
        <p:grpSpPr>
          <a:xfrm>
            <a:off x="145142" y="0"/>
            <a:ext cx="11901715" cy="7125286"/>
            <a:chOff x="6500964" y="354638"/>
            <a:chExt cx="6245555" cy="4684920"/>
          </a:xfrm>
        </p:grpSpPr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571E306F-3A75-4C78-94E6-AC1C8823250B}"/>
                </a:ext>
              </a:extLst>
            </p:cNvPr>
            <p:cNvSpPr/>
            <p:nvPr/>
          </p:nvSpPr>
          <p:spPr>
            <a:xfrm>
              <a:off x="6503770" y="354638"/>
              <a:ext cx="6242749" cy="4370801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4000" b="1" dirty="0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Mega </a:t>
              </a:r>
              <a:r>
                <a:rPr lang="en-US" sz="4000" b="1">
                  <a:solidFill>
                    <a:srgbClr val="660033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Goal 2.1  </a:t>
              </a:r>
              <a:endParaRPr lang="en-US" sz="4000" b="1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US" sz="16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54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U: </a:t>
              </a:r>
              <a:r>
                <a:rPr lang="en-US" sz="5400" dirty="0">
                  <a:solidFill>
                    <a:srgbClr val="0000FF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r>
                <a:rPr lang="en-US" sz="2800" dirty="0">
                  <a:solidFill>
                    <a:schemeClr val="bg2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		</a:t>
              </a:r>
            </a:p>
            <a:p>
              <a:pPr algn="ctr"/>
              <a:endParaRPr lang="en-US" sz="2800" b="1" u="sng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600" b="1" u="sng" dirty="0">
                  <a:solidFill>
                    <a:srgbClr val="008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Far and Away</a:t>
              </a:r>
            </a:p>
            <a:p>
              <a:pPr algn="ctr"/>
              <a:r>
                <a:rPr lang="en-US" sz="5400" b="1" u="sng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Conversation</a:t>
              </a:r>
            </a:p>
            <a:p>
              <a:pPr algn="ctr"/>
              <a:r>
                <a:rPr lang="en-US" sz="6600" b="1" u="sng" dirty="0">
                  <a:solidFill>
                    <a:srgbClr val="FFFF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         </a:t>
              </a:r>
            </a:p>
            <a:p>
              <a:pPr algn="ctr"/>
              <a:endParaRPr lang="en-US" sz="11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r>
                <a:rPr lang="en-US" sz="6000" i="1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By: 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Yousef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Hilal</a:t>
              </a:r>
              <a:r>
                <a:rPr lang="en-US" sz="6000" i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6000" i="1" dirty="0" err="1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Alyazedi</a:t>
              </a:r>
              <a:endParaRPr lang="ar-SA" sz="6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مستطيل 12">
              <a:extLst>
                <a:ext uri="{FF2B5EF4-FFF2-40B4-BE49-F238E27FC236}">
                  <a16:creationId xmlns:a16="http://schemas.microsoft.com/office/drawing/2014/main" id="{58C5006B-0142-4F91-B0E7-E2D4ED6AA534}"/>
                </a:ext>
              </a:extLst>
            </p:cNvPr>
            <p:cNvSpPr/>
            <p:nvPr/>
          </p:nvSpPr>
          <p:spPr>
            <a:xfrm>
              <a:off x="6500964" y="354638"/>
              <a:ext cx="6245555" cy="468492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 sz="1799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4" y="-5564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38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" r="1872"/>
          <a:stretch/>
        </p:blipFill>
        <p:spPr>
          <a:xfrm>
            <a:off x="1138645" y="828319"/>
            <a:ext cx="7302138" cy="5285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276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>
            <a:extLst>
              <a:ext uri="{FF2B5EF4-FFF2-40B4-BE49-F238E27FC236}">
                <a16:creationId xmlns:a16="http://schemas.microsoft.com/office/drawing/2014/main" id="{45F07E29-2409-441E-98A2-8795B03C440D}"/>
              </a:ext>
            </a:extLst>
          </p:cNvPr>
          <p:cNvGrpSpPr/>
          <p:nvPr/>
        </p:nvGrpSpPr>
        <p:grpSpPr>
          <a:xfrm>
            <a:off x="251791" y="228600"/>
            <a:ext cx="8163904" cy="6400800"/>
            <a:chOff x="0" y="0"/>
            <a:chExt cx="8163904" cy="6858000"/>
          </a:xfrm>
        </p:grpSpPr>
        <p:pic>
          <p:nvPicPr>
            <p:cNvPr id="3" name="صورة 10">
              <a:extLst>
                <a:ext uri="{FF2B5EF4-FFF2-40B4-BE49-F238E27FC236}">
                  <a16:creationId xmlns:a16="http://schemas.microsoft.com/office/drawing/2014/main" id="{364F5139-8A36-47CB-BC31-19B762B6E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8163904" cy="685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مستطيل 11">
              <a:extLst>
                <a:ext uri="{FF2B5EF4-FFF2-40B4-BE49-F238E27FC236}">
                  <a16:creationId xmlns:a16="http://schemas.microsoft.com/office/drawing/2014/main" id="{FED1F577-94D3-4CE6-8A87-262510B4689C}"/>
                </a:ext>
              </a:extLst>
            </p:cNvPr>
            <p:cNvSpPr/>
            <p:nvPr/>
          </p:nvSpPr>
          <p:spPr>
            <a:xfrm>
              <a:off x="4949952" y="5742432"/>
              <a:ext cx="2816352" cy="1115568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pic>
        <p:nvPicPr>
          <p:cNvPr id="5" name="Picture 4" descr="Listening Icon #416587 - Free Icons Library">
            <a:extLst>
              <a:ext uri="{FF2B5EF4-FFF2-40B4-BE49-F238E27FC236}">
                <a16:creationId xmlns:a16="http://schemas.microsoft.com/office/drawing/2014/main" id="{9AA12FBB-BEF0-4E58-8C12-C00FA4EF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060" y="1578770"/>
            <a:ext cx="1214125" cy="121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流程图: 接点 11">
            <a:extLst>
              <a:ext uri="{FF2B5EF4-FFF2-40B4-BE49-F238E27FC236}">
                <a16:creationId xmlns:a16="http://schemas.microsoft.com/office/drawing/2014/main" id="{2AAB063F-F90D-461A-BE2A-BE2E4BF375EA}"/>
              </a:ext>
            </a:extLst>
          </p:cNvPr>
          <p:cNvSpPr/>
          <p:nvPr/>
        </p:nvSpPr>
        <p:spPr>
          <a:xfrm>
            <a:off x="9024730" y="99680"/>
            <a:ext cx="2319068" cy="1344807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Listen “ N” Read</a:t>
            </a:r>
            <a:endParaRPr kumimoji="0" lang="zh-CN" altLang="en-US" sz="3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8" name="MG Bk 3 F-SA_'17_1-18">
            <a:hlinkClick r:id="" action="ppaction://media"/>
            <a:extLst>
              <a:ext uri="{FF2B5EF4-FFF2-40B4-BE49-F238E27FC236}">
                <a16:creationId xmlns:a16="http://schemas.microsoft.com/office/drawing/2014/main" id="{A4BBBFDF-D560-4F33-A92B-7F3C5F72B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52002" y="2874793"/>
            <a:ext cx="1064524" cy="106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>
            <a:extLst>
              <a:ext uri="{FF2B5EF4-FFF2-40B4-BE49-F238E27FC236}">
                <a16:creationId xmlns:a16="http://schemas.microsoft.com/office/drawing/2014/main" id="{45F07E29-2409-441E-98A2-8795B03C440D}"/>
              </a:ext>
            </a:extLst>
          </p:cNvPr>
          <p:cNvGrpSpPr/>
          <p:nvPr/>
        </p:nvGrpSpPr>
        <p:grpSpPr>
          <a:xfrm>
            <a:off x="251791" y="228600"/>
            <a:ext cx="6400800" cy="6344478"/>
            <a:chOff x="0" y="0"/>
            <a:chExt cx="8163904" cy="6858000"/>
          </a:xfrm>
        </p:grpSpPr>
        <p:pic>
          <p:nvPicPr>
            <p:cNvPr id="3" name="صورة 10">
              <a:extLst>
                <a:ext uri="{FF2B5EF4-FFF2-40B4-BE49-F238E27FC236}">
                  <a16:creationId xmlns:a16="http://schemas.microsoft.com/office/drawing/2014/main" id="{364F5139-8A36-47CB-BC31-19B762B6E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3904" cy="685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مستطيل 11">
              <a:extLst>
                <a:ext uri="{FF2B5EF4-FFF2-40B4-BE49-F238E27FC236}">
                  <a16:creationId xmlns:a16="http://schemas.microsoft.com/office/drawing/2014/main" id="{FED1F577-94D3-4CE6-8A87-262510B4689C}"/>
                </a:ext>
              </a:extLst>
            </p:cNvPr>
            <p:cNvSpPr/>
            <p:nvPr/>
          </p:nvSpPr>
          <p:spPr>
            <a:xfrm>
              <a:off x="4949952" y="5742432"/>
              <a:ext cx="2816352" cy="1115568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11" name="مستطيل: زوايا مستديرة 5">
            <a:extLst>
              <a:ext uri="{FF2B5EF4-FFF2-40B4-BE49-F238E27FC236}">
                <a16:creationId xmlns:a16="http://schemas.microsoft.com/office/drawing/2014/main" id="{58F981B4-AB35-411F-9992-1D03A917C286}"/>
              </a:ext>
            </a:extLst>
          </p:cNvPr>
          <p:cNvSpPr/>
          <p:nvPr/>
        </p:nvSpPr>
        <p:spPr>
          <a:xfrm>
            <a:off x="6719887" y="433905"/>
            <a:ext cx="5391564" cy="542926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How many characters in this conversation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5">
            <a:extLst>
              <a:ext uri="{FF2B5EF4-FFF2-40B4-BE49-F238E27FC236}">
                <a16:creationId xmlns:a16="http://schemas.microsoft.com/office/drawing/2014/main" id="{9D440936-F170-4991-A75F-887B912AC4DD}"/>
              </a:ext>
            </a:extLst>
          </p:cNvPr>
          <p:cNvSpPr/>
          <p:nvPr/>
        </p:nvSpPr>
        <p:spPr>
          <a:xfrm>
            <a:off x="6800436" y="1474200"/>
            <a:ext cx="5139773" cy="542926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Who are they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: زوايا مستديرة 5">
            <a:extLst>
              <a:ext uri="{FF2B5EF4-FFF2-40B4-BE49-F238E27FC236}">
                <a16:creationId xmlns:a16="http://schemas.microsoft.com/office/drawing/2014/main" id="{0E5FD2E7-49D7-4E1C-8CF7-CD855B197632}"/>
              </a:ext>
            </a:extLst>
          </p:cNvPr>
          <p:cNvSpPr/>
          <p:nvPr/>
        </p:nvSpPr>
        <p:spPr>
          <a:xfrm>
            <a:off x="6800435" y="2514495"/>
            <a:ext cx="5139773" cy="542926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Where are they talking about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: زوايا مستديرة 5">
            <a:extLst>
              <a:ext uri="{FF2B5EF4-FFF2-40B4-BE49-F238E27FC236}">
                <a16:creationId xmlns:a16="http://schemas.microsoft.com/office/drawing/2014/main" id="{A7BC103C-8E3C-448B-968C-9806705C8E48}"/>
              </a:ext>
            </a:extLst>
          </p:cNvPr>
          <p:cNvSpPr/>
          <p:nvPr/>
        </p:nvSpPr>
        <p:spPr>
          <a:xfrm>
            <a:off x="6800435" y="3554790"/>
            <a:ext cx="5139773" cy="542926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are they talking about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82729F9-308C-473A-9145-A21FF82AAB91}"/>
              </a:ext>
            </a:extLst>
          </p:cNvPr>
          <p:cNvCxnSpPr/>
          <p:nvPr/>
        </p:nvCxnSpPr>
        <p:spPr>
          <a:xfrm>
            <a:off x="622852" y="1082848"/>
            <a:ext cx="51683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6012A79-032B-4023-9E9C-3A4D327DDDB7}"/>
              </a:ext>
            </a:extLst>
          </p:cNvPr>
          <p:cNvCxnSpPr>
            <a:cxnSpLocks/>
          </p:cNvCxnSpPr>
          <p:nvPr/>
        </p:nvCxnSpPr>
        <p:spPr>
          <a:xfrm>
            <a:off x="596348" y="1738829"/>
            <a:ext cx="622852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23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2">
            <a:extLst>
              <a:ext uri="{FF2B5EF4-FFF2-40B4-BE49-F238E27FC236}">
                <a16:creationId xmlns:a16="http://schemas.microsoft.com/office/drawing/2014/main" id="{45F07E29-2409-441E-98A2-8795B03C440D}"/>
              </a:ext>
            </a:extLst>
          </p:cNvPr>
          <p:cNvGrpSpPr/>
          <p:nvPr/>
        </p:nvGrpSpPr>
        <p:grpSpPr>
          <a:xfrm>
            <a:off x="251791" y="215348"/>
            <a:ext cx="6400800" cy="6344478"/>
            <a:chOff x="0" y="0"/>
            <a:chExt cx="8163904" cy="6858000"/>
          </a:xfrm>
        </p:grpSpPr>
        <p:pic>
          <p:nvPicPr>
            <p:cNvPr id="3" name="صورة 10">
              <a:extLst>
                <a:ext uri="{FF2B5EF4-FFF2-40B4-BE49-F238E27FC236}">
                  <a16:creationId xmlns:a16="http://schemas.microsoft.com/office/drawing/2014/main" id="{364F5139-8A36-47CB-BC31-19B762B6EE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3904" cy="685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4" name="مستطيل 11">
              <a:extLst>
                <a:ext uri="{FF2B5EF4-FFF2-40B4-BE49-F238E27FC236}">
                  <a16:creationId xmlns:a16="http://schemas.microsoft.com/office/drawing/2014/main" id="{FED1F577-94D3-4CE6-8A87-262510B4689C}"/>
                </a:ext>
              </a:extLst>
            </p:cNvPr>
            <p:cNvSpPr/>
            <p:nvPr/>
          </p:nvSpPr>
          <p:spPr>
            <a:xfrm>
              <a:off x="4949952" y="5742432"/>
              <a:ext cx="2816352" cy="1115568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B79B54F-C9A2-4712-A909-D157E901A796}"/>
              </a:ext>
            </a:extLst>
          </p:cNvPr>
          <p:cNvSpPr txBox="1"/>
          <p:nvPr/>
        </p:nvSpPr>
        <p:spPr>
          <a:xfrm>
            <a:off x="6891131" y="728870"/>
            <a:ext cx="5300870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your opinion of the man’s request?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F16A4D-2AA6-4565-AD7B-7BAF60001949}"/>
              </a:ext>
            </a:extLst>
          </p:cNvPr>
          <p:cNvSpPr txBox="1"/>
          <p:nvPr/>
        </p:nvSpPr>
        <p:spPr>
          <a:xfrm>
            <a:off x="6891131" y="1725329"/>
            <a:ext cx="5049078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 it OK to ask for the seat change 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683A71-7CD4-47F1-BCA0-21EC98FE5721}"/>
              </a:ext>
            </a:extLst>
          </p:cNvPr>
          <p:cNvSpPr txBox="1"/>
          <p:nvPr/>
        </p:nvSpPr>
        <p:spPr>
          <a:xfrm>
            <a:off x="6891130" y="2521733"/>
            <a:ext cx="5049079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think of the airline policy ?</a:t>
            </a:r>
          </a:p>
        </p:txBody>
      </p:sp>
    </p:spTree>
    <p:extLst>
      <p:ext uri="{BB962C8B-B14F-4D97-AF65-F5344CB8AC3E}">
        <p14:creationId xmlns:p14="http://schemas.microsoft.com/office/powerpoint/2010/main" val="1547797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ECF091F-FE36-4640-8C46-31007A5D1C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25" y="399377"/>
            <a:ext cx="4411017" cy="2641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cxnSp>
        <p:nvCxnSpPr>
          <p:cNvPr id="20" name="رابط مستقيم 27">
            <a:extLst>
              <a:ext uri="{FF2B5EF4-FFF2-40B4-BE49-F238E27FC236}">
                <a16:creationId xmlns:a16="http://schemas.microsoft.com/office/drawing/2014/main" id="{8736FD6B-FF62-4A0E-963F-E8BC400815A5}"/>
              </a:ext>
            </a:extLst>
          </p:cNvPr>
          <p:cNvCxnSpPr>
            <a:cxnSpLocks/>
          </p:cNvCxnSpPr>
          <p:nvPr/>
        </p:nvCxnSpPr>
        <p:spPr>
          <a:xfrm>
            <a:off x="657138" y="1393302"/>
            <a:ext cx="707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id="{F777F33A-076B-498E-9801-1B071349C4E8}"/>
              </a:ext>
            </a:extLst>
          </p:cNvPr>
          <p:cNvCxnSpPr>
            <a:cxnSpLocks/>
          </p:cNvCxnSpPr>
          <p:nvPr/>
        </p:nvCxnSpPr>
        <p:spPr>
          <a:xfrm>
            <a:off x="657138" y="1731233"/>
            <a:ext cx="80722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رابط مستقيم 27">
            <a:extLst>
              <a:ext uri="{FF2B5EF4-FFF2-40B4-BE49-F238E27FC236}">
                <a16:creationId xmlns:a16="http://schemas.microsoft.com/office/drawing/2014/main" id="{C2024EA0-EA09-4A73-912F-E3B394640209}"/>
              </a:ext>
            </a:extLst>
          </p:cNvPr>
          <p:cNvCxnSpPr>
            <a:cxnSpLocks/>
          </p:cNvCxnSpPr>
          <p:nvPr/>
        </p:nvCxnSpPr>
        <p:spPr>
          <a:xfrm>
            <a:off x="657138" y="2069163"/>
            <a:ext cx="1105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مستقيم 27">
            <a:extLst>
              <a:ext uri="{FF2B5EF4-FFF2-40B4-BE49-F238E27FC236}">
                <a16:creationId xmlns:a16="http://schemas.microsoft.com/office/drawing/2014/main" id="{DA157FF9-CC9A-4BDD-828C-4029C6E565B3}"/>
              </a:ext>
            </a:extLst>
          </p:cNvPr>
          <p:cNvCxnSpPr>
            <a:cxnSpLocks/>
          </p:cNvCxnSpPr>
          <p:nvPr/>
        </p:nvCxnSpPr>
        <p:spPr>
          <a:xfrm>
            <a:off x="657138" y="2380589"/>
            <a:ext cx="7078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4853E949-36F4-49B8-BD48-5DD2FE119692}"/>
              </a:ext>
            </a:extLst>
          </p:cNvPr>
          <p:cNvCxnSpPr>
            <a:cxnSpLocks/>
          </p:cNvCxnSpPr>
          <p:nvPr/>
        </p:nvCxnSpPr>
        <p:spPr>
          <a:xfrm>
            <a:off x="657138" y="2731772"/>
            <a:ext cx="11054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5E0B835-ABEB-4229-9333-4BC7ADD32CFE}"/>
              </a:ext>
            </a:extLst>
          </p:cNvPr>
          <p:cNvSpPr txBox="1"/>
          <p:nvPr/>
        </p:nvSpPr>
        <p:spPr>
          <a:xfrm>
            <a:off x="92766" y="3277179"/>
            <a:ext cx="11635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He was running to catch a 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red-eye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to New York 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3AEE55B-2BD0-461E-9E24-7AF22748E47A}"/>
              </a:ext>
            </a:extLst>
          </p:cNvPr>
          <p:cNvSpPr txBox="1"/>
          <p:nvPr/>
        </p:nvSpPr>
        <p:spPr>
          <a:xfrm>
            <a:off x="92766" y="3926951"/>
            <a:ext cx="7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I had a 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crummy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flat when I first came here 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429135A-0714-4162-96E0-DB60A6ABA4FA}"/>
              </a:ext>
            </a:extLst>
          </p:cNvPr>
          <p:cNvSpPr txBox="1"/>
          <p:nvPr/>
        </p:nvSpPr>
        <p:spPr>
          <a:xfrm>
            <a:off x="92765" y="4576723"/>
            <a:ext cx="9223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Why don’t you allow to change my seat ? I 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don’t get it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7CD6680-2A6D-4C0F-8582-4CAB055D6BF1}"/>
              </a:ext>
            </a:extLst>
          </p:cNvPr>
          <p:cNvSpPr txBox="1"/>
          <p:nvPr/>
        </p:nvSpPr>
        <p:spPr>
          <a:xfrm>
            <a:off x="92766" y="5226495"/>
            <a:ext cx="7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Our holiday was a bit of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a drag 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BC74652-6915-4E06-BF93-F089A990585C}"/>
              </a:ext>
            </a:extLst>
          </p:cNvPr>
          <p:cNvSpPr txBox="1"/>
          <p:nvPr/>
        </p:nvSpPr>
        <p:spPr>
          <a:xfrm>
            <a:off x="92765" y="5876267"/>
            <a:ext cx="75007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Their last celebration was really </a:t>
            </a:r>
            <a:r>
              <a:rPr lang="en-US" sz="24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awesome</a:t>
            </a: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00"/>
                </a:highlight>
                <a:latin typeface="Comic Sans MS" panose="030F0702030302020204" pitchFamily="66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53322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6931887-97D2-41C5-B27F-856670E63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609" y="186065"/>
            <a:ext cx="4858603" cy="1980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مستطيل: زوايا مستديرة 5">
            <a:extLst>
              <a:ext uri="{FF2B5EF4-FFF2-40B4-BE49-F238E27FC236}">
                <a16:creationId xmlns:a16="http://schemas.microsoft.com/office/drawing/2014/main" id="{3E49DE33-01F7-4CE6-B624-FD58144B6BF7}"/>
              </a:ext>
            </a:extLst>
          </p:cNvPr>
          <p:cNvSpPr/>
          <p:nvPr/>
        </p:nvSpPr>
        <p:spPr>
          <a:xfrm>
            <a:off x="186563" y="2365048"/>
            <a:ext cx="8534355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Why do you think that overnight flights are called red-eye flights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9F2C476E-3C6C-4FE3-B948-23848B0CF0BC}"/>
              </a:ext>
            </a:extLst>
          </p:cNvPr>
          <p:cNvSpPr/>
          <p:nvPr/>
        </p:nvSpPr>
        <p:spPr>
          <a:xfrm>
            <a:off x="186563" y="2794870"/>
            <a:ext cx="10613958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Because overnight travelers are usually very tired and have red eyes 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: زوايا مستديرة 5">
            <a:extLst>
              <a:ext uri="{FF2B5EF4-FFF2-40B4-BE49-F238E27FC236}">
                <a16:creationId xmlns:a16="http://schemas.microsoft.com/office/drawing/2014/main" id="{574EB400-995A-4BC4-9A65-662DE7A08DCF}"/>
              </a:ext>
            </a:extLst>
          </p:cNvPr>
          <p:cNvSpPr/>
          <p:nvPr/>
        </p:nvSpPr>
        <p:spPr>
          <a:xfrm>
            <a:off x="186564" y="3302834"/>
            <a:ext cx="9039324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Are the expressions crummy and a drag formal or informal expressions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: زوايا مستديرة 5">
            <a:extLst>
              <a:ext uri="{FF2B5EF4-FFF2-40B4-BE49-F238E27FC236}">
                <a16:creationId xmlns:a16="http://schemas.microsoft.com/office/drawing/2014/main" id="{9625F2AB-805B-41C1-B65D-2100FA8DE2D2}"/>
              </a:ext>
            </a:extLst>
          </p:cNvPr>
          <p:cNvSpPr/>
          <p:nvPr/>
        </p:nvSpPr>
        <p:spPr>
          <a:xfrm>
            <a:off x="186563" y="3810798"/>
            <a:ext cx="10852497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They are informal. </a:t>
            </a:r>
            <a:r>
              <a:rPr lang="en-US" sz="2000" dirty="0">
                <a:solidFill>
                  <a:srgbClr val="006600"/>
                </a:solidFill>
                <a:latin typeface="Comic Sans MS" panose="030F0702030302020204" pitchFamily="66" charset="0"/>
              </a:rPr>
              <a:t>Crummy</a:t>
            </a:r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 especially is not very polite and should be used with care 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: زوايا مستديرة 5">
            <a:extLst>
              <a:ext uri="{FF2B5EF4-FFF2-40B4-BE49-F238E27FC236}">
                <a16:creationId xmlns:a16="http://schemas.microsoft.com/office/drawing/2014/main" id="{A1DEF945-2270-4B54-89C2-E5FF77A22851}"/>
              </a:ext>
            </a:extLst>
          </p:cNvPr>
          <p:cNvSpPr/>
          <p:nvPr/>
        </p:nvSpPr>
        <p:spPr>
          <a:xfrm>
            <a:off x="186563" y="4320699"/>
            <a:ext cx="4438446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What doesn’t the passenger get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: زوايا مستديرة 5">
            <a:extLst>
              <a:ext uri="{FF2B5EF4-FFF2-40B4-BE49-F238E27FC236}">
                <a16:creationId xmlns:a16="http://schemas.microsoft.com/office/drawing/2014/main" id="{C460DA93-422F-4923-BB83-AFC790F2B01B}"/>
              </a:ext>
            </a:extLst>
          </p:cNvPr>
          <p:cNvSpPr/>
          <p:nvPr/>
        </p:nvSpPr>
        <p:spPr>
          <a:xfrm>
            <a:off x="186563" y="4826726"/>
            <a:ext cx="6511564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He doesn’t know why he can’t sit in the open seat 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: زوايا مستديرة 5">
            <a:extLst>
              <a:ext uri="{FF2B5EF4-FFF2-40B4-BE49-F238E27FC236}">
                <a16:creationId xmlns:a16="http://schemas.microsoft.com/office/drawing/2014/main" id="{ED5C92EA-FD68-43EC-BC9F-CD6A3AE5BC79}"/>
              </a:ext>
            </a:extLst>
          </p:cNvPr>
          <p:cNvSpPr/>
          <p:nvPr/>
        </p:nvSpPr>
        <p:spPr>
          <a:xfrm>
            <a:off x="186564" y="5332753"/>
            <a:ext cx="9039324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Why does the passenger say Awesome! at the end of the conversation ?</a:t>
            </a:r>
            <a:endParaRPr lang="ar-SA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: زوايا مستديرة 5">
            <a:extLst>
              <a:ext uri="{FF2B5EF4-FFF2-40B4-BE49-F238E27FC236}">
                <a16:creationId xmlns:a16="http://schemas.microsoft.com/office/drawing/2014/main" id="{01EF6442-43E8-4FB1-BE91-163E2F0A9AC5}"/>
              </a:ext>
            </a:extLst>
          </p:cNvPr>
          <p:cNvSpPr/>
          <p:nvPr/>
        </p:nvSpPr>
        <p:spPr>
          <a:xfrm>
            <a:off x="186563" y="5838780"/>
            <a:ext cx="6511564" cy="400982"/>
          </a:xfrm>
          <a:prstGeom prst="roundRect">
            <a:avLst/>
          </a:prstGeom>
          <a:noFill/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000" dirty="0">
                <a:solidFill>
                  <a:srgbClr val="002060"/>
                </a:solidFill>
                <a:latin typeface="Comic Sans MS" panose="030F0702030302020204" pitchFamily="66" charset="0"/>
              </a:rPr>
              <a:t>He’s happy that he will get the seat he wanted .</a:t>
            </a:r>
            <a:endParaRPr lang="ar-SA" sz="20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7">
            <a:extLst>
              <a:ext uri="{FF2B5EF4-FFF2-40B4-BE49-F238E27FC236}">
                <a16:creationId xmlns:a16="http://schemas.microsoft.com/office/drawing/2014/main" id="{0BD7E00D-48E5-4EC8-AE2E-9D58A0B82957}"/>
              </a:ext>
            </a:extLst>
          </p:cNvPr>
          <p:cNvSpPr txBox="1"/>
          <p:nvPr/>
        </p:nvSpPr>
        <p:spPr>
          <a:xfrm>
            <a:off x="239837" y="2614858"/>
            <a:ext cx="117123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1-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He would like to change seats . </a:t>
            </a:r>
          </a:p>
          <a:p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2-</a:t>
            </a:r>
            <a:r>
              <a:rPr lang="en-US" sz="2400" dirty="0">
                <a:solidFill>
                  <a:srgbClr val="0000CC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 He says that changing seats won’t be possible because it wouldn’t be fair to other passengers. It’s also against the policy of the airline .</a:t>
            </a:r>
          </a:p>
          <a:p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endParaRPr lang="en-US" sz="2400" dirty="0">
              <a:solidFill>
                <a:srgbClr val="0000CC"/>
              </a:solidFill>
              <a:latin typeface="Comic Sans MS" panose="030F0702030302020204" pitchFamily="66" charset="0"/>
              <a:cs typeface="MV Boli" panose="02000500030200090000" pitchFamily="2" charset="0"/>
            </a:endParaRPr>
          </a:p>
          <a:p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3-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  <a:cs typeface="MV Boli" panose="02000500030200090000" pitchFamily="2" charset="0"/>
              </a:rPr>
              <a:t>The passenger was in the wrong seat to begin with. He moves to his assigned seat, which is the one that he wanted .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576860E-09DD-4FA3-9FF5-AB985CBDB5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53" y="242864"/>
            <a:ext cx="8527338" cy="20079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A881063-54F4-47AC-8500-6B001C76E009}"/>
              </a:ext>
            </a:extLst>
          </p:cNvPr>
          <p:cNvSpPr/>
          <p:nvPr/>
        </p:nvSpPr>
        <p:spPr>
          <a:xfrm>
            <a:off x="702365" y="1046922"/>
            <a:ext cx="278296" cy="3191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EA9E78-DCAB-429A-88BE-FE68D91C071E}"/>
              </a:ext>
            </a:extLst>
          </p:cNvPr>
          <p:cNvSpPr/>
          <p:nvPr/>
        </p:nvSpPr>
        <p:spPr>
          <a:xfrm>
            <a:off x="715617" y="1424201"/>
            <a:ext cx="278296" cy="30594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8FF3BED-CE8F-4B9E-8248-D65FDF2596E7}"/>
              </a:ext>
            </a:extLst>
          </p:cNvPr>
          <p:cNvSpPr/>
          <p:nvPr/>
        </p:nvSpPr>
        <p:spPr>
          <a:xfrm>
            <a:off x="702365" y="1770440"/>
            <a:ext cx="278296" cy="3191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928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EB0A2E97-D406-4C6F-ACE5-839AB0A7A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0" y="2567316"/>
            <a:ext cx="4753210" cy="25699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lowchart: Data 4">
            <a:extLst>
              <a:ext uri="{FF2B5EF4-FFF2-40B4-BE49-F238E27FC236}">
                <a16:creationId xmlns:a16="http://schemas.microsoft.com/office/drawing/2014/main" id="{A2BE2909-0654-49C6-8E4B-5840AD068C47}"/>
              </a:ext>
            </a:extLst>
          </p:cNvPr>
          <p:cNvSpPr/>
          <p:nvPr/>
        </p:nvSpPr>
        <p:spPr>
          <a:xfrm>
            <a:off x="371060" y="246030"/>
            <a:ext cx="5128591" cy="1842052"/>
          </a:xfrm>
          <a:prstGeom prst="flowChartInputOutpu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عنوان 2">
            <a:extLst>
              <a:ext uri="{FF2B5EF4-FFF2-40B4-BE49-F238E27FC236}">
                <a16:creationId xmlns:a16="http://schemas.microsoft.com/office/drawing/2014/main" id="{A64FD38B-E8EF-4E28-9E57-5BB4CE22C1B2}"/>
              </a:ext>
            </a:extLst>
          </p:cNvPr>
          <p:cNvSpPr txBox="1">
            <a:spLocks/>
          </p:cNvSpPr>
          <p:nvPr/>
        </p:nvSpPr>
        <p:spPr>
          <a:xfrm>
            <a:off x="1492092" y="431732"/>
            <a:ext cx="3072384" cy="1143200"/>
          </a:xfrm>
          <a:prstGeom prst="rect">
            <a:avLst/>
          </a:prstGeom>
        </p:spPr>
        <p:txBody>
          <a:bodyPr>
            <a:prstTxWarp prst="textWave2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Your Turn</a:t>
            </a:r>
            <a:endParaRPr lang="ar-SA" sz="18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8" name="Picture 7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B15CE70-CDD9-4F8F-BD58-D7DF7511F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6"/>
          <a:stretch/>
        </p:blipFill>
        <p:spPr>
          <a:xfrm>
            <a:off x="6245302" y="1566031"/>
            <a:ext cx="5340627" cy="3725938"/>
          </a:xfrm>
          <a:prstGeom prst="rect">
            <a:avLst/>
          </a:prstGeom>
          <a:ln w="38100" cap="sq">
            <a:solidFill>
              <a:schemeClr val="accent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5220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CB1CF3B-58EB-42DC-B562-FEA24B3B19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27" y="429766"/>
            <a:ext cx="6765823" cy="1889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3" name="Textbox 1">
            <a:extLst>
              <a:ext uri="{FF2B5EF4-FFF2-40B4-BE49-F238E27FC236}">
                <a16:creationId xmlns:a16="http://schemas.microsoft.com/office/drawing/2014/main" id="{2CDACA1B-31C7-47D1-8F97-CABCEA28A519}"/>
              </a:ext>
            </a:extLst>
          </p:cNvPr>
          <p:cNvSpPr/>
          <p:nvPr/>
        </p:nvSpPr>
        <p:spPr>
          <a:xfrm>
            <a:off x="176713" y="2721765"/>
            <a:ext cx="11838573" cy="58369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These are expressions </a:t>
            </a:r>
            <a:r>
              <a:rPr lang="en-US" sz="3000" dirty="0">
                <a:latin typeface="Comic Sans MS" panose="030F0702030302020204" pitchFamily="66" charset="0"/>
              </a:rPr>
              <a:t>for Making and Declining </a:t>
            </a:r>
            <a:r>
              <a:rPr lang="en-US" sz="3000" dirty="0">
                <a:solidFill>
                  <a:srgbClr val="0000FF"/>
                </a:solidFill>
                <a:latin typeface="Comic Sans MS" panose="030F0702030302020204" pitchFamily="66" charset="0"/>
              </a:rPr>
              <a:t>Special Requests </a:t>
            </a: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A9EE2FC6-3188-42D8-95DE-5D99B5DB745B}"/>
              </a:ext>
            </a:extLst>
          </p:cNvPr>
          <p:cNvSpPr/>
          <p:nvPr/>
        </p:nvSpPr>
        <p:spPr>
          <a:xfrm>
            <a:off x="176713" y="3854826"/>
            <a:ext cx="11838573" cy="583691"/>
          </a:xfrm>
          <a:prstGeom prst="rect">
            <a:avLst/>
          </a:prstGeom>
        </p:spPr>
        <p:txBody>
          <a:bodyPr wrap="square" lIns="120846" tIns="60423" rIns="120846" bIns="60423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Using phrases like these </a:t>
            </a:r>
            <a:r>
              <a:rPr lang="en-US" sz="3000" dirty="0">
                <a:solidFill>
                  <a:srgbClr val="002060"/>
                </a:solidFill>
                <a:latin typeface="Comic Sans MS" panose="030F0702030302020204" pitchFamily="66" charset="0"/>
              </a:rPr>
              <a:t>makes the request sound more polite.</a:t>
            </a:r>
          </a:p>
        </p:txBody>
      </p:sp>
    </p:spTree>
    <p:extLst>
      <p:ext uri="{BB962C8B-B14F-4D97-AF65-F5344CB8AC3E}">
        <p14:creationId xmlns:p14="http://schemas.microsoft.com/office/powerpoint/2010/main" val="36877243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مجموعة 12">
            <a:extLst>
              <a:ext uri="{FF2B5EF4-FFF2-40B4-BE49-F238E27FC236}">
                <a16:creationId xmlns:a16="http://schemas.microsoft.com/office/drawing/2014/main" id="{02368448-E0E1-4BA7-B4EA-ACE3604A0D13}"/>
              </a:ext>
            </a:extLst>
          </p:cNvPr>
          <p:cNvGrpSpPr/>
          <p:nvPr/>
        </p:nvGrpSpPr>
        <p:grpSpPr>
          <a:xfrm>
            <a:off x="291546" y="215348"/>
            <a:ext cx="7673011" cy="6344478"/>
            <a:chOff x="0" y="0"/>
            <a:chExt cx="8163904" cy="685800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BBDE7BA-B9D0-4EB4-9582-0ACE3CF40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8163904" cy="685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12" name="مستطيل 11">
              <a:extLst>
                <a:ext uri="{FF2B5EF4-FFF2-40B4-BE49-F238E27FC236}">
                  <a16:creationId xmlns:a16="http://schemas.microsoft.com/office/drawing/2014/main" id="{14E91EE9-2993-42FE-B750-260061E15EDE}"/>
                </a:ext>
              </a:extLst>
            </p:cNvPr>
            <p:cNvSpPr/>
            <p:nvPr/>
          </p:nvSpPr>
          <p:spPr>
            <a:xfrm>
              <a:off x="4949952" y="5742432"/>
              <a:ext cx="2816352" cy="1115568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6" name="مستطيل 11">
            <a:extLst>
              <a:ext uri="{FF2B5EF4-FFF2-40B4-BE49-F238E27FC236}">
                <a16:creationId xmlns:a16="http://schemas.microsoft.com/office/drawing/2014/main" id="{E025D40D-DF58-4F5C-BE46-433AFEDE07F6}"/>
              </a:ext>
            </a:extLst>
          </p:cNvPr>
          <p:cNvSpPr/>
          <p:nvPr/>
        </p:nvSpPr>
        <p:spPr>
          <a:xfrm>
            <a:off x="2040834" y="2005848"/>
            <a:ext cx="2319132" cy="228468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D802D3F3-47E5-467E-98A9-DF3AB8AE625A}"/>
              </a:ext>
            </a:extLst>
          </p:cNvPr>
          <p:cNvSpPr/>
          <p:nvPr/>
        </p:nvSpPr>
        <p:spPr>
          <a:xfrm>
            <a:off x="8256104" y="609600"/>
            <a:ext cx="3644350" cy="1584960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find examples of the phrases in the Conversation.</a:t>
            </a:r>
          </a:p>
        </p:txBody>
      </p:sp>
      <p:sp>
        <p:nvSpPr>
          <p:cNvPr id="8" name="مستطيل 11">
            <a:extLst>
              <a:ext uri="{FF2B5EF4-FFF2-40B4-BE49-F238E27FC236}">
                <a16:creationId xmlns:a16="http://schemas.microsoft.com/office/drawing/2014/main" id="{D263801C-2FFE-4897-97FF-40BE777ABE96}"/>
              </a:ext>
            </a:extLst>
          </p:cNvPr>
          <p:cNvSpPr/>
          <p:nvPr/>
        </p:nvSpPr>
        <p:spPr>
          <a:xfrm>
            <a:off x="2339008" y="2728091"/>
            <a:ext cx="2020958" cy="228468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11">
            <a:extLst>
              <a:ext uri="{FF2B5EF4-FFF2-40B4-BE49-F238E27FC236}">
                <a16:creationId xmlns:a16="http://schemas.microsoft.com/office/drawing/2014/main" id="{CC7D0DC6-06B7-4553-BB12-7EECA0E6AD8E}"/>
              </a:ext>
            </a:extLst>
          </p:cNvPr>
          <p:cNvSpPr/>
          <p:nvPr/>
        </p:nvSpPr>
        <p:spPr>
          <a:xfrm>
            <a:off x="1484243" y="2938005"/>
            <a:ext cx="649358" cy="228468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1">
            <a:extLst>
              <a:ext uri="{FF2B5EF4-FFF2-40B4-BE49-F238E27FC236}">
                <a16:creationId xmlns:a16="http://schemas.microsoft.com/office/drawing/2014/main" id="{5C6C3C08-9922-4CDD-82C0-269E1E3A67DB}"/>
              </a:ext>
            </a:extLst>
          </p:cNvPr>
          <p:cNvSpPr/>
          <p:nvPr/>
        </p:nvSpPr>
        <p:spPr>
          <a:xfrm>
            <a:off x="1550505" y="3546014"/>
            <a:ext cx="2319131" cy="228468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1">
            <a:extLst>
              <a:ext uri="{FF2B5EF4-FFF2-40B4-BE49-F238E27FC236}">
                <a16:creationId xmlns:a16="http://schemas.microsoft.com/office/drawing/2014/main" id="{3E96010D-BD61-40C1-AFBC-ED474D87D89C}"/>
              </a:ext>
            </a:extLst>
          </p:cNvPr>
          <p:cNvSpPr/>
          <p:nvPr/>
        </p:nvSpPr>
        <p:spPr>
          <a:xfrm>
            <a:off x="3134139" y="4441994"/>
            <a:ext cx="1225827" cy="228468"/>
          </a:xfrm>
          <a:prstGeom prst="rect">
            <a:avLst/>
          </a:prstGeom>
          <a:noFill/>
          <a:ln w="285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0336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8" grpId="0" animBg="1"/>
      <p:bldP spid="10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telegram.org/5c3219f9-af84-4ac8-81c8-d636b60a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C903F6-EFB3-3BDD-B540-0377B01B24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63"/>
            <a:ext cx="12192000" cy="700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50059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764704"/>
            <a:ext cx="7937489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263352" y="3861048"/>
            <a:ext cx="96490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Algerian" panose="04020705040A02060702" pitchFamily="82" charset="0"/>
              </a:rPr>
              <a:t>Workbook  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P.</a:t>
            </a:r>
            <a:r>
              <a:rPr lang="en-US" sz="6000" dirty="0">
                <a:latin typeface="Algerian" panose="04020705040A02060702" pitchFamily="82" charset="0"/>
              </a:rPr>
              <a:t>  </a:t>
            </a:r>
            <a:r>
              <a:rPr lang="en-US" sz="6000">
                <a:solidFill>
                  <a:srgbClr val="006600"/>
                </a:solidFill>
                <a:latin typeface="Algerian" panose="04020705040A02060702" pitchFamily="82" charset="0"/>
              </a:rPr>
              <a:t>106</a:t>
            </a:r>
            <a:endParaRPr lang="en-US" sz="6000" dirty="0">
              <a:solidFill>
                <a:srgbClr val="006600"/>
              </a:solidFill>
              <a:latin typeface="Algerian" panose="04020705040A02060702" pitchFamily="82" charset="0"/>
            </a:endParaRPr>
          </a:p>
          <a:p>
            <a:pPr algn="ctr"/>
            <a:r>
              <a:rPr lang="en-US" sz="6000" dirty="0">
                <a:latin typeface="Algerian" panose="04020705040A02060702" pitchFamily="82" charset="0"/>
              </a:rPr>
              <a:t>Exercise </a:t>
            </a:r>
            <a:r>
              <a:rPr lang="en-US" sz="6000" dirty="0">
                <a:solidFill>
                  <a:srgbClr val="006600"/>
                </a:solidFill>
                <a:latin typeface="Algerian" panose="04020705040A02060702" pitchFamily="82" charset="0"/>
              </a:rPr>
              <a:t>G</a:t>
            </a:r>
          </a:p>
          <a:p>
            <a:endParaRPr lang="en-US" sz="60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5343374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5B7B3DB-DE95-4CA3-A540-BF8C53A8E89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878" y="482154"/>
            <a:ext cx="4189931" cy="546557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A picture containing text, blackboard, clipart, domestic cat&#10;&#10;Description automatically generated">
            <a:extLst>
              <a:ext uri="{FF2B5EF4-FFF2-40B4-BE49-F238E27FC236}">
                <a16:creationId xmlns:a16="http://schemas.microsoft.com/office/drawing/2014/main" id="{0FC09C06-7350-4F1F-852E-A34EFA96A97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45500" y="1810698"/>
            <a:ext cx="6958685" cy="28084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391931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37" y="2133101"/>
            <a:ext cx="9589398" cy="435133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433" y="373561"/>
            <a:ext cx="7112338" cy="1557337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2">
            <a:extLst>
              <a:ext uri="{FF2B5EF4-FFF2-40B4-BE49-F238E27FC236}">
                <a16:creationId xmlns:a16="http://schemas.microsoft.com/office/drawing/2014/main" id="{E2BBEF29-C855-4122-9602-0FB7A367144B}"/>
              </a:ext>
            </a:extLst>
          </p:cNvPr>
          <p:cNvSpPr txBox="1">
            <a:spLocks/>
          </p:cNvSpPr>
          <p:nvPr/>
        </p:nvSpPr>
        <p:spPr>
          <a:xfrm>
            <a:off x="574735" y="382734"/>
            <a:ext cx="6378870" cy="9689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Objectives</a:t>
            </a:r>
            <a:endParaRPr lang="ar-SA" sz="6600" b="1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id="{68C2BBAD-C1C0-4367-B039-20815264FBCE}"/>
              </a:ext>
            </a:extLst>
          </p:cNvPr>
          <p:cNvSpPr txBox="1">
            <a:spLocks/>
          </p:cNvSpPr>
          <p:nvPr/>
        </p:nvSpPr>
        <p:spPr>
          <a:xfrm>
            <a:off x="208682" y="2428505"/>
            <a:ext cx="11774635" cy="47458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solidFill>
                  <a:srgbClr val="0080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1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Name stuff to take along when traveling</a:t>
            </a:r>
            <a:r>
              <a:rPr lang="en-US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2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 the new words in a conversation 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3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Use the “ </a:t>
            </a:r>
            <a:r>
              <a:rPr lang="en-US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real talk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" phrases in new sentences</a:t>
            </a:r>
            <a:r>
              <a:rPr lang="en-US" sz="2400" b="1" dirty="0"/>
              <a:t> 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4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Make special requests 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5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Declining special requests .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6 –</a:t>
            </a:r>
            <a:r>
              <a:rPr lang="en-US" sz="2400" dirty="0">
                <a:solidFill>
                  <a:srgbClr val="0000FF"/>
                </a:solidFill>
                <a:latin typeface="Comic Sans MS" panose="030F0702030302020204" pitchFamily="66" charset="0"/>
              </a:rPr>
              <a:t> Match words with their meanings .</a:t>
            </a: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4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6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STC-Regular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444B782B-11B0-4690-8802-5766A6F4D73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1"/>
          <a:stretch/>
        </p:blipFill>
        <p:spPr>
          <a:xfrm>
            <a:off x="8009964" y="-41394"/>
            <a:ext cx="3456322" cy="2469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9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فقاعة الكلام: مستطيلة مستديرة الزوايا 1">
            <a:extLst>
              <a:ext uri="{FF2B5EF4-FFF2-40B4-BE49-F238E27FC236}">
                <a16:creationId xmlns:a16="http://schemas.microsoft.com/office/drawing/2014/main" id="{94D99975-7DB8-43C2-A8FD-4A62C49A9F8A}"/>
              </a:ext>
            </a:extLst>
          </p:cNvPr>
          <p:cNvSpPr/>
          <p:nvPr/>
        </p:nvSpPr>
        <p:spPr>
          <a:xfrm>
            <a:off x="3525077" y="1285461"/>
            <a:ext cx="4784035" cy="2349579"/>
          </a:xfrm>
          <a:prstGeom prst="wedgeRoundRectCallout">
            <a:avLst>
              <a:gd name="adj1" fmla="val 79006"/>
              <a:gd name="adj2" fmla="val 51584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Books Closed</a:t>
            </a:r>
          </a:p>
        </p:txBody>
      </p:sp>
    </p:spTree>
    <p:extLst>
      <p:ext uri="{BB962C8B-B14F-4D97-AF65-F5344CB8AC3E}">
        <p14:creationId xmlns:p14="http://schemas.microsoft.com/office/powerpoint/2010/main" val="1753222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8D58F07-4F76-4F31-BE84-6D5D216D6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252" t="4181" r="2193" b="19676"/>
          <a:stretch/>
        </p:blipFill>
        <p:spPr>
          <a:xfrm>
            <a:off x="187770" y="1159156"/>
            <a:ext cx="3549341" cy="177446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 descr="An airplane wing in the sky&#10;&#10;Description automatically generated with low confidence">
            <a:extLst>
              <a:ext uri="{FF2B5EF4-FFF2-40B4-BE49-F238E27FC236}">
                <a16:creationId xmlns:a16="http://schemas.microsoft.com/office/drawing/2014/main" id="{A25920C2-D47F-44F9-A4B8-B0BCD1E491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87771" y="3924377"/>
            <a:ext cx="3549341" cy="202625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Inside of an airplane&#10;&#10;Description automatically generated with medium confidence">
            <a:extLst>
              <a:ext uri="{FF2B5EF4-FFF2-40B4-BE49-F238E27FC236}">
                <a16:creationId xmlns:a16="http://schemas.microsoft.com/office/drawing/2014/main" id="{EAA1DCEC-0155-4355-A3DB-12CFC1261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43" y="1159156"/>
            <a:ext cx="3549341" cy="1774468"/>
          </a:xfrm>
          <a:prstGeom prst="rect">
            <a:avLst/>
          </a:prstGeom>
        </p:spPr>
      </p:pic>
      <p:pic>
        <p:nvPicPr>
          <p:cNvPr id="19" name="Picture 18" descr="Diagram&#10;&#10;Description automatically generated">
            <a:extLst>
              <a:ext uri="{FF2B5EF4-FFF2-40B4-BE49-F238E27FC236}">
                <a16:creationId xmlns:a16="http://schemas.microsoft.com/office/drawing/2014/main" id="{92A21CBE-B38B-45EC-BB03-CD56E24723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544" y="3924377"/>
            <a:ext cx="3549341" cy="202625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 descr="A picture containing text, toy, vector graphics, doll&#10;&#10;Description automatically generated">
            <a:extLst>
              <a:ext uri="{FF2B5EF4-FFF2-40B4-BE49-F238E27FC236}">
                <a16:creationId xmlns:a16="http://schemas.microsoft.com/office/drawing/2014/main" id="{0FC94BE3-D50C-4506-BCAB-8079D2C728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6"/>
          <a:stretch/>
        </p:blipFill>
        <p:spPr>
          <a:xfrm>
            <a:off x="8218998" y="3924377"/>
            <a:ext cx="3549341" cy="202625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 descr="Diagram&#10;&#10;Description automatically generated">
            <a:extLst>
              <a:ext uri="{FF2B5EF4-FFF2-40B4-BE49-F238E27FC236}">
                <a16:creationId xmlns:a16="http://schemas.microsoft.com/office/drawing/2014/main" id="{1F586229-7B05-4E2D-A647-B3E33DE281D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91"/>
          <a:stretch/>
        </p:blipFill>
        <p:spPr>
          <a:xfrm>
            <a:off x="7983317" y="1190553"/>
            <a:ext cx="3785022" cy="1774468"/>
          </a:xfrm>
          <a:prstGeom prst="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C9A7FA8-E8E0-4CA7-9D88-58D4078CC947}"/>
              </a:ext>
            </a:extLst>
          </p:cNvPr>
          <p:cNvSpPr/>
          <p:nvPr/>
        </p:nvSpPr>
        <p:spPr>
          <a:xfrm>
            <a:off x="715617" y="265043"/>
            <a:ext cx="7726018" cy="5035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>
                <a:latin typeface="Comic Sans MS" panose="030F0702030302020204" pitchFamily="66" charset="0"/>
              </a:rPr>
              <a:t>Discuss the following pictures 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0ACB4B-E24C-40AD-AB05-BF05B5A1755D}"/>
              </a:ext>
            </a:extLst>
          </p:cNvPr>
          <p:cNvSpPr txBox="1"/>
          <p:nvPr/>
        </p:nvSpPr>
        <p:spPr>
          <a:xfrm rot="20812437">
            <a:off x="802876" y="1722206"/>
            <a:ext cx="231913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Boarding pass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BD7EC3-B1C9-41A4-A516-5AF5DE653D22}"/>
              </a:ext>
            </a:extLst>
          </p:cNvPr>
          <p:cNvSpPr txBox="1"/>
          <p:nvPr/>
        </p:nvSpPr>
        <p:spPr>
          <a:xfrm rot="20812437">
            <a:off x="4614428" y="1903654"/>
            <a:ext cx="12722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isle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E2A097A-D903-491E-9904-1639EC537B6C}"/>
              </a:ext>
            </a:extLst>
          </p:cNvPr>
          <p:cNvSpPr txBox="1"/>
          <p:nvPr/>
        </p:nvSpPr>
        <p:spPr>
          <a:xfrm rot="20812437">
            <a:off x="8898229" y="1846954"/>
            <a:ext cx="152301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seatbelt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3D5B65-CD44-4BB2-B9E4-D84F086C5C94}"/>
              </a:ext>
            </a:extLst>
          </p:cNvPr>
          <p:cNvSpPr txBox="1"/>
          <p:nvPr/>
        </p:nvSpPr>
        <p:spPr>
          <a:xfrm rot="20812437">
            <a:off x="871496" y="4780229"/>
            <a:ext cx="1292418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window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665696-7ED2-42BF-9221-46FB3C375B31}"/>
              </a:ext>
            </a:extLst>
          </p:cNvPr>
          <p:cNvSpPr txBox="1"/>
          <p:nvPr/>
        </p:nvSpPr>
        <p:spPr>
          <a:xfrm rot="20812437">
            <a:off x="4655719" y="4703976"/>
            <a:ext cx="17728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Attendant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AB739D3-0C62-4706-8D64-F3DB6EDED80C}"/>
              </a:ext>
            </a:extLst>
          </p:cNvPr>
          <p:cNvSpPr txBox="1"/>
          <p:nvPr/>
        </p:nvSpPr>
        <p:spPr>
          <a:xfrm rot="20812437">
            <a:off x="9107267" y="4502830"/>
            <a:ext cx="17728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Passenger</a:t>
            </a:r>
          </a:p>
        </p:txBody>
      </p:sp>
    </p:spTree>
    <p:extLst>
      <p:ext uri="{BB962C8B-B14F-4D97-AF65-F5344CB8AC3E}">
        <p14:creationId xmlns:p14="http://schemas.microsoft.com/office/powerpoint/2010/main" val="181358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عنوان 2">
            <a:extLst>
              <a:ext uri="{FF2B5EF4-FFF2-40B4-BE49-F238E27FC236}">
                <a16:creationId xmlns:a16="http://schemas.microsoft.com/office/drawing/2014/main" id="{53F4FED6-9245-4B08-9FCD-BF589BC71A37}"/>
              </a:ext>
            </a:extLst>
          </p:cNvPr>
          <p:cNvSpPr txBox="1">
            <a:spLocks/>
          </p:cNvSpPr>
          <p:nvPr/>
        </p:nvSpPr>
        <p:spPr>
          <a:xfrm>
            <a:off x="517486" y="386736"/>
            <a:ext cx="7288046" cy="5525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do when you board a plane ?</a:t>
            </a:r>
            <a:endParaRPr lang="en-US" sz="24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عنوان 2">
            <a:extLst>
              <a:ext uri="{FF2B5EF4-FFF2-40B4-BE49-F238E27FC236}">
                <a16:creationId xmlns:a16="http://schemas.microsoft.com/office/drawing/2014/main" id="{2723CE5C-FF7F-48AB-A18F-EEE469757578}"/>
              </a:ext>
            </a:extLst>
          </p:cNvPr>
          <p:cNvSpPr txBox="1">
            <a:spLocks/>
          </p:cNvSpPr>
          <p:nvPr/>
        </p:nvSpPr>
        <p:spPr>
          <a:xfrm>
            <a:off x="517486" y="1188492"/>
            <a:ext cx="7288046" cy="5525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 you have to sit in your assigned seat ?</a:t>
            </a:r>
            <a:endParaRPr lang="en-US" sz="24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عنوان 2">
            <a:extLst>
              <a:ext uri="{FF2B5EF4-FFF2-40B4-BE49-F238E27FC236}">
                <a16:creationId xmlns:a16="http://schemas.microsoft.com/office/drawing/2014/main" id="{59DA1063-E134-435D-B04A-9F603499669D}"/>
              </a:ext>
            </a:extLst>
          </p:cNvPr>
          <p:cNvSpPr txBox="1">
            <a:spLocks/>
          </p:cNvSpPr>
          <p:nvPr/>
        </p:nvSpPr>
        <p:spPr>
          <a:xfrm>
            <a:off x="517485" y="1990248"/>
            <a:ext cx="8069923" cy="5525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rgbClr r="0" g="0" b="0"/>
          </a:lnRef>
          <a:fillRef idx="1001">
            <a:schemeClr val="dk2"/>
          </a:fillRef>
          <a:effectRef idx="0">
            <a:scrgbClr r="0" g="0" b="0"/>
          </a:effectRef>
          <a:fontRef idx="major"/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400" dirty="0">
                <a:ln w="0"/>
                <a:solidFill>
                  <a:srgbClr val="CC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Where do you like to sit—by a window or on the aisle ?</a:t>
            </a:r>
            <a:endParaRPr lang="en-US" sz="2400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A picture containing text, car, cabin, person&#10;&#10;Description automatically generated">
            <a:extLst>
              <a:ext uri="{FF2B5EF4-FFF2-40B4-BE49-F238E27FC236}">
                <a16:creationId xmlns:a16="http://schemas.microsoft.com/office/drawing/2014/main" id="{8E1EBBE7-C2AD-41B6-A718-DFA8B73DED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0"/>
          <a:stretch/>
        </p:blipFill>
        <p:spPr>
          <a:xfrm>
            <a:off x="1854595" y="2929582"/>
            <a:ext cx="4613827" cy="3113410"/>
          </a:xfrm>
          <a:prstGeom prst="rect">
            <a:avLst/>
          </a:prstGeom>
        </p:spPr>
      </p:pic>
      <p:pic>
        <p:nvPicPr>
          <p:cNvPr id="7" name="Picture 6" descr="A picture containing clipart, vector graphics&#10;&#10;Description automatically generated">
            <a:extLst>
              <a:ext uri="{FF2B5EF4-FFF2-40B4-BE49-F238E27FC236}">
                <a16:creationId xmlns:a16="http://schemas.microsoft.com/office/drawing/2014/main" id="{11A9416B-D4E8-4535-A147-E90ACA98FD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84" y="2795039"/>
            <a:ext cx="3664934" cy="30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2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E8DC6FCD-811B-436E-9FEE-FC957486CD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9" name="流程图: 接点 11">
            <a:extLst>
              <a:ext uri="{FF2B5EF4-FFF2-40B4-BE49-F238E27FC236}">
                <a16:creationId xmlns:a16="http://schemas.microsoft.com/office/drawing/2014/main" id="{B2CA9B94-F1FF-43F7-A907-E0CE7199F5D1}"/>
              </a:ext>
            </a:extLst>
          </p:cNvPr>
          <p:cNvSpPr/>
          <p:nvPr/>
        </p:nvSpPr>
        <p:spPr>
          <a:xfrm>
            <a:off x="3125354" y="344521"/>
            <a:ext cx="3063411" cy="2836001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3" name="عنوان 2">
            <a:extLst>
              <a:ext uri="{FF2B5EF4-FFF2-40B4-BE49-F238E27FC236}">
                <a16:creationId xmlns:a16="http://schemas.microsoft.com/office/drawing/2014/main" id="{63178413-94B6-4899-AD1B-F9A6A2775EFC}"/>
              </a:ext>
            </a:extLst>
          </p:cNvPr>
          <p:cNvSpPr txBox="1">
            <a:spLocks/>
          </p:cNvSpPr>
          <p:nvPr/>
        </p:nvSpPr>
        <p:spPr>
          <a:xfrm>
            <a:off x="3612041" y="733026"/>
            <a:ext cx="2090036" cy="1143200"/>
          </a:xfrm>
          <a:prstGeom prst="rect">
            <a:avLst/>
          </a:prstGeom>
        </p:spPr>
        <p:txBody>
          <a:bodyPr>
            <a:prstTxWarp prst="textArchUp">
              <a:avLst/>
            </a:prstTxWarp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Listening Time</a:t>
            </a:r>
            <a:endParaRPr lang="ar-SA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流程图: 接点 12">
            <a:extLst>
              <a:ext uri="{FF2B5EF4-FFF2-40B4-BE49-F238E27FC236}">
                <a16:creationId xmlns:a16="http://schemas.microsoft.com/office/drawing/2014/main" id="{DFB6F9A6-8A82-42ED-BE56-4470D23B6EC2}"/>
              </a:ext>
            </a:extLst>
          </p:cNvPr>
          <p:cNvSpPr/>
          <p:nvPr/>
        </p:nvSpPr>
        <p:spPr>
          <a:xfrm>
            <a:off x="3834262" y="1134773"/>
            <a:ext cx="1645593" cy="1507305"/>
          </a:xfrm>
          <a:prstGeom prst="flowChartConnector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مربع نص 6">
            <a:extLst>
              <a:ext uri="{FF2B5EF4-FFF2-40B4-BE49-F238E27FC236}">
                <a16:creationId xmlns:a16="http://schemas.microsoft.com/office/drawing/2014/main" id="{4DD5122D-067A-4629-86FC-D45800E79BF8}"/>
              </a:ext>
            </a:extLst>
          </p:cNvPr>
          <p:cNvSpPr txBox="1"/>
          <p:nvPr/>
        </p:nvSpPr>
        <p:spPr>
          <a:xfrm>
            <a:off x="318053" y="3429000"/>
            <a:ext cx="10986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You are going to listen to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an attendant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 and </a:t>
            </a:r>
            <a:r>
              <a:rPr lang="en-US" sz="3200" dirty="0">
                <a:solidFill>
                  <a:srgbClr val="0000FF"/>
                </a:solidFill>
                <a:latin typeface="Comic Sans MS" panose="030F0702030302020204" pitchFamily="66" charset="0"/>
              </a:rPr>
              <a:t>a passenger</a:t>
            </a:r>
            <a:r>
              <a:rPr lang="en-US" sz="3200" dirty="0">
                <a:solidFill>
                  <a:srgbClr val="008000"/>
                </a:solidFill>
                <a:latin typeface="Comic Sans MS" panose="030F0702030302020204" pitchFamily="66" charset="0"/>
              </a:rPr>
              <a:t> on the plane .</a:t>
            </a:r>
            <a:endParaRPr lang="ar-SA" sz="3200" dirty="0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088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G Bk 3 F-SA_'17_1-18">
            <a:hlinkClick r:id="" action="ppaction://media"/>
            <a:extLst>
              <a:ext uri="{FF2B5EF4-FFF2-40B4-BE49-F238E27FC236}">
                <a16:creationId xmlns:a16="http://schemas.microsoft.com/office/drawing/2014/main" id="{FB3088B9-3763-45D6-9B0C-3F4ECD1D5F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448800" y="2735494"/>
            <a:ext cx="1223550" cy="1223550"/>
          </a:xfrm>
          <a:prstGeom prst="rect">
            <a:avLst/>
          </a:prstGeom>
        </p:spPr>
      </p:pic>
      <p:grpSp>
        <p:nvGrpSpPr>
          <p:cNvPr id="6" name="مجموعة 12">
            <a:extLst>
              <a:ext uri="{FF2B5EF4-FFF2-40B4-BE49-F238E27FC236}">
                <a16:creationId xmlns:a16="http://schemas.microsoft.com/office/drawing/2014/main" id="{AB81B51C-08BF-482B-BFBA-0C7EAA2273B9}"/>
              </a:ext>
            </a:extLst>
          </p:cNvPr>
          <p:cNvGrpSpPr/>
          <p:nvPr/>
        </p:nvGrpSpPr>
        <p:grpSpPr>
          <a:xfrm>
            <a:off x="251791" y="228600"/>
            <a:ext cx="8163904" cy="6400800"/>
            <a:chOff x="0" y="0"/>
            <a:chExt cx="8163904" cy="6858000"/>
          </a:xfrm>
        </p:grpSpPr>
        <p:pic>
          <p:nvPicPr>
            <p:cNvPr id="7" name="صورة 10">
              <a:extLst>
                <a:ext uri="{FF2B5EF4-FFF2-40B4-BE49-F238E27FC236}">
                  <a16:creationId xmlns:a16="http://schemas.microsoft.com/office/drawing/2014/main" id="{F0276983-0E79-4E37-9AF3-8602D871B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8163904" cy="6858000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8" name="مستطيل 11">
              <a:extLst>
                <a:ext uri="{FF2B5EF4-FFF2-40B4-BE49-F238E27FC236}">
                  <a16:creationId xmlns:a16="http://schemas.microsoft.com/office/drawing/2014/main" id="{CADD3AAD-D3AA-4021-AEC4-7601A99EADA9}"/>
                </a:ext>
              </a:extLst>
            </p:cNvPr>
            <p:cNvSpPr/>
            <p:nvPr/>
          </p:nvSpPr>
          <p:spPr>
            <a:xfrm>
              <a:off x="4949952" y="5742432"/>
              <a:ext cx="2816352" cy="1115568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  <p:sp>
        <p:nvSpPr>
          <p:cNvPr id="9" name="مستطيل: زوايا مستديرة 5">
            <a:extLst>
              <a:ext uri="{FF2B5EF4-FFF2-40B4-BE49-F238E27FC236}">
                <a16:creationId xmlns:a16="http://schemas.microsoft.com/office/drawing/2014/main" id="{3D5B2C13-5BC8-48AF-8A23-ECDC0D2C28BD}"/>
              </a:ext>
            </a:extLst>
          </p:cNvPr>
          <p:cNvSpPr/>
          <p:nvPr/>
        </p:nvSpPr>
        <p:spPr>
          <a:xfrm>
            <a:off x="8716511" y="228600"/>
            <a:ext cx="3382723" cy="542925"/>
          </a:xfrm>
          <a:prstGeom prst="roundRect">
            <a:avLst/>
          </a:prstGeom>
          <a:solidFill>
            <a:schemeClr val="accent4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UR books closed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" name="Picture 4" descr="Listening Icon #416587 - Free Icons Library">
            <a:extLst>
              <a:ext uri="{FF2B5EF4-FFF2-40B4-BE49-F238E27FC236}">
                <a16:creationId xmlns:a16="http://schemas.microsoft.com/office/drawing/2014/main" id="{84E913C1-A126-4FFC-ADB9-7F3CFF550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585" y="998545"/>
            <a:ext cx="1453107" cy="1453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48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 Rounded MT Bold"/>
            <a:ea typeface="Arial Rounded MT Bold"/>
            <a:cs typeface="Arial Rounded MT Bold"/>
            <a:sym typeface="Arial Rounded MT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12846</TotalTime>
  <Words>451</Words>
  <Application>Microsoft Office PowerPoint</Application>
  <PresentationFormat>Widescreen</PresentationFormat>
  <Paragraphs>75</Paragraphs>
  <Slides>21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n828868@gmail.com</cp:lastModifiedBy>
  <cp:revision>400</cp:revision>
  <dcterms:created xsi:type="dcterms:W3CDTF">2020-10-31T09:44:57Z</dcterms:created>
  <dcterms:modified xsi:type="dcterms:W3CDTF">2023-09-26T14:01:43Z</dcterms:modified>
</cp:coreProperties>
</file>