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</p:sldMasterIdLst>
  <p:notesMasterIdLst>
    <p:notesMasterId r:id="rId41"/>
  </p:notesMasterIdLst>
  <p:sldIdLst>
    <p:sldId id="256" r:id="rId15"/>
    <p:sldId id="257" r:id="rId16"/>
    <p:sldId id="258" r:id="rId17"/>
    <p:sldId id="261" r:id="rId18"/>
    <p:sldId id="259" r:id="rId19"/>
    <p:sldId id="272" r:id="rId20"/>
    <p:sldId id="288" r:id="rId21"/>
    <p:sldId id="263" r:id="rId22"/>
    <p:sldId id="265" r:id="rId23"/>
    <p:sldId id="266" r:id="rId24"/>
    <p:sldId id="282" r:id="rId25"/>
    <p:sldId id="283" r:id="rId26"/>
    <p:sldId id="284" r:id="rId27"/>
    <p:sldId id="285" r:id="rId28"/>
    <p:sldId id="286" r:id="rId29"/>
    <p:sldId id="289" r:id="rId30"/>
    <p:sldId id="268" r:id="rId31"/>
    <p:sldId id="269" r:id="rId32"/>
    <p:sldId id="264" r:id="rId33"/>
    <p:sldId id="281" r:id="rId34"/>
    <p:sldId id="273" r:id="rId35"/>
    <p:sldId id="290" r:id="rId36"/>
    <p:sldId id="287" r:id="rId37"/>
    <p:sldId id="274" r:id="rId38"/>
    <p:sldId id="278" r:id="rId39"/>
    <p:sldId id="27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45" d="100"/>
          <a:sy n="45" d="100"/>
        </p:scale>
        <p:origin x="76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4B235-6980-4102-BF39-3A2E8F4BCE5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2BD93-8307-4EFD-8B52-E27D9915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</a:t>
            </a:r>
            <a:r>
              <a:rPr lang="en-US" baseline="0" dirty="0"/>
              <a:t> USED TO SHOW TWO EVENTS RELATING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8B0C0-3928-9543-B42A-1837E1FA977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4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0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666D-C310-401C-B5D6-8BDC7AE30BB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8F1-2A7B-4EFC-BA97-AE931477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7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666D-C310-401C-B5D6-8BDC7AE30BB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8F1-2A7B-4EFC-BA97-AE931477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728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867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407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815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484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360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89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884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588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2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8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666D-C310-401C-B5D6-8BDC7AE30BB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8F1-2A7B-4EFC-BA97-AE931477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388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237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471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481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16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174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64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702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365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881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30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369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021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348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10/20/2021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69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808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ar-SA" dirty="0">
                <a:solidFill>
                  <a:prstClr val="black"/>
                </a:solidFill>
              </a:rPr>
              <a:pPr/>
              <a:t>14/03/43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45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022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683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028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961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8900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541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r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r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82018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422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484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10/20/2021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2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287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ar-SA" dirty="0">
                <a:solidFill>
                  <a:prstClr val="black"/>
                </a:solidFill>
              </a:rPr>
              <a:pPr/>
              <a:t>14/03/43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40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917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778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864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16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371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23553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r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r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55105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207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338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675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735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772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526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502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77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001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211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374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022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712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2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6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7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35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666D-C310-401C-B5D6-8BDC7AE30BB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8F1-2A7B-4EFC-BA97-AE931477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5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24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68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01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23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86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21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99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55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15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4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666D-C310-401C-B5D6-8BDC7AE30BB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8F1-2A7B-4EFC-BA97-AE931477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7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46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73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1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78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77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60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55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61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7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666D-C310-401C-B5D6-8BDC7AE30BB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8F1-2A7B-4EFC-BA97-AE931477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74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33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24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3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93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57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94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443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27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1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11" y="3462342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56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632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2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2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7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666D-C310-401C-B5D6-8BDC7AE30BB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8F1-2A7B-4EFC-BA97-AE931477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18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576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82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3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58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3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73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69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296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94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2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157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1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11" y="3462342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68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2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666D-C310-401C-B5D6-8BDC7AE30BB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8F1-2A7B-4EFC-BA97-AE931477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543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2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2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038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568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28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3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895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3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047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531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081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91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68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36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6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6" y="3462341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7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666D-C310-401C-B5D6-8BDC7AE30BB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8F1-2A7B-4EFC-BA97-AE931477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4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792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2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2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514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60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245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3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098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3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473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382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006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91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434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5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666D-C310-401C-B5D6-8BDC7AE30BB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8F1-2A7B-4EFC-BA97-AE931477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03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6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6" y="3462341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67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331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2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2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520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094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646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3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684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3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775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77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3B31-AEA0-452E-BAFD-694189999F7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933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666D-C310-401C-B5D6-8BDC7AE30BB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8F1-2A7B-4EFC-BA97-AE931477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538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192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199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76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077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580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378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691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983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649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9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2666D-C310-401C-B5D6-8BDC7AE30BB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FC8F1-2A7B-4EFC-BA97-AE931477E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6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2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10/20/2021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8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6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8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0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2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rtl="1"/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 rtl="1"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rtl="1"/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rtl="1"/>
            <a:fld id="{F4AA3B31-AEA0-452E-BAFD-694189999F73}" type="slidenum">
              <a:rPr lang="ar-SA" smtClean="0">
                <a:solidFill>
                  <a:srgbClr val="FFFFFF"/>
                </a:solidFill>
              </a:rPr>
              <a:pPr rtl="1"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5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2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rtl="1"/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 rtl="1"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rtl="1"/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rtl="1"/>
            <a:fld id="{F4AA3B31-AEA0-452E-BAFD-694189999F73}" type="slidenum">
              <a:rPr lang="ar-SA" smtClean="0">
                <a:solidFill>
                  <a:srgbClr val="FFFFFF"/>
                </a:solidFill>
              </a:rPr>
              <a:pPr rtl="1"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35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2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rtl="1"/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 rtl="1"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rtl="1"/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rtl="1"/>
            <a:fld id="{F4AA3B31-AEA0-452E-BAFD-694189999F73}" type="slidenum">
              <a:rPr lang="ar-SA" smtClean="0">
                <a:solidFill>
                  <a:srgbClr val="FFFFFF"/>
                </a:solidFill>
              </a:rPr>
              <a:pPr rtl="1"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32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2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rtl="1"/>
            <a:fld id="{E4527611-408C-4DA5-9EE2-E0F369CF2DAE}" type="datetimeFigureOut">
              <a:rPr lang="ar-SA" smtClean="0">
                <a:solidFill>
                  <a:srgbClr val="FFFFFF"/>
                </a:solidFill>
              </a:rPr>
              <a:pPr rtl="1"/>
              <a:t>14/03/43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rtl="1"/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rtl="1"/>
            <a:fld id="{F4AA3B31-AEA0-452E-BAFD-694189999F73}" type="slidenum">
              <a:rPr lang="ar-SA" smtClean="0">
                <a:solidFill>
                  <a:srgbClr val="FFFFFF"/>
                </a:solidFill>
              </a:rPr>
              <a:pPr rtl="1"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44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303C11E2-0185-4704-AAF9-63E7264FE1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14/03/43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BAFEECC-8E0F-46E6-A7C4-7253FD1F816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7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Relationship Id="rId6" Type="http://schemas.openxmlformats.org/officeDocument/2006/relationships/hyperlink" Target="http://www.learnenglish.de/grammar/adverbtime.htm" TargetMode="Externa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5457212/choose-correct-answers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.com/vssp7w924i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://www.learnenglish.de/grammar/adverbtime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hyperlink" Target="http://www.learnenglish.de/grammar/adverbtime.htm" TargetMode="Externa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AKSHI GU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36" y="188640"/>
            <a:ext cx="5910297" cy="38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nglish Writing And Reading Cartoon - Read Writ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77" y="4074662"/>
            <a:ext cx="7708613" cy="26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2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478320" y="3725867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652303" y="116632"/>
            <a:ext cx="749808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/>
                <a:cs typeface="Arial Rounded MT Bold"/>
              </a:rPr>
              <a:t>GERUNDS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122769" y="688132"/>
            <a:ext cx="3426272" cy="44838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Clr>
                <a:srgbClr val="7E97AD"/>
              </a:buClr>
              <a:buNone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/>
                <a:cs typeface="Arial Rounded MT Bold"/>
              </a:rPr>
              <a:t>Can be used :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/>
              <a:cs typeface="Arial Rounded MT Bold"/>
              <a:hlinkClick r:id="rId6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5598" y="4657316"/>
            <a:ext cx="166589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55583" y="4918927"/>
            <a:ext cx="7564551" cy="16774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82880" defTabSz="457200">
              <a:defRPr/>
            </a:pPr>
            <a:r>
              <a:rPr lang="en-US" sz="3600" b="1" dirty="0">
                <a:ln w="50800"/>
                <a:solidFill>
                  <a:srgbClr val="000000">
                    <a:shade val="50000"/>
                  </a:srgbClr>
                </a:solidFill>
                <a:latin typeface="Arial Rounded MT Bold"/>
                <a:cs typeface="Arial Rounded MT Bold"/>
              </a:rPr>
              <a:t> I </a:t>
            </a:r>
            <a:r>
              <a:rPr lang="en-US" sz="3600" b="1" u="sng" dirty="0">
                <a:ln w="50800"/>
                <a:solidFill>
                  <a:srgbClr val="000000">
                    <a:shade val="50000"/>
                  </a:srgbClr>
                </a:solidFill>
                <a:latin typeface="Arial Rounded MT Bold"/>
                <a:cs typeface="Arial Rounded MT Bold"/>
              </a:rPr>
              <a:t>can’t stand </a:t>
            </a:r>
            <a:r>
              <a:rPr lang="en-US" sz="3600" b="1" i="1" dirty="0">
                <a:ln w="50800"/>
                <a:solidFill>
                  <a:srgbClr val="C00000"/>
                </a:solidFill>
                <a:latin typeface="Arial Rounded MT Bold"/>
                <a:cs typeface="Arial Rounded MT Bold"/>
              </a:rPr>
              <a:t>being</a:t>
            </a:r>
            <a:r>
              <a:rPr lang="en-US" sz="3600" b="1" dirty="0">
                <a:ln w="50800"/>
                <a:solidFill>
                  <a:srgbClr val="000000">
                    <a:shade val="50000"/>
                  </a:srgbClr>
                </a:solidFill>
                <a:latin typeface="Arial Rounded MT Bold"/>
                <a:cs typeface="Arial Rounded MT Bold"/>
              </a:rPr>
              <a:t> sick.</a:t>
            </a:r>
            <a:endParaRPr lang="en-US" sz="2400" b="1" dirty="0">
              <a:ln w="50800"/>
              <a:solidFill>
                <a:srgbClr val="000000">
                  <a:shade val="50000"/>
                </a:srgb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55582" y="2231082"/>
            <a:ext cx="7564551" cy="1723515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82880" defTabSz="457200">
              <a:defRPr/>
            </a:pPr>
            <a:r>
              <a:rPr lang="en-US" sz="2800" b="1" dirty="0">
                <a:ln w="50800"/>
                <a:solidFill>
                  <a:srgbClr val="000000">
                    <a:shade val="50000"/>
                  </a:srgbClr>
                </a:solidFill>
                <a:latin typeface="Arial Rounded MT Bold"/>
                <a:cs typeface="Arial Rounded MT Bold"/>
              </a:rPr>
              <a:t>             Don’t mind – can’t stand –             be interested in – it’ worth – how about – can’t help – feel like - there’s no point </a:t>
            </a:r>
            <a:endParaRPr lang="en-US" b="1" dirty="0">
              <a:ln w="50800"/>
              <a:solidFill>
                <a:srgbClr val="000000">
                  <a:shade val="50000"/>
                </a:srgbClr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15150" y="1566015"/>
            <a:ext cx="2063170" cy="2708433"/>
            <a:chOff x="6318830" y="1587511"/>
            <a:chExt cx="2063170" cy="2708432"/>
          </a:xfrm>
        </p:grpSpPr>
        <p:sp>
          <p:nvSpPr>
            <p:cNvPr id="24" name="Oval 23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        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21604" y="1587511"/>
              <a:ext cx="1219200" cy="2708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65B131">
                      <a:alpha val="64000"/>
                    </a:srgbClr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18830" y="2309011"/>
              <a:ext cx="2024747" cy="150413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300" b="1" spc="60" dirty="0">
                  <a:solidFill>
                    <a:srgbClr val="000090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Arial Rounded MT Bold"/>
                  <a:cs typeface="Arial Rounded MT Bold"/>
                </a:rPr>
                <a:t>After certain expressions</a:t>
              </a:r>
              <a:endParaRPr lang="en-US" sz="2300" b="1" dirty="0">
                <a:solidFill>
                  <a:srgbClr val="000090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Arial Rounded MT Bold"/>
                <a:cs typeface="Arial Rounded MT Bold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610489" y="2252578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      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86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>
            <a:extLst>
              <a:ext uri="{FF2B5EF4-FFF2-40B4-BE49-F238E27FC236}">
                <a16:creationId xmlns:a16="http://schemas.microsoft.com/office/drawing/2014/main" id="{AF6F2B54-04AD-974C-B055-188AF26AC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306" y="2505308"/>
            <a:ext cx="9069388" cy="2668858"/>
          </a:xfrm>
        </p:spPr>
        <p:txBody>
          <a:bodyPr/>
          <a:lstStyle/>
          <a:p>
            <a:r>
              <a:rPr lang="en-GB" sz="4800" dirty="0">
                <a:solidFill>
                  <a:schemeClr val="tx1"/>
                </a:solidFill>
              </a:rPr>
              <a:t>Now we'll be challenging. Let's go.</a:t>
            </a:r>
            <a:br>
              <a:rPr lang="en-GB" sz="4800" dirty="0"/>
            </a:br>
            <a:endParaRPr lang="ar-SA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061BBF-7831-AF45-910D-7A546A6C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73" y="274603"/>
            <a:ext cx="100584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	Are these sentences gerunds?</a:t>
            </a:r>
            <a:br>
              <a:rPr lang="en-GB" dirty="0"/>
            </a:br>
            <a:r>
              <a:rPr lang="en-GB" dirty="0"/>
              <a:t>Put   T   or F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DB623F-6989-8E4B-B77E-8E36FAEBB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4FE19B82-A302-9D46-AB0E-58675764CB86}"/>
              </a:ext>
            </a:extLst>
          </p:cNvPr>
          <p:cNvSpPr/>
          <p:nvPr/>
        </p:nvSpPr>
        <p:spPr>
          <a:xfrm>
            <a:off x="3010829" y="1182031"/>
            <a:ext cx="6007410" cy="198079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</a:rPr>
              <a:t>They enjoy </a:t>
            </a:r>
            <a:r>
              <a:rPr lang="en-US" sz="3200" u="sng" dirty="0">
                <a:solidFill>
                  <a:prstClr val="black"/>
                </a:solidFill>
              </a:rPr>
              <a:t>playing </a:t>
            </a:r>
            <a:r>
              <a:rPr lang="en-US" sz="3200" dirty="0">
                <a:solidFill>
                  <a:prstClr val="black"/>
                </a:solidFill>
              </a:rPr>
              <a:t>video games.</a:t>
            </a:r>
            <a:endParaRPr lang="ar-SA" sz="3200" dirty="0">
              <a:solidFill>
                <a:prstClr val="black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AEDA742-15AF-ED40-A91C-9519AC870EE7}"/>
              </a:ext>
            </a:extLst>
          </p:cNvPr>
          <p:cNvSpPr/>
          <p:nvPr/>
        </p:nvSpPr>
        <p:spPr>
          <a:xfrm>
            <a:off x="7882673" y="3472157"/>
            <a:ext cx="1828800" cy="182880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4200" dirty="0">
                <a:solidFill>
                  <a:prstClr val="black"/>
                </a:solidFill>
              </a:rPr>
              <a:t>True</a:t>
            </a:r>
            <a:r>
              <a:rPr lang="en-US" sz="4200" dirty="0">
                <a:solidFill>
                  <a:prstClr val="white"/>
                </a:solidFill>
              </a:rPr>
              <a:t> </a:t>
            </a:r>
            <a:endParaRPr lang="ar-SA" sz="4200" dirty="0">
              <a:solidFill>
                <a:prstClr val="white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E6657D3-E682-7445-9F8A-18BDDFAE99D9}"/>
              </a:ext>
            </a:extLst>
          </p:cNvPr>
          <p:cNvSpPr/>
          <p:nvPr/>
        </p:nvSpPr>
        <p:spPr>
          <a:xfrm>
            <a:off x="2645937" y="3429000"/>
            <a:ext cx="1828800" cy="182880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3700" dirty="0">
                <a:solidFill>
                  <a:prstClr val="black"/>
                </a:solidFill>
              </a:rPr>
              <a:t>False</a:t>
            </a:r>
            <a:endParaRPr lang="ar-SA" sz="3700" dirty="0">
              <a:solidFill>
                <a:prstClr val="black"/>
              </a:solidFill>
            </a:endParaRPr>
          </a:p>
        </p:txBody>
      </p:sp>
      <p:sp>
        <p:nvSpPr>
          <p:cNvPr id="6" name="وجه ضاحك 5">
            <a:extLst>
              <a:ext uri="{FF2B5EF4-FFF2-40B4-BE49-F238E27FC236}">
                <a16:creationId xmlns:a16="http://schemas.microsoft.com/office/drawing/2014/main" id="{20130064-AA67-D24F-BC45-73910D4DA244}"/>
              </a:ext>
            </a:extLst>
          </p:cNvPr>
          <p:cNvSpPr/>
          <p:nvPr/>
        </p:nvSpPr>
        <p:spPr>
          <a:xfrm>
            <a:off x="8847279" y="2519037"/>
            <a:ext cx="1728388" cy="1728388"/>
          </a:xfrm>
          <a:prstGeom prst="smileyFace">
            <a:avLst>
              <a:gd name="adj" fmla="val 465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endParaRPr lang="ar-SA">
              <a:solidFill>
                <a:prstClr val="white"/>
              </a:solidFill>
            </a:endParaRPr>
          </a:p>
        </p:txBody>
      </p:sp>
      <p:pic>
        <p:nvPicPr>
          <p:cNvPr id="9" name="صورة 7">
            <a:extLst>
              <a:ext uri="{FF2B5EF4-FFF2-40B4-BE49-F238E27FC236}">
                <a16:creationId xmlns:a16="http://schemas.microsoft.com/office/drawing/2014/main" id="{A092EA67-96BF-324B-9220-8CE016CE1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4843807"/>
            <a:ext cx="2103120" cy="21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2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061BBF-7831-AF45-910D-7A546A6C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4FE19B82-A302-9D46-AB0E-58675764CB86}"/>
              </a:ext>
            </a:extLst>
          </p:cNvPr>
          <p:cNvSpPr/>
          <p:nvPr/>
        </p:nvSpPr>
        <p:spPr>
          <a:xfrm>
            <a:off x="2828073" y="1099843"/>
            <a:ext cx="6535853" cy="1371601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3100" dirty="0">
                <a:solidFill>
                  <a:prstClr val="black"/>
                </a:solidFill>
              </a:rPr>
              <a:t>They  are </a:t>
            </a:r>
            <a:r>
              <a:rPr lang="en-US" sz="3100" u="sng" dirty="0">
                <a:solidFill>
                  <a:prstClr val="black"/>
                </a:solidFill>
              </a:rPr>
              <a:t>reading</a:t>
            </a:r>
            <a:r>
              <a:rPr lang="en-US" sz="3100" dirty="0">
                <a:solidFill>
                  <a:prstClr val="black"/>
                </a:solidFill>
              </a:rPr>
              <a:t> now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AEDA742-15AF-ED40-A91C-9519AC870EE7}"/>
              </a:ext>
            </a:extLst>
          </p:cNvPr>
          <p:cNvSpPr/>
          <p:nvPr/>
        </p:nvSpPr>
        <p:spPr>
          <a:xfrm>
            <a:off x="7882673" y="3472157"/>
            <a:ext cx="1828800" cy="182880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4200" dirty="0">
                <a:solidFill>
                  <a:prstClr val="black"/>
                </a:solidFill>
              </a:rPr>
              <a:t>True</a:t>
            </a:r>
            <a:r>
              <a:rPr lang="en-US" sz="4200" dirty="0">
                <a:solidFill>
                  <a:prstClr val="white"/>
                </a:solidFill>
              </a:rPr>
              <a:t> </a:t>
            </a:r>
            <a:endParaRPr lang="ar-SA" sz="4200" dirty="0">
              <a:solidFill>
                <a:prstClr val="white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E6657D3-E682-7445-9F8A-18BDDFAE99D9}"/>
              </a:ext>
            </a:extLst>
          </p:cNvPr>
          <p:cNvSpPr/>
          <p:nvPr/>
        </p:nvSpPr>
        <p:spPr>
          <a:xfrm>
            <a:off x="2645937" y="3429000"/>
            <a:ext cx="1828800" cy="182880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3700" dirty="0">
                <a:solidFill>
                  <a:prstClr val="black"/>
                </a:solidFill>
              </a:rPr>
              <a:t>False</a:t>
            </a:r>
            <a:endParaRPr lang="ar-SA" sz="3700" dirty="0">
              <a:solidFill>
                <a:prstClr val="black"/>
              </a:solidFill>
            </a:endParaRPr>
          </a:p>
        </p:txBody>
      </p:sp>
      <p:sp>
        <p:nvSpPr>
          <p:cNvPr id="6" name="وجه ضاحك 5">
            <a:extLst>
              <a:ext uri="{FF2B5EF4-FFF2-40B4-BE49-F238E27FC236}">
                <a16:creationId xmlns:a16="http://schemas.microsoft.com/office/drawing/2014/main" id="{F5980AD9-EA0C-4540-8BFF-D9314053F752}"/>
              </a:ext>
            </a:extLst>
          </p:cNvPr>
          <p:cNvSpPr/>
          <p:nvPr/>
        </p:nvSpPr>
        <p:spPr>
          <a:xfrm>
            <a:off x="1559003" y="2514600"/>
            <a:ext cx="1828800" cy="1828800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endParaRPr lang="ar-SA">
              <a:solidFill>
                <a:prstClr val="white"/>
              </a:solidFill>
            </a:endParaRPr>
          </a:p>
        </p:txBody>
      </p:sp>
      <p:pic>
        <p:nvPicPr>
          <p:cNvPr id="15" name="صورة 7">
            <a:extLst>
              <a:ext uri="{FF2B5EF4-FFF2-40B4-BE49-F238E27FC236}">
                <a16:creationId xmlns:a16="http://schemas.microsoft.com/office/drawing/2014/main" id="{199CAE40-3BF8-374F-B623-A7BD3EFF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4754880"/>
            <a:ext cx="2103120" cy="21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ED34F5-7E92-D646-8110-CFD4C448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DD7A277-98AF-AE49-9CA9-6D1644F8C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65984"/>
            <a:ext cx="2622802" cy="1792016"/>
          </a:xfrm>
        </p:spPr>
      </p:pic>
      <p:sp>
        <p:nvSpPr>
          <p:cNvPr id="5" name="نهاية مخطط 4">
            <a:extLst>
              <a:ext uri="{FF2B5EF4-FFF2-40B4-BE49-F238E27FC236}">
                <a16:creationId xmlns:a16="http://schemas.microsoft.com/office/drawing/2014/main" id="{E4534AC0-572E-7544-B3C7-70F97D2E68D2}"/>
              </a:ext>
            </a:extLst>
          </p:cNvPr>
          <p:cNvSpPr/>
          <p:nvPr/>
        </p:nvSpPr>
        <p:spPr>
          <a:xfrm>
            <a:off x="3255012" y="969026"/>
            <a:ext cx="5978293" cy="1045168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</a:rPr>
              <a:t>Arrange the next sentence</a:t>
            </a:r>
            <a:endParaRPr lang="ar-SA" sz="3000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8AB5336-6A7D-5043-9B88-3F989EDBACF5}"/>
              </a:ext>
            </a:extLst>
          </p:cNvPr>
          <p:cNvSpPr/>
          <p:nvPr/>
        </p:nvSpPr>
        <p:spPr>
          <a:xfrm>
            <a:off x="9063459" y="2743915"/>
            <a:ext cx="1370165" cy="13701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prefer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C14CFCF-AC09-D845-AA6C-D74F06C143DB}"/>
              </a:ext>
            </a:extLst>
          </p:cNvPr>
          <p:cNvSpPr/>
          <p:nvPr/>
        </p:nvSpPr>
        <p:spPr>
          <a:xfrm>
            <a:off x="1684315" y="2743916"/>
            <a:ext cx="1370165" cy="13701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Football </a:t>
            </a:r>
            <a:endParaRPr lang="ar-SA" sz="2200" dirty="0">
              <a:solidFill>
                <a:schemeClr val="tx1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6EC8AE8-91C6-B240-BBAA-C050B9EEFEDD}"/>
              </a:ext>
            </a:extLst>
          </p:cNvPr>
          <p:cNvSpPr/>
          <p:nvPr/>
        </p:nvSpPr>
        <p:spPr>
          <a:xfrm>
            <a:off x="6379535" y="2743914"/>
            <a:ext cx="1440997" cy="13701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Pl</a:t>
            </a:r>
            <a:r>
              <a:rPr lang="en-GB" sz="2800" dirty="0">
                <a:solidFill>
                  <a:schemeClr val="tx1"/>
                </a:solidFill>
              </a:rPr>
              <a:t>a</a:t>
            </a:r>
            <a:r>
              <a:rPr lang="en-US" sz="2800" dirty="0" err="1">
                <a:solidFill>
                  <a:schemeClr val="tx1"/>
                </a:solidFill>
              </a:rPr>
              <a:t>ying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19AA3A61-E567-D64A-AA86-E2208DF06F53}"/>
              </a:ext>
            </a:extLst>
          </p:cNvPr>
          <p:cNvSpPr/>
          <p:nvPr/>
        </p:nvSpPr>
        <p:spPr>
          <a:xfrm>
            <a:off x="3145788" y="4508868"/>
            <a:ext cx="7580827" cy="2101328"/>
          </a:xfrm>
          <a:prstGeom prst="mathMinus">
            <a:avLst>
              <a:gd name="adj1" fmla="val 36169"/>
            </a:avLst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We </a:t>
            </a:r>
            <a:r>
              <a:rPr lang="en-GB" sz="2800" dirty="0">
                <a:solidFill>
                  <a:schemeClr val="tx1"/>
                </a:solidFill>
              </a:rPr>
              <a:t>prefer </a:t>
            </a:r>
            <a:r>
              <a:rPr lang="en-US" sz="2800" dirty="0">
                <a:solidFill>
                  <a:schemeClr val="tx1"/>
                </a:solidFill>
              </a:rPr>
              <a:t>playing football 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A469F55-7B08-DB46-9113-0164EB8E16A6}"/>
              </a:ext>
            </a:extLst>
          </p:cNvPr>
          <p:cNvSpPr/>
          <p:nvPr/>
        </p:nvSpPr>
        <p:spPr>
          <a:xfrm>
            <a:off x="4122612" y="2703959"/>
            <a:ext cx="1370165" cy="13701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</a:t>
            </a:r>
            <a:r>
              <a:rPr lang="en-US" sz="2800" dirty="0"/>
              <a:t>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3186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4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ED34F5-7E92-D646-8110-CFD4C448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DD7A277-98AF-AE49-9CA9-6D1644F8C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65984"/>
            <a:ext cx="2622802" cy="1792016"/>
          </a:xfrm>
        </p:spPr>
      </p:pic>
      <p:sp>
        <p:nvSpPr>
          <p:cNvPr id="5" name="نهاية مخطط 4">
            <a:extLst>
              <a:ext uri="{FF2B5EF4-FFF2-40B4-BE49-F238E27FC236}">
                <a16:creationId xmlns:a16="http://schemas.microsoft.com/office/drawing/2014/main" id="{E4534AC0-572E-7544-B3C7-70F97D2E68D2}"/>
              </a:ext>
            </a:extLst>
          </p:cNvPr>
          <p:cNvSpPr/>
          <p:nvPr/>
        </p:nvSpPr>
        <p:spPr>
          <a:xfrm>
            <a:off x="3255012" y="969026"/>
            <a:ext cx="5978293" cy="1045168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</a:rPr>
              <a:t>Arrange the next sentence</a:t>
            </a:r>
            <a:endParaRPr lang="ar-SA" sz="3000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8AB5336-6A7D-5043-9B88-3F989EDBACF5}"/>
              </a:ext>
            </a:extLst>
          </p:cNvPr>
          <p:cNvSpPr/>
          <p:nvPr/>
        </p:nvSpPr>
        <p:spPr>
          <a:xfrm>
            <a:off x="9063459" y="2743915"/>
            <a:ext cx="1370165" cy="13701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She 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C14CFCF-AC09-D845-AA6C-D74F06C143DB}"/>
              </a:ext>
            </a:extLst>
          </p:cNvPr>
          <p:cNvSpPr/>
          <p:nvPr/>
        </p:nvSpPr>
        <p:spPr>
          <a:xfrm>
            <a:off x="1684315" y="2743916"/>
            <a:ext cx="1370165" cy="13701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100" dirty="0">
                <a:solidFill>
                  <a:schemeClr val="tx1"/>
                </a:solidFill>
              </a:rPr>
              <a:t>likes</a:t>
            </a:r>
            <a:endParaRPr lang="ar-SA" sz="3100" dirty="0">
              <a:solidFill>
                <a:schemeClr val="tx1"/>
              </a:solidFill>
            </a:endParaRPr>
          </a:p>
        </p:txBody>
      </p:sp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19AA3A61-E567-D64A-AA86-E2208DF06F53}"/>
              </a:ext>
            </a:extLst>
          </p:cNvPr>
          <p:cNvSpPr/>
          <p:nvPr/>
        </p:nvSpPr>
        <p:spPr>
          <a:xfrm>
            <a:off x="3145788" y="4508868"/>
            <a:ext cx="6666699" cy="2101328"/>
          </a:xfrm>
          <a:prstGeom prst="mathMinus">
            <a:avLst>
              <a:gd name="adj1" fmla="val 36169"/>
            </a:avLst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She likes sleeping </a:t>
            </a:r>
            <a:endParaRPr lang="ar-SA" sz="3400" dirty="0">
              <a:solidFill>
                <a:schemeClr val="tx1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A469F55-7B08-DB46-9113-0164EB8E16A6}"/>
              </a:ext>
            </a:extLst>
          </p:cNvPr>
          <p:cNvSpPr/>
          <p:nvPr/>
        </p:nvSpPr>
        <p:spPr>
          <a:xfrm>
            <a:off x="5373887" y="2743915"/>
            <a:ext cx="1370165" cy="13701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Sleeping </a:t>
            </a:r>
            <a:endParaRPr lang="ar-SA" sz="2200" dirty="0"/>
          </a:p>
        </p:txBody>
      </p:sp>
    </p:spTree>
    <p:extLst>
      <p:ext uri="{BB962C8B-B14F-4D97-AF65-F5344CB8AC3E}">
        <p14:creationId xmlns:p14="http://schemas.microsoft.com/office/powerpoint/2010/main" val="13734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0FEBB50-8E14-4D58-B919-4632B601A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5868144" cy="457463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00EAD7E-DA03-4F49-B6A9-588BAE671506}"/>
              </a:ext>
            </a:extLst>
          </p:cNvPr>
          <p:cNvSpPr/>
          <p:nvPr/>
        </p:nvSpPr>
        <p:spPr>
          <a:xfrm>
            <a:off x="9547458" y="152276"/>
            <a:ext cx="926279" cy="369332"/>
          </a:xfrm>
          <a:prstGeom prst="rect">
            <a:avLst/>
          </a:prstGeom>
          <a:solidFill>
            <a:srgbClr val="FFFF66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Page 33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DB98F46-ACAB-4B30-A70C-D75568789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303" y="1960838"/>
            <a:ext cx="8457229" cy="252028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7C18990-D3C6-45B1-A3F2-D35030CE052B}"/>
              </a:ext>
            </a:extLst>
          </p:cNvPr>
          <p:cNvSpPr/>
          <p:nvPr/>
        </p:nvSpPr>
        <p:spPr>
          <a:xfrm>
            <a:off x="1847528" y="561567"/>
            <a:ext cx="54006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The infinitives can also be used as </a:t>
            </a:r>
            <a:r>
              <a:rPr lang="en-US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nouns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4A24E14-CF2D-483D-8639-A47CCA7961AB}"/>
              </a:ext>
            </a:extLst>
          </p:cNvPr>
          <p:cNvSpPr/>
          <p:nvPr/>
        </p:nvSpPr>
        <p:spPr>
          <a:xfrm>
            <a:off x="8184233" y="165823"/>
            <a:ext cx="105221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to + Verb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صورة 7" descr="صورة تحتوي على إلكترونيات, شاشة عرض, عرض, كمبيوتر&#10;&#10;تم إنشاء الوصف تلقائياً">
            <a:extLst>
              <a:ext uri="{FF2B5EF4-FFF2-40B4-BE49-F238E27FC236}">
                <a16:creationId xmlns:a16="http://schemas.microsoft.com/office/drawing/2014/main" id="{96898B64-E202-4B6D-B72E-9C9F5A897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565531"/>
            <a:ext cx="2721552" cy="115640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E6FB3C5-B858-4096-A32C-A8951A409CF5}"/>
              </a:ext>
            </a:extLst>
          </p:cNvPr>
          <p:cNvSpPr/>
          <p:nvPr/>
        </p:nvSpPr>
        <p:spPr>
          <a:xfrm>
            <a:off x="7949612" y="620688"/>
            <a:ext cx="2394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 would like to _____.  </a:t>
            </a:r>
          </a:p>
          <a:p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 would love to _____. </a:t>
            </a:r>
          </a:p>
          <a:p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 hope to _____.</a:t>
            </a:r>
          </a:p>
        </p:txBody>
      </p:sp>
    </p:spTree>
    <p:extLst>
      <p:ext uri="{BB962C8B-B14F-4D97-AF65-F5344CB8AC3E}">
        <p14:creationId xmlns:p14="http://schemas.microsoft.com/office/powerpoint/2010/main" val="330082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383057" y="582960"/>
            <a:ext cx="3066746" cy="685800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rtl="1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8047" y="723990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sz="2800" b="1" dirty="0">
                <a:solidFill>
                  <a:srgbClr val="FFFFFF"/>
                </a:solidFill>
              </a:rPr>
              <a:t>infinitive</a:t>
            </a:r>
            <a:endParaRPr lang="ar-SA" sz="2800" b="1" dirty="0">
              <a:solidFill>
                <a:srgbClr val="FFFFFF"/>
              </a:solidFill>
            </a:endParaRPr>
          </a:p>
        </p:txBody>
      </p:sp>
      <p:cxnSp>
        <p:nvCxnSpPr>
          <p:cNvPr id="13" name="AutoShape 17"/>
          <p:cNvCxnSpPr>
            <a:cxnSpLocks noChangeShapeType="1"/>
          </p:cNvCxnSpPr>
          <p:nvPr/>
        </p:nvCxnSpPr>
        <p:spPr bwMode="auto">
          <a:xfrm>
            <a:off x="7578889" y="925860"/>
            <a:ext cx="600332" cy="2133600"/>
          </a:xfrm>
          <a:prstGeom prst="bentConnector3">
            <a:avLst>
              <a:gd name="adj1" fmla="val 138079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225601" y="2716560"/>
            <a:ext cx="3673309" cy="685800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rtl="1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3057" y="2817586"/>
            <a:ext cx="3361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GB" sz="3200" b="1" dirty="0">
                <a:solidFill>
                  <a:srgbClr val="FFFF00"/>
                </a:solidFill>
              </a:rPr>
              <a:t>to</a:t>
            </a:r>
            <a:r>
              <a:rPr lang="en-GB" sz="3200" b="1" dirty="0">
                <a:solidFill>
                  <a:srgbClr val="FFFFFF"/>
                </a:solidFill>
              </a:rPr>
              <a:t> + </a:t>
            </a:r>
            <a:r>
              <a:rPr lang="en-GB" sz="3200" b="1" dirty="0">
                <a:solidFill>
                  <a:srgbClr val="FFFF00"/>
                </a:solidFill>
              </a:rPr>
              <a:t>verb</a:t>
            </a:r>
            <a:r>
              <a:rPr lang="en-GB" sz="3200" b="1" dirty="0">
                <a:solidFill>
                  <a:srgbClr val="FFFFFF"/>
                </a:solidFill>
              </a:rPr>
              <a:t> = infinitive</a:t>
            </a:r>
            <a:endParaRPr lang="ar-SA" sz="3200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1498" y="385925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3200" dirty="0">
                <a:solidFill>
                  <a:srgbClr val="FF0000"/>
                </a:solidFill>
              </a:rPr>
              <a:t>Important Note</a:t>
            </a:r>
            <a:r>
              <a:rPr lang="en-US" sz="2800" dirty="0">
                <a:solidFill>
                  <a:srgbClr val="FFFFFF"/>
                </a:solidFill>
              </a:rPr>
              <a:t>: Because an infinitive is </a:t>
            </a:r>
            <a:r>
              <a:rPr lang="en-US" sz="2800" i="1" dirty="0">
                <a:solidFill>
                  <a:srgbClr val="FFFFFF"/>
                </a:solidFill>
              </a:rPr>
              <a:t>not</a:t>
            </a:r>
            <a:r>
              <a:rPr lang="en-US" sz="2800" dirty="0">
                <a:solidFill>
                  <a:srgbClr val="FFFFFF"/>
                </a:solidFill>
              </a:rPr>
              <a:t> a verb, you can</a:t>
            </a:r>
            <a:r>
              <a:rPr lang="en-US" sz="2800" i="1" dirty="0">
                <a:solidFill>
                  <a:srgbClr val="FFFFFF"/>
                </a:solidFill>
              </a:rPr>
              <a:t>not</a:t>
            </a:r>
            <a:r>
              <a:rPr lang="en-US" sz="2800" dirty="0">
                <a:solidFill>
                  <a:srgbClr val="FFFFFF"/>
                </a:solidFill>
              </a:rPr>
              <a:t> add s, </a:t>
            </a:r>
            <a:r>
              <a:rPr lang="en-US" sz="2800" dirty="0" err="1">
                <a:solidFill>
                  <a:srgbClr val="FFFFFF"/>
                </a:solidFill>
              </a:rPr>
              <a:t>es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ed</a:t>
            </a:r>
            <a:r>
              <a:rPr lang="en-US" sz="2800" dirty="0">
                <a:solidFill>
                  <a:srgbClr val="FFFFFF"/>
                </a:solidFill>
              </a:rPr>
              <a:t>, or </a:t>
            </a:r>
            <a:r>
              <a:rPr lang="en-US" sz="2800" dirty="0" err="1">
                <a:solidFill>
                  <a:srgbClr val="FFFFFF"/>
                </a:solidFill>
              </a:rPr>
              <a:t>ing</a:t>
            </a:r>
            <a:r>
              <a:rPr lang="en-US" sz="2800" dirty="0">
                <a:solidFill>
                  <a:srgbClr val="FFFFFF"/>
                </a:solidFill>
              </a:rPr>
              <a:t> to the end. </a:t>
            </a:r>
            <a:endParaRPr lang="en-US" sz="2800" b="1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4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481339" y="343498"/>
            <a:ext cx="3066746" cy="685800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rtl="1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6517" y="468840"/>
            <a:ext cx="2111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sz="2800" b="1" dirty="0">
                <a:solidFill>
                  <a:srgbClr val="FFFFFF"/>
                </a:solidFill>
              </a:rPr>
              <a:t>When to use :</a:t>
            </a:r>
            <a:endParaRPr lang="ar-SA" sz="2800" b="1" dirty="0">
              <a:solidFill>
                <a:srgbClr val="FFFFFF"/>
              </a:solidFill>
            </a:endParaRPr>
          </a:p>
        </p:txBody>
      </p:sp>
      <p:cxnSp>
        <p:nvCxnSpPr>
          <p:cNvPr id="13" name="AutoShape 17"/>
          <p:cNvCxnSpPr>
            <a:cxnSpLocks noChangeShapeType="1"/>
          </p:cNvCxnSpPr>
          <p:nvPr/>
        </p:nvCxnSpPr>
        <p:spPr bwMode="auto">
          <a:xfrm>
            <a:off x="7677070" y="417984"/>
            <a:ext cx="600332" cy="2133600"/>
          </a:xfrm>
          <a:prstGeom prst="bentConnector3">
            <a:avLst>
              <a:gd name="adj1" fmla="val 138079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225599" y="1856729"/>
            <a:ext cx="3673309" cy="685800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rtl="1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5628" y="1916198"/>
            <a:ext cx="3161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GB" sz="3200" b="1" dirty="0">
                <a:solidFill>
                  <a:srgbClr val="FFFF00"/>
                </a:solidFill>
              </a:rPr>
              <a:t>After certain verbs</a:t>
            </a:r>
            <a:endParaRPr lang="ar-SA" sz="3200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2879" y="5373217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3200" dirty="0">
                <a:solidFill>
                  <a:srgbClr val="FF0000"/>
                </a:solidFill>
              </a:rPr>
              <a:t>I promised </a:t>
            </a:r>
            <a:r>
              <a:rPr lang="en-US" sz="3600" b="1" dirty="0">
                <a:solidFill>
                  <a:srgbClr val="FFFF00"/>
                </a:solidFill>
              </a:rPr>
              <a:t>to study </a:t>
            </a:r>
            <a:r>
              <a:rPr lang="en-US" sz="3200" dirty="0">
                <a:solidFill>
                  <a:srgbClr val="FF0000"/>
                </a:solidFill>
              </a:rPr>
              <a:t>hard for the exam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991544" y="260648"/>
            <a:ext cx="1368152" cy="122413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GB" sz="4400" b="1" dirty="0">
                <a:solidFill>
                  <a:srgbClr val="FFFFFF"/>
                </a:solidFill>
              </a:rPr>
              <a:t>2</a:t>
            </a:r>
            <a:endParaRPr lang="ar-SA" sz="4400" b="1" dirty="0">
              <a:solidFill>
                <a:srgbClr val="FFFFFF"/>
              </a:solidFill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947902" y="2708920"/>
            <a:ext cx="7172434" cy="2448272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rtl="1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2" name="AutoShape 17"/>
          <p:cNvCxnSpPr>
            <a:cxnSpLocks noChangeShapeType="1"/>
          </p:cNvCxnSpPr>
          <p:nvPr/>
        </p:nvCxnSpPr>
        <p:spPr bwMode="auto">
          <a:xfrm>
            <a:off x="8651640" y="2286372"/>
            <a:ext cx="600332" cy="2133600"/>
          </a:xfrm>
          <a:prstGeom prst="bentConnector3">
            <a:avLst>
              <a:gd name="adj1" fmla="val 138079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1947903" y="2902005"/>
            <a:ext cx="71287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GB" sz="3200" b="1" dirty="0">
                <a:solidFill>
                  <a:srgbClr val="FFFF00"/>
                </a:solidFill>
              </a:rPr>
              <a:t>Want – would like – would love- decide – forget – learn- teach – need- plan- promise- try- hope- manage -arrange – choose – offer – refuse  - expect</a:t>
            </a:r>
            <a:endParaRPr lang="ar-SA" sz="3200" b="1" dirty="0">
              <a:solidFill>
                <a:srgbClr val="FFFFFF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8112225" y="548680"/>
            <a:ext cx="2235591" cy="1584176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GB" sz="2400" b="1" dirty="0">
                <a:solidFill>
                  <a:srgbClr val="FFFFFF"/>
                </a:solidFill>
              </a:rPr>
              <a:t>Verbs of </a:t>
            </a: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thinking-saying - feeling</a:t>
            </a:r>
            <a:endParaRPr lang="ar-SA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94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5" grpId="0" animBg="1"/>
      <p:bldP spid="7" grpId="0"/>
      <p:bldP spid="11" grpId="0"/>
      <p:bldP spid="9" grpId="0" animBg="1"/>
      <p:bldP spid="14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2652303" y="116632"/>
            <a:ext cx="749808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/>
                <a:cs typeface="Arial Rounded MT Bold"/>
              </a:rPr>
              <a:t>Full infinitive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/>
                <a:cs typeface="Arial Rounded MT Bold"/>
              </a:rPr>
              <a:t>or GERUND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63552" y="3810966"/>
            <a:ext cx="2825772" cy="8542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82880" defTabSz="457200">
              <a:defRPr/>
            </a:pPr>
            <a:r>
              <a:rPr lang="en-US" sz="2800" b="1" dirty="0">
                <a:ln w="50800"/>
                <a:solidFill>
                  <a:srgbClr val="000000">
                    <a:shade val="50000"/>
                  </a:srgbClr>
                </a:solidFill>
                <a:latin typeface="Arial Rounded MT Bold"/>
                <a:cs typeface="Arial Rounded MT Bold"/>
              </a:rPr>
              <a:t>Full infinitive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30069" y="1628801"/>
            <a:ext cx="8668780" cy="1003435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82880" defTabSz="457200">
              <a:defRPr/>
            </a:pPr>
            <a:r>
              <a:rPr lang="en-US" sz="2800" b="1" dirty="0">
                <a:ln w="50800"/>
                <a:solidFill>
                  <a:srgbClr val="000000">
                    <a:shade val="50000"/>
                  </a:srgbClr>
                </a:solidFill>
                <a:latin typeface="Arial Rounded MT Bold"/>
                <a:cs typeface="Arial Rounded MT Bold"/>
              </a:rPr>
              <a:t> The verbs: </a:t>
            </a:r>
          </a:p>
          <a:p>
            <a:pPr marL="182880" defTabSz="457200">
              <a:defRPr/>
            </a:pPr>
            <a:r>
              <a:rPr lang="en-US" sz="2800" b="1" dirty="0">
                <a:ln w="50800"/>
                <a:solidFill>
                  <a:srgbClr val="000000">
                    <a:shade val="50000"/>
                  </a:srgbClr>
                </a:solidFill>
                <a:latin typeface="Arial Rounded MT Bold"/>
                <a:cs typeface="Arial Rounded MT Bold"/>
              </a:rPr>
              <a:t>like – dislike – love – hate – start – begin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655840" y="2634589"/>
            <a:ext cx="828092" cy="115445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04112" y="2634589"/>
            <a:ext cx="1008112" cy="101043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788188" y="3681813"/>
            <a:ext cx="1944216" cy="8542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82880" defTabSz="457200">
              <a:defRPr/>
            </a:pPr>
            <a:r>
              <a:rPr lang="en-US" sz="2800" b="1" dirty="0">
                <a:ln w="50800"/>
                <a:solidFill>
                  <a:srgbClr val="000000">
                    <a:shade val="50000"/>
                  </a:srgbClr>
                </a:solidFill>
                <a:latin typeface="Arial Rounded MT Bold"/>
                <a:cs typeface="Arial Rounded MT Bold"/>
              </a:rPr>
              <a:t>Gerund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24005" y="4869162"/>
            <a:ext cx="4460947" cy="854243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82880" defTabSz="457200">
              <a:defRPr/>
            </a:pPr>
            <a:r>
              <a:rPr lang="en-US" sz="2800" b="1" dirty="0">
                <a:ln w="50800"/>
                <a:solidFill>
                  <a:srgbClr val="000000">
                    <a:shade val="50000"/>
                  </a:srgbClr>
                </a:solidFill>
                <a:latin typeface="Arial Rounded MT Bold"/>
                <a:cs typeface="Arial Rounded MT Bold"/>
              </a:rPr>
              <a:t>I like to eat chocolate.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39722" y="4843801"/>
            <a:ext cx="4328283" cy="854243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82880" defTabSz="457200">
              <a:defRPr/>
            </a:pPr>
            <a:r>
              <a:rPr lang="en-US" sz="2800" b="1" dirty="0">
                <a:ln w="50800"/>
                <a:solidFill>
                  <a:srgbClr val="000000">
                    <a:shade val="50000"/>
                  </a:srgbClr>
                </a:solidFill>
                <a:latin typeface="Arial Rounded MT Bold"/>
                <a:cs typeface="Arial Rounded MT Bold"/>
              </a:rPr>
              <a:t>I like eating chocolate.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250596" y="2996953"/>
            <a:ext cx="2178242" cy="1539101"/>
          </a:xfrm>
          <a:prstGeom prst="wedgeEllipseCallout">
            <a:avLst>
              <a:gd name="adj1" fmla="val -4382"/>
              <a:gd name="adj2" fmla="val 4965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3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400" b="1" dirty="0">
                <a:solidFill>
                  <a:srgbClr val="FFFFFF"/>
                </a:solidFill>
              </a:rPr>
              <a:t> change in meaning</a:t>
            </a:r>
            <a:endParaRPr lang="ar-SA" sz="2400" b="1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7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  <p:bldP spid="21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059" y="3615033"/>
            <a:ext cx="2186955" cy="204263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65657"/>
            <a:ext cx="2800350" cy="304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21" y="40013"/>
            <a:ext cx="2853762" cy="27809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25771"/>
            <a:ext cx="2556044" cy="298788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813179" y="3135429"/>
            <a:ext cx="33842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847528" y="4660768"/>
            <a:ext cx="47772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Social distancing is not a</a:t>
            </a:r>
          </a:p>
          <a:p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choice, it is a must! </a:t>
            </a:r>
            <a:endParaRPr lang="ar-S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201059" y="2917323"/>
            <a:ext cx="1959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847529" y="5702616"/>
            <a:ext cx="53639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Keep a distance of 2 meters</a:t>
            </a:r>
          </a:p>
          <a:p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to avoid accountability</a:t>
            </a:r>
            <a:endParaRPr lang="ar-SA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24375" y="3684835"/>
            <a:ext cx="55290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We must wear a mask before</a:t>
            </a:r>
          </a:p>
          <a:p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going out.</a:t>
            </a:r>
            <a:endParaRPr lang="ar-SA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324390" y="6355382"/>
            <a:ext cx="4357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95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Now use the link in your chat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https://wordwall.net/resource/5457212/choose-correct-answers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1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C9340FE-E30D-47CA-8AFE-31D90DF9A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58" y="1844824"/>
            <a:ext cx="8916473" cy="278432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8E0CC40-9D4F-421E-B49D-4AEC8CBDC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5" y="692696"/>
            <a:ext cx="35909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4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2077886" y="203023"/>
            <a:ext cx="7750911" cy="6224656"/>
            <a:chOff x="144091" y="216248"/>
            <a:chExt cx="10580352" cy="849694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91" y="216248"/>
              <a:ext cx="10580352" cy="849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مستطيل 1"/>
            <p:cNvSpPr/>
            <p:nvPr/>
          </p:nvSpPr>
          <p:spPr>
            <a:xfrm>
              <a:off x="8353003" y="216248"/>
              <a:ext cx="23714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713661"/>
              <a:endParaRPr lang="ar-SA" sz="1392">
                <a:solidFill>
                  <a:prstClr val="white"/>
                </a:solidFill>
              </a:endParaRPr>
            </a:p>
          </p:txBody>
        </p:sp>
      </p:grpSp>
      <p:sp>
        <p:nvSpPr>
          <p:cNvPr id="4" name="مستطيل 3"/>
          <p:cNvSpPr/>
          <p:nvPr/>
        </p:nvSpPr>
        <p:spPr>
          <a:xfrm>
            <a:off x="2456160" y="422174"/>
            <a:ext cx="7385185" cy="304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                                    practicing</a:t>
            </a: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 to be</a:t>
            </a:r>
          </a:p>
          <a:p>
            <a:pPr defTabSz="713661"/>
            <a:endParaRPr lang="en-US" sz="1758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defTabSz="713661"/>
            <a:endParaRPr lang="en-US" sz="1319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winning/to win</a:t>
            </a: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to win</a:t>
            </a:r>
          </a:p>
          <a:p>
            <a:pPr defTabSz="713661"/>
            <a:endParaRPr lang="en-US" sz="293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              hanging out</a:t>
            </a: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 riding/to ride</a:t>
            </a: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going/to go</a:t>
            </a: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             to buy</a:t>
            </a: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       shopping</a:t>
            </a:r>
            <a:endParaRPr lang="ar-SA" sz="1758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832244" y="896938"/>
            <a:ext cx="4292038" cy="198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working out</a:t>
            </a:r>
          </a:p>
          <a:p>
            <a:pPr defTabSz="713661"/>
            <a:endParaRPr lang="en-US" sz="1758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losing</a:t>
            </a:r>
          </a:p>
          <a:p>
            <a:pPr defTabSz="713661"/>
            <a:endParaRPr lang="en-US" sz="1758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defTabSz="713661"/>
            <a:endParaRPr lang="en-US" sz="1758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defTabSz="713661"/>
            <a:endParaRPr lang="en-US" sz="1758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looking/to look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405684" y="4045423"/>
            <a:ext cx="6718599" cy="22565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I like playing video games.</a:t>
            </a:r>
          </a:p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I’d love to travel around the world.</a:t>
            </a:r>
          </a:p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I enjoy making model planes.</a:t>
            </a:r>
          </a:p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I prefer to send text messages.</a:t>
            </a:r>
          </a:p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I dislike watching TV.</a:t>
            </a:r>
          </a:p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    I can’t stand cooking.</a:t>
            </a:r>
          </a:p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           I spend my free time reading books.</a:t>
            </a:r>
          </a:p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     I recommend working out at a gym.</a:t>
            </a:r>
            <a:endParaRPr lang="ar-SA" sz="1758" b="1" dirty="0">
              <a:ln>
                <a:solidFill>
                  <a:srgbClr val="F79646">
                    <a:lumMod val="75000"/>
                  </a:srgbClr>
                </a:solidFill>
              </a:ln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Now use the link in your chat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https://www.menti.com/vssp7w924i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13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2077886" y="203023"/>
            <a:ext cx="7750911" cy="6224656"/>
            <a:chOff x="144091" y="216248"/>
            <a:chExt cx="10580352" cy="849694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91" y="216248"/>
              <a:ext cx="10580352" cy="849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مستطيل 1"/>
            <p:cNvSpPr/>
            <p:nvPr/>
          </p:nvSpPr>
          <p:spPr>
            <a:xfrm>
              <a:off x="8353003" y="216248"/>
              <a:ext cx="23714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713661"/>
              <a:endParaRPr lang="ar-SA" sz="1392">
                <a:solidFill>
                  <a:prstClr val="white"/>
                </a:solidFill>
              </a:endParaRPr>
            </a:p>
          </p:txBody>
        </p:sp>
      </p:grpSp>
      <p:sp>
        <p:nvSpPr>
          <p:cNvPr id="4" name="مستطيل 3"/>
          <p:cNvSpPr/>
          <p:nvPr/>
        </p:nvSpPr>
        <p:spPr>
          <a:xfrm>
            <a:off x="2456160" y="422174"/>
            <a:ext cx="7385185" cy="304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                                    practicing</a:t>
            </a: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 to be</a:t>
            </a:r>
          </a:p>
          <a:p>
            <a:pPr defTabSz="713661"/>
            <a:endParaRPr lang="en-US" sz="1758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defTabSz="713661"/>
            <a:endParaRPr lang="en-US" sz="1319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winning/to win</a:t>
            </a: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to win</a:t>
            </a:r>
          </a:p>
          <a:p>
            <a:pPr defTabSz="713661"/>
            <a:endParaRPr lang="en-US" sz="293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              hanging out</a:t>
            </a: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 riding/to ride</a:t>
            </a: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going/to go</a:t>
            </a: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             to buy</a:t>
            </a: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       shopping</a:t>
            </a:r>
            <a:endParaRPr lang="ar-SA" sz="1758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832244" y="896938"/>
            <a:ext cx="4292038" cy="198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working out</a:t>
            </a:r>
          </a:p>
          <a:p>
            <a:pPr defTabSz="713661"/>
            <a:endParaRPr lang="en-US" sz="1758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losing</a:t>
            </a:r>
          </a:p>
          <a:p>
            <a:pPr defTabSz="713661"/>
            <a:endParaRPr lang="en-US" sz="1758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defTabSz="713661"/>
            <a:endParaRPr lang="en-US" sz="1758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defTabSz="713661"/>
            <a:endParaRPr lang="en-US" sz="1758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Comic Sans MS" panose="030F0702030302020204" pitchFamily="66" charset="0"/>
              </a:rPr>
              <a:t>  looking/to look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405684" y="4045423"/>
            <a:ext cx="6718599" cy="22565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I like playing video games.</a:t>
            </a:r>
          </a:p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I’d love to travel around the world.</a:t>
            </a:r>
          </a:p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I enjoy making model planes.</a:t>
            </a:r>
          </a:p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I prefer to send text messages.</a:t>
            </a:r>
          </a:p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I dislike watching TV.</a:t>
            </a:r>
          </a:p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    I can’t stand cooking.</a:t>
            </a:r>
          </a:p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           I spend my free time reading books.</a:t>
            </a:r>
          </a:p>
          <a:p>
            <a:pPr defTabSz="713661"/>
            <a:r>
              <a:rPr lang="en-US" sz="1758" b="1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CC00"/>
                </a:solidFill>
                <a:latin typeface="Comic Sans MS" panose="030F0702030302020204" pitchFamily="66" charset="0"/>
              </a:rPr>
              <a:t>     I recommend working out at a gym.</a:t>
            </a:r>
            <a:endParaRPr lang="ar-SA" sz="1758" b="1" dirty="0">
              <a:ln>
                <a:solidFill>
                  <a:srgbClr val="F79646">
                    <a:lumMod val="75000"/>
                  </a:srgbClr>
                </a:solidFill>
              </a:ln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iral Notebook Stock Photos And Images - 123RF">
            <a:extLst>
              <a:ext uri="{FF2B5EF4-FFF2-40B4-BE49-F238E27FC236}">
                <a16:creationId xmlns:a16="http://schemas.microsoft.com/office/drawing/2014/main" id="{082EA74C-9358-4105-9EF6-A2B43DD9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-99392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C289549-9198-42A5-A4F8-D5349461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8152">
            <a:off x="6858754" y="1705112"/>
            <a:ext cx="1769950" cy="6473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1D693F5-7D81-4DE8-8B44-BDA4345CF096}"/>
              </a:ext>
            </a:extLst>
          </p:cNvPr>
          <p:cNvSpPr/>
          <p:nvPr/>
        </p:nvSpPr>
        <p:spPr>
          <a:xfrm>
            <a:off x="3619232" y="1916030"/>
            <a:ext cx="226074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Assign page 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104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for additional reading and writing </a:t>
            </a:r>
          </a:p>
          <a:p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practice.</a:t>
            </a:r>
          </a:p>
        </p:txBody>
      </p:sp>
      <p:pic>
        <p:nvPicPr>
          <p:cNvPr id="5122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DE56B3B3-E0C8-441B-AF52-2B7C6F22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88" y="242925"/>
            <a:ext cx="48768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Do's and Don'ts of Good Homework Policy">
            <a:extLst>
              <a:ext uri="{FF2B5EF4-FFF2-40B4-BE49-F238E27FC236}">
                <a16:creationId xmlns:a16="http://schemas.microsoft.com/office/drawing/2014/main" id="{DD5D38E9-561A-42AD-A6FE-90011681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755" y="0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ffective Note Taking | Stephanie's Portfolio">
            <a:extLst>
              <a:ext uri="{FF2B5EF4-FFF2-40B4-BE49-F238E27FC236}">
                <a16:creationId xmlns:a16="http://schemas.microsoft.com/office/drawing/2014/main" id="{14D84B9F-FF83-478C-A36F-BBE1CC4B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3512" y="4966668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ansparent Turn In Homework Clipart - Employee Orientation Png ...">
            <a:extLst>
              <a:ext uri="{FF2B5EF4-FFF2-40B4-BE49-F238E27FC236}">
                <a16:creationId xmlns:a16="http://schemas.microsoft.com/office/drawing/2014/main" id="{A8D09A79-E562-4E3A-A584-0F78033D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756" y="4943851"/>
            <a:ext cx="1638299" cy="18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omework stock vector. Illustration of mascot, drawn - 53495491">
            <a:extLst>
              <a:ext uri="{FF2B5EF4-FFF2-40B4-BE49-F238E27FC236}">
                <a16:creationId xmlns:a16="http://schemas.microsoft.com/office/drawing/2014/main" id="{B5F51A4A-4846-4425-9CC5-10CB9566E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0220">
            <a:off x="1782262" y="458389"/>
            <a:ext cx="1495193" cy="14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69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08" y="316672"/>
            <a:ext cx="7479837" cy="532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403408" y="4747784"/>
            <a:ext cx="738519" cy="369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713661"/>
            <a:endParaRPr lang="ar-SA" sz="1392">
              <a:solidFill>
                <a:prstClr val="white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72667" y="1600144"/>
            <a:ext cx="1978202" cy="903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3661"/>
            <a:endParaRPr lang="ar-SA" sz="1758" b="1" dirty="0">
              <a:solidFill>
                <a:srgbClr val="CC0000"/>
              </a:solidFill>
              <a:latin typeface="MV Boli" panose="02000500030200090000" pitchFamily="2" charset="0"/>
            </a:endParaRPr>
          </a:p>
          <a:p>
            <a:pPr defTabSz="713661"/>
            <a:r>
              <a:rPr lang="en-US" sz="1758" b="1" dirty="0">
                <a:solidFill>
                  <a:srgbClr val="CC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play football </a:t>
            </a:r>
          </a:p>
          <a:p>
            <a:pPr defTabSz="713661"/>
            <a:r>
              <a:rPr lang="en-US" sz="1758" b="1" dirty="0">
                <a:solidFill>
                  <a:srgbClr val="CC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 shopping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282198" y="1873366"/>
            <a:ext cx="1978202" cy="63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3661"/>
            <a:r>
              <a:rPr lang="en-US" sz="1758" b="1" dirty="0">
                <a:solidFill>
                  <a:srgbClr val="CC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watch TV </a:t>
            </a:r>
          </a:p>
          <a:p>
            <a:pPr defTabSz="713661"/>
            <a:r>
              <a:rPr lang="en-US" sz="1758" b="1" dirty="0">
                <a:solidFill>
                  <a:srgbClr val="CC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play videogames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836794" y="1863568"/>
            <a:ext cx="1978202" cy="63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3661"/>
            <a:r>
              <a:rPr lang="en-US" sz="1758" b="1" dirty="0">
                <a:solidFill>
                  <a:srgbClr val="CC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sailing</a:t>
            </a:r>
          </a:p>
          <a:p>
            <a:pPr defTabSz="713661"/>
            <a:r>
              <a:rPr lang="en-US" sz="1758" b="1" dirty="0">
                <a:solidFill>
                  <a:srgbClr val="CC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hiking </a:t>
            </a:r>
            <a:endParaRPr lang="ar-SA" sz="1758" b="1" dirty="0">
              <a:solidFill>
                <a:srgbClr val="CC000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761768" y="3616604"/>
            <a:ext cx="5604815" cy="171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3661"/>
            <a:r>
              <a:rPr lang="en-US" sz="1758" b="1" dirty="0">
                <a:solidFill>
                  <a:srgbClr val="D6009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usually play football  with friends on weekends . </a:t>
            </a:r>
          </a:p>
          <a:p>
            <a:pPr defTabSz="713661"/>
            <a:r>
              <a:rPr lang="en-US" sz="1758" b="1" dirty="0">
                <a:solidFill>
                  <a:srgbClr val="D6009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Also I sometimes go shopping .During weekdays  I often watch TV at night, and play video games with my brother before dinner. </a:t>
            </a:r>
          </a:p>
          <a:p>
            <a:pPr defTabSz="713661"/>
            <a:r>
              <a:rPr lang="en-US" sz="1758" b="1">
                <a:solidFill>
                  <a:srgbClr val="D6009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1758" b="1" dirty="0">
                <a:solidFill>
                  <a:srgbClr val="D6009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sometimes </a:t>
            </a:r>
            <a:r>
              <a:rPr lang="en-US" sz="1758" b="1">
                <a:solidFill>
                  <a:srgbClr val="D6009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 Sailing </a:t>
            </a:r>
            <a:r>
              <a:rPr lang="en-US" sz="1758" b="1" dirty="0">
                <a:solidFill>
                  <a:srgbClr val="D6009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 vacations in summer. and I go hiking on spring vacations.</a:t>
            </a:r>
            <a:endParaRPr lang="en-US" sz="1758" dirty="0">
              <a:solidFill>
                <a:srgbClr val="D6009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9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n You Find the Hidden Animals in These 10 Phot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" y="-2011363"/>
            <a:ext cx="10800427" cy="88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7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80729"/>
            <a:ext cx="2730066" cy="1457400"/>
          </a:xfrm>
          <a:prstGeom prst="rect">
            <a:avLst/>
          </a:prstGeom>
        </p:spPr>
      </p:pic>
      <p:pic>
        <p:nvPicPr>
          <p:cNvPr id="4" name="Picture 4" descr="Target Png - Transparent Background Goals Png , Transpar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69" y="2724871"/>
            <a:ext cx="2112169" cy="16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Difference Between Hard Money Loans &amp; Private Money Loan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4653136"/>
            <a:ext cx="1678020" cy="153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E12EAB9-45F5-44F8-8721-0201CAF11965}"/>
              </a:ext>
            </a:extLst>
          </p:cNvPr>
          <p:cNvSpPr/>
          <p:nvPr/>
        </p:nvSpPr>
        <p:spPr>
          <a:xfrm>
            <a:off x="5704294" y="2709514"/>
            <a:ext cx="42030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1A42AB5-8A58-4D6E-9444-8FE2588C7605}"/>
              </a:ext>
            </a:extLst>
          </p:cNvPr>
          <p:cNvSpPr/>
          <p:nvPr/>
        </p:nvSpPr>
        <p:spPr>
          <a:xfrm>
            <a:off x="5704294" y="328498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66E5E0-6A0E-477A-B683-8E1F7C211310}"/>
              </a:ext>
            </a:extLst>
          </p:cNvPr>
          <p:cNvSpPr/>
          <p:nvPr/>
        </p:nvSpPr>
        <p:spPr>
          <a:xfrm>
            <a:off x="5802076" y="4077072"/>
            <a:ext cx="322524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C88427B-6799-4CAF-AD84-328D72EAD70A}"/>
              </a:ext>
            </a:extLst>
          </p:cNvPr>
          <p:cNvSpPr/>
          <p:nvPr/>
        </p:nvSpPr>
        <p:spPr>
          <a:xfrm>
            <a:off x="4727848" y="1669084"/>
            <a:ext cx="3225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840" y="-23250"/>
            <a:ext cx="1100738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Today is Monday              </a:t>
            </a:r>
            <a:r>
              <a:rPr lang="en-US" dirty="0">
                <a:solidFill>
                  <a:srgbClr val="00B050"/>
                </a:solidFill>
              </a:rPr>
              <a:t>- 4- Favorite Pastime </a:t>
            </a:r>
            <a:br>
              <a:rPr lang="en-US" dirty="0"/>
            </a:br>
            <a:r>
              <a:rPr lang="en-US" dirty="0"/>
              <a:t>Date / 2</a:t>
            </a:r>
            <a:r>
              <a:rPr lang="en-US" baseline="30000" dirty="0"/>
              <a:t>nd</a:t>
            </a:r>
            <a:r>
              <a:rPr lang="en-US" dirty="0"/>
              <a:t> –Rabiawal  - </a:t>
            </a:r>
            <a:r>
              <a:rPr lang="en-US" dirty="0">
                <a:solidFill>
                  <a:srgbClr val="FF0000"/>
                </a:solidFill>
              </a:rPr>
              <a:t>Form , meaning and Function </a:t>
            </a:r>
            <a:r>
              <a:rPr lang="en-US" dirty="0"/>
              <a:t>	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196638" y="2900536"/>
            <a:ext cx="85344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                      - We are going to use gerunds   and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                               infinitives as noun .    </a:t>
            </a:r>
          </a:p>
        </p:txBody>
      </p:sp>
    </p:spTree>
    <p:extLst>
      <p:ext uri="{BB962C8B-B14F-4D97-AF65-F5344CB8AC3E}">
        <p14:creationId xmlns:p14="http://schemas.microsoft.com/office/powerpoint/2010/main" val="33428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0FEBB50-8E14-4D58-B919-4632B601A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5868144" cy="457463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00EAD7E-DA03-4F49-B6A9-588BAE671506}"/>
              </a:ext>
            </a:extLst>
          </p:cNvPr>
          <p:cNvSpPr/>
          <p:nvPr/>
        </p:nvSpPr>
        <p:spPr>
          <a:xfrm>
            <a:off x="9547458" y="165823"/>
            <a:ext cx="926279" cy="369332"/>
          </a:xfrm>
          <a:prstGeom prst="rect">
            <a:avLst/>
          </a:prstGeom>
          <a:solidFill>
            <a:srgbClr val="FFFF66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Page 33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EAAC1FD-635A-496C-BE79-9B5107A23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016" y="657814"/>
            <a:ext cx="8820472" cy="575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0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978" y="0"/>
            <a:ext cx="6683022" cy="27312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936978"/>
            <a:ext cx="8500534" cy="5723466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/>
              <a:t>What is he doing ?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Is it a pastime or hobby for you?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You are familiar with the –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</a:rPr>
              <a:t>ing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form of verbs used with present progressive</a:t>
            </a:r>
            <a:r>
              <a:rPr lang="en-US" sz="3600" dirty="0"/>
              <a:t>.  E.g.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She is painting </a:t>
            </a:r>
            <a:r>
              <a:rPr lang="en-US" sz="3600" dirty="0"/>
              <a:t>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ing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-form also can used as a noun. It calls a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gerunds. 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                    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117600"/>
            <a:ext cx="3883378" cy="62088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He is  skateboarding 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1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493" y="274639"/>
            <a:ext cx="7498080" cy="1143000"/>
          </a:xfrm>
        </p:spPr>
        <p:txBody>
          <a:bodyPr/>
          <a:lstStyle/>
          <a:p>
            <a:pPr algn="ctr"/>
            <a:r>
              <a:rPr lang="en-US" sz="48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/>
                <a:cs typeface="Arial Rounded MT Bold"/>
              </a:rPr>
              <a:t>GERUNDS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75525" y="1484784"/>
            <a:ext cx="3302667" cy="44838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sz="28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/>
                <a:cs typeface="Arial Rounded MT Bold"/>
              </a:rPr>
              <a:t>How to form them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/>
                <a:cs typeface="Arial Rounded MT Bold"/>
              </a:rPr>
              <a:t>.</a:t>
            </a:r>
            <a:endParaRPr lang="en-US" sz="20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/>
              <a:cs typeface="Arial Rounded MT Bold"/>
              <a:hlinkClick r:id="rId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40001" y="4447839"/>
            <a:ext cx="7353698" cy="1384995"/>
          </a:xfrm>
          <a:prstGeom prst="rect">
            <a:avLst/>
          </a:prstGeom>
          <a:solidFill>
            <a:srgbClr val="000090"/>
          </a:solidFill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coolSlan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Gerunds</a:t>
            </a:r>
            <a:r>
              <a:rPr lang="en-US" sz="2800" b="1" dirty="0">
                <a:ln>
                  <a:solidFill>
                    <a:srgbClr val="219A17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are defined as the </a:t>
            </a:r>
            <a:r>
              <a:rPr lang="en-US" sz="2800" b="1" dirty="0">
                <a:solidFill>
                  <a:srgbClr val="C009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”</a:t>
            </a:r>
            <a:r>
              <a:rPr lang="en-US" sz="2800" b="1" dirty="0" err="1">
                <a:solidFill>
                  <a:srgbClr val="C009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ing</a:t>
            </a:r>
            <a:r>
              <a:rPr lang="en-US" sz="2800" b="1" dirty="0">
                <a:solidFill>
                  <a:srgbClr val="C009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”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form of a verb.  They have several functions .It can be subject or object.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35719" y="2364921"/>
            <a:ext cx="8360549" cy="1659314"/>
            <a:chOff x="1160669" y="4639852"/>
            <a:chExt cx="7579422" cy="1266255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6" name="Group 5"/>
            <p:cNvGrpSpPr/>
            <p:nvPr/>
          </p:nvGrpSpPr>
          <p:grpSpPr>
            <a:xfrm>
              <a:off x="1160669" y="4798288"/>
              <a:ext cx="4385200" cy="1107819"/>
              <a:chOff x="1354266" y="2258517"/>
              <a:chExt cx="4385200" cy="1107819"/>
            </a:xfrm>
          </p:grpSpPr>
          <p:sp>
            <p:nvSpPr>
              <p:cNvPr id="4" name="Right Arrow 3"/>
              <p:cNvSpPr/>
              <p:nvPr/>
            </p:nvSpPr>
            <p:spPr>
              <a:xfrm>
                <a:off x="5159971" y="2527443"/>
                <a:ext cx="579495" cy="505488"/>
              </a:xfrm>
              <a:prstGeom prst="rightArrow">
                <a:avLst/>
              </a:prstGeom>
              <a:solidFill>
                <a:srgbClr val="219A17"/>
              </a:solidFill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/>
                <a:contourClr>
                  <a:schemeClr val="accent1">
                    <a:shade val="80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354266" y="2258517"/>
                <a:ext cx="3947498" cy="1107819"/>
              </a:xfrm>
              <a:prstGeom prst="ellipse">
                <a:avLst/>
              </a:prstGeom>
              <a:solidFill>
                <a:srgbClr val="008000"/>
              </a:solidFill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165100" prst="coolSlant"/>
                <a:contourClr>
                  <a:schemeClr val="accent1">
                    <a:shade val="80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en-US" sz="28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cs typeface="Arial"/>
                  </a:rPr>
                  <a:t>Gerunds are nouns formed from verbs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698269" y="4639852"/>
              <a:ext cx="3041822" cy="1211181"/>
              <a:chOff x="5891866" y="2100081"/>
              <a:chExt cx="3041822" cy="121118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520152" y="2100081"/>
                <a:ext cx="1609024" cy="35230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rtl="1"/>
                <a:r>
                  <a:rPr lang="es-ES_tradnl" sz="2400" b="1" dirty="0" err="1">
                    <a:ln w="11430">
                      <a:solidFill>
                        <a:srgbClr val="FF0000"/>
                      </a:solidFill>
                    </a:ln>
                    <a:solidFill>
                      <a:srgbClr val="FF66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Rounded MT Bold"/>
                    <a:cs typeface="Arial Rounded MT Bold"/>
                  </a:rPr>
                  <a:t>walking</a:t>
                </a:r>
                <a:endParaRPr lang="es-ES_tradnl" sz="2400" b="1" dirty="0">
                  <a:ln w="11430">
                    <a:solidFill>
                      <a:srgbClr val="FF0000"/>
                    </a:solidFill>
                  </a:ln>
                  <a:solidFill>
                    <a:srgbClr val="FF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/>
                  <a:cs typeface="Arial Rounded MT Bold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891866" y="2538429"/>
                <a:ext cx="1609024" cy="35230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es-ES_tradnl" sz="2400" b="1" dirty="0" err="1">
                    <a:ln w="24500" cmpd="dbl">
                      <a:solidFill>
                        <a:srgbClr val="CC8E60">
                          <a:shade val="85000"/>
                          <a:satMod val="155000"/>
                        </a:srgb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rgbClr val="CC8E60">
                            <a:tint val="10000"/>
                            <a:satMod val="155000"/>
                          </a:srgbClr>
                        </a:gs>
                        <a:gs pos="60000">
                          <a:srgbClr val="CC8E60">
                            <a:tint val="30000"/>
                            <a:satMod val="155000"/>
                          </a:srgbClr>
                        </a:gs>
                        <a:gs pos="100000">
                          <a:srgbClr val="CC8E60">
                            <a:tint val="73000"/>
                            <a:satMod val="155000"/>
                          </a:srgbClr>
                        </a:gs>
                      </a:gsLst>
                      <a:lin ang="5400000"/>
                    </a:gradFill>
                    <a:effectLst>
                      <a:outerShdw blurRad="38100" dist="38100" dir="7020000" algn="tl">
                        <a:srgbClr val="000000">
                          <a:alpha val="35000"/>
                        </a:srgbClr>
                      </a:outerShdw>
                    </a:effectLst>
                    <a:latin typeface="Arial Rounded MT Bold"/>
                    <a:cs typeface="Arial Rounded MT Bold"/>
                  </a:rPr>
                  <a:t>talking</a:t>
                </a:r>
                <a:endParaRPr lang="es-ES_tradnl" sz="2400" b="1" dirty="0">
                  <a:ln w="24500" cmpd="dbl">
                    <a:solidFill>
                      <a:srgbClr val="CC8E60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CC8E60">
                          <a:tint val="10000"/>
                          <a:satMod val="155000"/>
                        </a:srgbClr>
                      </a:gs>
                      <a:gs pos="60000">
                        <a:srgbClr val="CC8E60">
                          <a:tint val="30000"/>
                          <a:satMod val="155000"/>
                        </a:srgbClr>
                      </a:gs>
                      <a:gs pos="100000">
                        <a:srgbClr val="CC8E60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Arial Rounded MT Bold"/>
                  <a:cs typeface="Arial Rounded MT Bold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597738" y="2958956"/>
                <a:ext cx="1609024" cy="35230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rtl="1"/>
                <a:r>
                  <a:rPr lang="es-ES_tradnl" sz="2400" b="1" dirty="0" err="1">
                    <a:ln w="11430">
                      <a:solidFill>
                        <a:srgbClr val="FFFF00"/>
                      </a:solidFill>
                    </a:ln>
                    <a:solidFill>
                      <a:srgbClr val="FFFF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Rounded MT Bold"/>
                    <a:cs typeface="Arial Rounded MT Bold"/>
                  </a:rPr>
                  <a:t>eating</a:t>
                </a:r>
                <a:endParaRPr lang="es-ES_tradnl" sz="2400" b="1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/>
                  <a:cs typeface="Arial Rounded MT Bold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324664" y="2563087"/>
                <a:ext cx="1609024" cy="35230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rtl="1"/>
                <a:r>
                  <a:rPr lang="es-ES_tradnl" sz="2400" b="1" dirty="0" err="1">
                    <a:ln w="11430"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Rounded MT Bold"/>
                    <a:cs typeface="Arial Rounded MT Bold"/>
                  </a:rPr>
                  <a:t>thinking</a:t>
                </a:r>
                <a:endParaRPr lang="es-ES_tradnl" sz="2400" b="1" dirty="0">
                  <a:ln w="11430">
                    <a:solidFill>
                      <a:srgbClr val="FF00FF"/>
                    </a:solidFill>
                  </a:ln>
                  <a:solidFill>
                    <a:srgbClr val="FF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/>
                  <a:cs typeface="Arial Rounded MT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35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478320" y="3725867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652303" y="116632"/>
            <a:ext cx="749808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/>
                <a:cs typeface="Arial Rounded MT Bold"/>
              </a:rPr>
              <a:t>GERUNDS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122769" y="688132"/>
            <a:ext cx="3426272" cy="44838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Clr>
                <a:srgbClr val="7E97AD"/>
              </a:buClr>
              <a:buNone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/>
                <a:cs typeface="Arial Rounded MT Bold"/>
              </a:rPr>
              <a:t>Can be used :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/>
              <a:cs typeface="Arial Rounded MT Bold"/>
              <a:hlinkClick r:id="rId5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5598" y="4657316"/>
            <a:ext cx="166589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55583" y="4918927"/>
            <a:ext cx="7564551" cy="16774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82880" defTabSz="457200">
              <a:defRPr/>
            </a:pPr>
            <a:r>
              <a:rPr lang="en-US" sz="2800" b="1" u="sng" dirty="0">
                <a:solidFill>
                  <a:srgbClr val="000000"/>
                </a:solidFill>
                <a:effectLst>
                  <a:glow rad="101600">
                    <a:srgbClr val="FF66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Keep</a:t>
            </a:r>
            <a:r>
              <a:rPr lang="en-US" sz="2800" b="1" dirty="0">
                <a:solidFill>
                  <a:srgbClr val="000000"/>
                </a:solidFill>
                <a:effectLst>
                  <a:glow rad="101600">
                    <a:srgbClr val="FF66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going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and you will find the hotel.</a:t>
            </a:r>
          </a:p>
          <a:p>
            <a:pPr marL="182880" defTabSz="457200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He </a:t>
            </a:r>
            <a:r>
              <a:rPr lang="en-US" sz="2800" b="1" u="sng" dirty="0">
                <a:solidFill>
                  <a:srgbClr val="000000"/>
                </a:solidFill>
                <a:effectLst>
                  <a:glow rad="101600">
                    <a:srgbClr val="FF66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enjoys</a:t>
            </a:r>
            <a:r>
              <a:rPr lang="en-US" sz="2800" b="1" dirty="0">
                <a:solidFill>
                  <a:srgbClr val="000000"/>
                </a:solidFill>
                <a:effectLst>
                  <a:glow rad="101600">
                    <a:srgbClr val="FF66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swimming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in the sea.</a:t>
            </a:r>
          </a:p>
          <a:p>
            <a:pPr marL="182880" defTabSz="457200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Don’t </a:t>
            </a:r>
            <a:r>
              <a:rPr lang="en-US" sz="2800" b="1" u="sng" dirty="0">
                <a:ln w="28575">
                  <a:solidFill>
                    <a:srgbClr val="1F2123"/>
                  </a:solidFill>
                  <a:prstDash val="solid"/>
                </a:ln>
                <a:solidFill>
                  <a:srgbClr val="DC9E1F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stop</a:t>
            </a:r>
            <a:r>
              <a:rPr lang="en-US" sz="2800" b="1" dirty="0">
                <a:ln w="28575">
                  <a:solidFill>
                    <a:srgbClr val="1F2123"/>
                  </a:solidFill>
                  <a:prstDash val="solid"/>
                </a:ln>
                <a:solidFill>
                  <a:srgbClr val="DC9E1F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 running.</a:t>
            </a:r>
            <a:r>
              <a:rPr lang="en-US" sz="2800" b="1" dirty="0">
                <a:solidFill>
                  <a:srgbClr val="000000"/>
                </a:solidFill>
                <a:effectLst>
                  <a:glow rad="101600">
                    <a:srgbClr val="FF66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42287" y="1393784"/>
            <a:ext cx="2168726" cy="2708433"/>
            <a:chOff x="3476797" y="1547120"/>
            <a:chExt cx="2168726" cy="2708432"/>
          </a:xfrm>
        </p:grpSpPr>
        <p:sp>
          <p:nvSpPr>
            <p:cNvPr id="15" name="Oval 14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           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33968" y="1547120"/>
              <a:ext cx="1219200" cy="2708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76797" y="2761273"/>
              <a:ext cx="2168726" cy="120939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000" b="1" spc="60" dirty="0">
                  <a:solidFill>
                    <a:srgbClr val="000090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Arial Rounded MT Bold"/>
                  <a:cs typeface="Arial Rounded MT Bold"/>
                </a:rPr>
                <a:t>After certain verbs</a:t>
              </a:r>
              <a:endParaRPr lang="en-US" sz="2000" b="1" dirty="0">
                <a:solidFill>
                  <a:srgbClr val="000090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Arial Rounded MT Bold"/>
                <a:cs typeface="Arial Rounded MT Bold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       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25712" y="1259633"/>
            <a:ext cx="6891199" cy="1079989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82880" defTabSz="457200">
              <a:defRPr/>
            </a:pPr>
            <a:r>
              <a:rPr lang="en-US" sz="2800" b="1" dirty="0">
                <a:ln w="50800"/>
                <a:solidFill>
                  <a:srgbClr val="000000">
                    <a:shade val="50000"/>
                  </a:srgbClr>
                </a:solidFill>
                <a:latin typeface="Arial Rounded MT Bold"/>
                <a:cs typeface="Arial Rounded MT Bold"/>
              </a:rPr>
              <a:t>Like –love– enjoy – prefer – hate </a:t>
            </a:r>
            <a:endParaRPr lang="en-US" b="1" dirty="0">
              <a:ln w="50800"/>
              <a:solidFill>
                <a:srgbClr val="000000">
                  <a:shade val="50000"/>
                </a:srgb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66191" y="2339624"/>
            <a:ext cx="6931565" cy="107998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82880" defTabSz="457200">
              <a:defRPr/>
            </a:pPr>
            <a:r>
              <a:rPr lang="en-US" sz="2800" b="1" dirty="0">
                <a:ln w="50800"/>
                <a:solidFill>
                  <a:srgbClr val="000000">
                    <a:shade val="50000"/>
                  </a:srgbClr>
                </a:solidFill>
                <a:latin typeface="Arial Rounded MT Bold"/>
                <a:cs typeface="Arial Rounded MT Bold"/>
              </a:rPr>
              <a:t>Continue – start – finish – stop –begin</a:t>
            </a:r>
            <a:endParaRPr lang="en-US" b="1" dirty="0">
              <a:ln w="50800"/>
              <a:solidFill>
                <a:srgbClr val="000000">
                  <a:shade val="50000"/>
                </a:srgb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45658" y="3419613"/>
            <a:ext cx="6931565" cy="1079989"/>
          </a:xfrm>
          <a:prstGeom prst="roundRect">
            <a:avLst/>
          </a:prstGeom>
          <a:solidFill>
            <a:srgbClr val="0070C0"/>
          </a:soli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82880" defTabSz="457200">
              <a:defRPr/>
            </a:pPr>
            <a:r>
              <a:rPr lang="en-US" sz="2800" b="1" spc="50" dirty="0">
                <a:ln w="12700" cmpd="sng">
                  <a:solidFill>
                    <a:srgbClr val="9D936F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9D936F">
                    <a:tint val="1000"/>
                  </a:srgbClr>
                </a:solidFill>
                <a:effectLst>
                  <a:glow rad="53100">
                    <a:srgbClr val="9D936F">
                      <a:satMod val="180000"/>
                      <a:alpha val="30000"/>
                    </a:srgbClr>
                  </a:glow>
                </a:effectLst>
                <a:latin typeface="Arial Rounded MT Bold"/>
                <a:cs typeface="Arial Rounded MT Bold"/>
              </a:rPr>
              <a:t>Keep – avoid – imagine – practice – suggest – risk – spend(time)</a:t>
            </a:r>
            <a:endParaRPr lang="en-US" b="1" spc="50" dirty="0">
              <a:ln w="12700" cmpd="sng">
                <a:solidFill>
                  <a:srgbClr val="9D936F">
                    <a:satMod val="120000"/>
                    <a:shade val="80000"/>
                  </a:srgbClr>
                </a:solidFill>
                <a:prstDash val="solid"/>
              </a:ln>
              <a:solidFill>
                <a:srgbClr val="9D936F">
                  <a:tint val="1000"/>
                </a:srgbClr>
              </a:solidFill>
              <a:effectLst>
                <a:glow rad="53100">
                  <a:srgbClr val="9D936F">
                    <a:satMod val="180000"/>
                    <a:alpha val="30000"/>
                  </a:srgbClr>
                </a:glow>
              </a:effectLst>
              <a:latin typeface="Arial Rounded MT Bold"/>
              <a:cs typeface="Arial Rounded MT Bol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7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فقاعات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3.xml><?xml version="1.0" encoding="utf-8"?>
<a:theme xmlns:a="http://schemas.openxmlformats.org/drawingml/2006/main" name="1_فقاعات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4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821</Words>
  <Application>Microsoft Office PowerPoint</Application>
  <PresentationFormat>شاشة عريضة</PresentationFormat>
  <Paragraphs>168</Paragraphs>
  <Slides>26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14</vt:i4>
      </vt:variant>
      <vt:variant>
        <vt:lpstr>عناوين الشرائح</vt:lpstr>
      </vt:variant>
      <vt:variant>
        <vt:i4>26</vt:i4>
      </vt:variant>
    </vt:vector>
  </HeadingPairs>
  <TitlesOfParts>
    <vt:vector size="51" baseType="lpstr">
      <vt:lpstr>Arial</vt:lpstr>
      <vt:lpstr>Arial Narrow</vt:lpstr>
      <vt:lpstr>Arial Rounded MT Bold</vt:lpstr>
      <vt:lpstr>Calibri</vt:lpstr>
      <vt:lpstr>Calibri Light</vt:lpstr>
      <vt:lpstr>Century Gothic</vt:lpstr>
      <vt:lpstr>Comic Sans MS</vt:lpstr>
      <vt:lpstr>Garamond</vt:lpstr>
      <vt:lpstr>MV Boli</vt:lpstr>
      <vt:lpstr>StagSans-Light</vt:lpstr>
      <vt:lpstr>Wingdings 2</vt:lpstr>
      <vt:lpstr>Office Theme</vt:lpstr>
      <vt:lpstr>نسق Office</vt:lpstr>
      <vt:lpstr>1_نسق Office</vt:lpstr>
      <vt:lpstr>2_نسق Office</vt:lpstr>
      <vt:lpstr>Horizon</vt:lpstr>
      <vt:lpstr>1_Horizon</vt:lpstr>
      <vt:lpstr>2_Horizon</vt:lpstr>
      <vt:lpstr>3_Horizon</vt:lpstr>
      <vt:lpstr>4_نسق Office</vt:lpstr>
      <vt:lpstr>5_نسق Office</vt:lpstr>
      <vt:lpstr>6_نسق Office</vt:lpstr>
      <vt:lpstr>فقاعات</vt:lpstr>
      <vt:lpstr>1_فقاعات</vt:lpstr>
      <vt:lpstr>3_نسق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Today is Monday              - 4- Favorite Pastime  Date / 2nd –Rabiawal  - Form , meaning and Function  </vt:lpstr>
      <vt:lpstr>عرض تقديمي في PowerPoint</vt:lpstr>
      <vt:lpstr>What is he doing ?     Is it a pastime or hobby for you?   You are familiar with the –ing form of verbs used with present progressive.  E.g.  She is painting .  ing-form also can used as a noun. It calls a gerunds.                         </vt:lpstr>
      <vt:lpstr>GERUNDS</vt:lpstr>
      <vt:lpstr>عرض تقديمي في PowerPoint</vt:lpstr>
      <vt:lpstr>عرض تقديمي في PowerPoint</vt:lpstr>
      <vt:lpstr>Now we'll be challenging. Let's go. </vt:lpstr>
      <vt:lpstr> Are these sentences gerunds? Put   T   or F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Now use the link in your chat </vt:lpstr>
      <vt:lpstr>عرض تقديمي في PowerPoint</vt:lpstr>
      <vt:lpstr>عرض تقديمي في PowerPoint</vt:lpstr>
      <vt:lpstr>Now use the link in your chat 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Sentiment Honor</cp:lastModifiedBy>
  <cp:revision>45</cp:revision>
  <dcterms:created xsi:type="dcterms:W3CDTF">2020-10-16T15:17:05Z</dcterms:created>
  <dcterms:modified xsi:type="dcterms:W3CDTF">2021-10-19T23:29:20Z</dcterms:modified>
</cp:coreProperties>
</file>