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0"/>
  </p:notesMasterIdLst>
  <p:sldIdLst>
    <p:sldId id="467" r:id="rId2"/>
    <p:sldId id="468" r:id="rId3"/>
    <p:sldId id="473" r:id="rId4"/>
    <p:sldId id="470" r:id="rId5"/>
    <p:sldId id="471" r:id="rId6"/>
    <p:sldId id="419" r:id="rId7"/>
    <p:sldId id="469" r:id="rId8"/>
    <p:sldId id="464" r:id="rId9"/>
    <p:sldId id="463" r:id="rId10"/>
    <p:sldId id="461" r:id="rId11"/>
    <p:sldId id="460" r:id="rId12"/>
    <p:sldId id="411" r:id="rId13"/>
    <p:sldId id="454" r:id="rId14"/>
    <p:sldId id="472" r:id="rId15"/>
    <p:sldId id="465" r:id="rId16"/>
    <p:sldId id="455" r:id="rId17"/>
    <p:sldId id="412" r:id="rId18"/>
    <p:sldId id="422" r:id="rId19"/>
    <p:sldId id="413" r:id="rId20"/>
    <p:sldId id="415" r:id="rId21"/>
    <p:sldId id="466" r:id="rId22"/>
    <p:sldId id="414" r:id="rId23"/>
    <p:sldId id="418" r:id="rId24"/>
    <p:sldId id="278" r:id="rId25"/>
    <p:sldId id="270" r:id="rId26"/>
    <p:sldId id="607" r:id="rId27"/>
    <p:sldId id="608" r:id="rId28"/>
    <p:sldId id="45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sour Alzahrani" initials="M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AD6"/>
    <a:srgbClr val="E1DEDB"/>
    <a:srgbClr val="DBD8D4"/>
    <a:srgbClr val="E2DFDB"/>
    <a:srgbClr val="001E00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00" autoAdjust="0"/>
    <p:restoredTop sz="94660"/>
  </p:normalViewPr>
  <p:slideViewPr>
    <p:cSldViewPr>
      <p:cViewPr varScale="1">
        <p:scale>
          <a:sx n="59" d="100"/>
          <a:sy n="59" d="100"/>
        </p:scale>
        <p:origin x="9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9FBCDC-31B4-4372-9494-1983424778B6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69ECBF-FAE1-49DD-93BB-BD144479FD1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7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AE4FA-1C0C-3846-AE63-9291EFDB89C1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919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9ECBF-FAE1-49DD-93BB-BD144479FD11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802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r"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r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58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93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1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5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05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118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r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23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r">
              <a:defRPr/>
            </a:lvl1pPr>
          </a:lstStyle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06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69000"/>
                <a:lumOff val="31000"/>
                <a:alpha val="83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17A8-5ED1-49F7-BEC1-8AF0108E2C97}" type="datetimeFigureOut">
              <a:rPr lang="ar-SA" smtClean="0"/>
              <a:t>18/03/1443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04D1CD-7A36-4B1F-B7DE-46DF9C824A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57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6858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6858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hyperlink" Target="http://uptodate-amef.blogspot.com/2014/03/this-weeks-assignment-is-on-improving.htm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11" Type="http://schemas.openxmlformats.org/officeDocument/2006/relationships/image" Target="../media/image28.jpeg"/><Relationship Id="rId5" Type="http://schemas.openxmlformats.org/officeDocument/2006/relationships/image" Target="../media/image25.png"/><Relationship Id="rId10" Type="http://schemas.openxmlformats.org/officeDocument/2006/relationships/hyperlink" Target="https://101clipart.com/big-family-clipart/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ayeimtellingya.blogspot.com/2010/02/speaking-pronunciation-and-phonetics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hyperlink" Target="https://commons.wikimedia.org/wiki/File:SMPlayer_icon.svg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9%85%D9%84%D9%81:True.sv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61325A19-21DB-41AF-81E2-A299FE030D75}"/>
              </a:ext>
            </a:extLst>
          </p:cNvPr>
          <p:cNvSpPr txBox="1"/>
          <p:nvPr/>
        </p:nvSpPr>
        <p:spPr>
          <a:xfrm>
            <a:off x="1619672" y="941081"/>
            <a:ext cx="67687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001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Our lesson today is : </a:t>
            </a:r>
            <a:endParaRPr lang="ar-SA" sz="4800" dirty="0">
              <a:solidFill>
                <a:srgbClr val="001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48C094-E62F-4825-9A7E-9AA63A5E416E}"/>
              </a:ext>
            </a:extLst>
          </p:cNvPr>
          <p:cNvSpPr txBox="1"/>
          <p:nvPr/>
        </p:nvSpPr>
        <p:spPr>
          <a:xfrm>
            <a:off x="3707904" y="1802721"/>
            <a:ext cx="23762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Unit 5</a:t>
            </a:r>
            <a:endParaRPr lang="ar-SA" sz="4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AE85F63-BCD9-4DA5-AF40-801CE42DE818}"/>
              </a:ext>
            </a:extLst>
          </p:cNvPr>
          <p:cNvSpPr txBox="1"/>
          <p:nvPr/>
        </p:nvSpPr>
        <p:spPr>
          <a:xfrm>
            <a:off x="2880073" y="2781229"/>
            <a:ext cx="4247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>
              <a:defRPr sz="4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defRPr>
            </a:lvl1pPr>
          </a:lstStyle>
          <a:p>
            <a:r>
              <a:rPr lang="en-US" sz="5400" dirty="0"/>
              <a:t>Grammar</a:t>
            </a:r>
            <a:endParaRPr lang="ar-SA" sz="54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2E5E881-F53C-4D80-A017-B93579E6A267}"/>
              </a:ext>
            </a:extLst>
          </p:cNvPr>
          <p:cNvSpPr txBox="1"/>
          <p:nvPr/>
        </p:nvSpPr>
        <p:spPr>
          <a:xfrm>
            <a:off x="3064788" y="3852070"/>
            <a:ext cx="36624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 Page : 42</a:t>
            </a:r>
            <a:endParaRPr lang="ar-SA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3175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563888" y="232279"/>
            <a:ext cx="2310441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Verb have</a:t>
            </a:r>
            <a:endParaRPr lang="ar-SA" sz="4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88615" y="3557769"/>
            <a:ext cx="3951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92D050"/>
                </a:solidFill>
              </a:rPr>
              <a:t>have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a book</a:t>
            </a:r>
          </a:p>
          <a:p>
            <a:pPr algn="l"/>
            <a:r>
              <a:rPr lang="en-US" sz="3200" b="1" dirty="0"/>
              <a:t>You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92D050"/>
                </a:solidFill>
              </a:rPr>
              <a:t>have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a book </a:t>
            </a:r>
          </a:p>
          <a:p>
            <a:pPr algn="l"/>
            <a:r>
              <a:rPr lang="en-US" sz="3200" b="1" dirty="0"/>
              <a:t>They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92D050"/>
                </a:solidFill>
              </a:rPr>
              <a:t>have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a book</a:t>
            </a:r>
          </a:p>
          <a:p>
            <a:pPr algn="l"/>
            <a:r>
              <a:rPr lang="en-US" sz="3200" b="1" dirty="0"/>
              <a:t>We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92D050"/>
                </a:solidFill>
              </a:rPr>
              <a:t>have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a book</a:t>
            </a:r>
            <a:endParaRPr lang="ar-SA" sz="3200" b="1" dirty="0"/>
          </a:p>
        </p:txBody>
      </p:sp>
      <p:sp>
        <p:nvSpPr>
          <p:cNvPr id="7" name="مستطيل 6"/>
          <p:cNvSpPr/>
          <p:nvPr/>
        </p:nvSpPr>
        <p:spPr>
          <a:xfrm>
            <a:off x="5379511" y="3958500"/>
            <a:ext cx="3041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b="1" dirty="0"/>
              <a:t>He </a:t>
            </a:r>
            <a:r>
              <a:rPr lang="en-US" sz="3200" b="1" dirty="0">
                <a:solidFill>
                  <a:srgbClr val="92D050"/>
                </a:solidFill>
              </a:rPr>
              <a:t>has</a:t>
            </a:r>
            <a:r>
              <a:rPr lang="en-US" sz="3200" b="1" dirty="0"/>
              <a:t> a book</a:t>
            </a:r>
          </a:p>
          <a:p>
            <a:pPr algn="l"/>
            <a:r>
              <a:rPr lang="en-US" sz="3200" b="1" dirty="0"/>
              <a:t>She </a:t>
            </a:r>
            <a:r>
              <a:rPr lang="en-US" sz="3200" b="1" dirty="0">
                <a:solidFill>
                  <a:srgbClr val="92D050"/>
                </a:solidFill>
              </a:rPr>
              <a:t>has</a:t>
            </a:r>
            <a:r>
              <a:rPr lang="en-US" sz="3200" b="1" dirty="0"/>
              <a:t> a book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D0C769D-F83B-4208-BEA2-229EB5043871}"/>
              </a:ext>
            </a:extLst>
          </p:cNvPr>
          <p:cNvSpPr txBox="1"/>
          <p:nvPr/>
        </p:nvSpPr>
        <p:spPr>
          <a:xfrm>
            <a:off x="0" y="1156492"/>
            <a:ext cx="8890517" cy="2123658"/>
          </a:xfrm>
          <a:prstGeom prst="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في حالة النفي </a:t>
            </a:r>
            <a:r>
              <a:rPr lang="en-US" sz="4400" b="1" dirty="0">
                <a:solidFill>
                  <a:schemeClr val="bg1"/>
                </a:solidFill>
              </a:rPr>
              <a:t>Negative</a:t>
            </a:r>
          </a:p>
          <a:p>
            <a:pPr algn="ctr"/>
            <a:endParaRPr lang="ar-SA" sz="4400" b="1" dirty="0">
              <a:solidFill>
                <a:schemeClr val="bg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A56B94A-8A32-4D50-B8D4-904E6EA84377}"/>
              </a:ext>
            </a:extLst>
          </p:cNvPr>
          <p:cNvSpPr/>
          <p:nvPr/>
        </p:nvSpPr>
        <p:spPr>
          <a:xfrm>
            <a:off x="107504" y="3578653"/>
            <a:ext cx="5012537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I </a:t>
            </a:r>
            <a:r>
              <a:rPr lang="en-US" sz="3200" b="1" dirty="0">
                <a:solidFill>
                  <a:srgbClr val="FF0000"/>
                </a:solidFill>
              </a:rPr>
              <a:t>don’t</a:t>
            </a:r>
            <a:r>
              <a:rPr lang="en-US" sz="3200" b="1" dirty="0"/>
              <a:t> have a book.</a:t>
            </a:r>
          </a:p>
          <a:p>
            <a:pPr algn="l"/>
            <a:r>
              <a:rPr lang="en-US" sz="3200" b="1" dirty="0"/>
              <a:t>You </a:t>
            </a:r>
            <a:r>
              <a:rPr lang="en-US" sz="3200" b="1" dirty="0">
                <a:solidFill>
                  <a:srgbClr val="FF0000"/>
                </a:solidFill>
              </a:rPr>
              <a:t>don’t</a:t>
            </a:r>
            <a:r>
              <a:rPr lang="en-US" sz="3200" b="1" dirty="0"/>
              <a:t> have a book.</a:t>
            </a:r>
          </a:p>
          <a:p>
            <a:pPr algn="l"/>
            <a:r>
              <a:rPr lang="en-US" sz="3200" b="1" dirty="0"/>
              <a:t>They </a:t>
            </a:r>
            <a:r>
              <a:rPr lang="en-US" sz="3200" b="1" dirty="0">
                <a:solidFill>
                  <a:srgbClr val="FF0000"/>
                </a:solidFill>
              </a:rPr>
              <a:t>don’t</a:t>
            </a:r>
            <a:r>
              <a:rPr lang="en-US" sz="3200" b="1" dirty="0"/>
              <a:t> have a book.</a:t>
            </a:r>
          </a:p>
          <a:p>
            <a:pPr algn="l"/>
            <a:r>
              <a:rPr lang="en-US" sz="3200" b="1" dirty="0"/>
              <a:t>We </a:t>
            </a:r>
            <a:r>
              <a:rPr lang="en-US" sz="3200" b="1" dirty="0">
                <a:solidFill>
                  <a:srgbClr val="FF0000"/>
                </a:solidFill>
              </a:rPr>
              <a:t>don’t </a:t>
            </a:r>
            <a:r>
              <a:rPr lang="en-US" sz="3200" b="1" dirty="0"/>
              <a:t>have a book.</a:t>
            </a:r>
            <a:endParaRPr lang="ar-SA" sz="32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FCBE6A-6AE2-4B7C-87FB-98B29D6021F4}"/>
              </a:ext>
            </a:extLst>
          </p:cNvPr>
          <p:cNvSpPr/>
          <p:nvPr/>
        </p:nvSpPr>
        <p:spPr>
          <a:xfrm>
            <a:off x="4932040" y="4020055"/>
            <a:ext cx="437209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sz="2800" b="1" dirty="0"/>
              <a:t>He </a:t>
            </a:r>
            <a:r>
              <a:rPr lang="en-US" sz="2800" b="1" dirty="0">
                <a:solidFill>
                  <a:srgbClr val="FF0000"/>
                </a:solidFill>
              </a:rPr>
              <a:t>doesn’t</a:t>
            </a:r>
            <a:r>
              <a:rPr lang="en-US" sz="2800" b="1" dirty="0"/>
              <a:t> have a book.</a:t>
            </a:r>
          </a:p>
          <a:p>
            <a:pPr algn="l"/>
            <a:r>
              <a:rPr lang="en-US" sz="2800" b="1" dirty="0"/>
              <a:t>She </a:t>
            </a:r>
            <a:r>
              <a:rPr lang="en-US" sz="2800" b="1" dirty="0">
                <a:solidFill>
                  <a:srgbClr val="FF0000"/>
                </a:solidFill>
              </a:rPr>
              <a:t>doesn’t</a:t>
            </a:r>
            <a:r>
              <a:rPr lang="en-US" sz="2800" b="1" dirty="0"/>
              <a:t> have a book. </a:t>
            </a:r>
          </a:p>
        </p:txBody>
      </p:sp>
    </p:spTree>
    <p:extLst>
      <p:ext uri="{BB962C8B-B14F-4D97-AF65-F5344CB8AC3E}">
        <p14:creationId xmlns:p14="http://schemas.microsoft.com/office/powerpoint/2010/main" val="28711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191FA2E6-6F11-4817-ABFB-FE73BFFEAAF9}"/>
              </a:ext>
            </a:extLst>
          </p:cNvPr>
          <p:cNvSpPr/>
          <p:nvPr/>
        </p:nvSpPr>
        <p:spPr>
          <a:xfrm>
            <a:off x="2224712" y="116632"/>
            <a:ext cx="5070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Make it negative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E60DD84-5645-42AF-97EE-92B9DEF0A667}"/>
              </a:ext>
            </a:extLst>
          </p:cNvPr>
          <p:cNvSpPr txBox="1"/>
          <p:nvPr/>
        </p:nvSpPr>
        <p:spPr>
          <a:xfrm>
            <a:off x="2235750" y="2007280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cs typeface="+mj-cs"/>
              </a:rPr>
              <a:t>1- I have a blue shirt.</a:t>
            </a:r>
            <a:endParaRPr lang="ar-SA" sz="4000" b="1" dirty="0"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F47928-B16A-489C-A228-42E0112A1E60}"/>
              </a:ext>
            </a:extLst>
          </p:cNvPr>
          <p:cNvSpPr txBox="1"/>
          <p:nvPr/>
        </p:nvSpPr>
        <p:spPr>
          <a:xfrm>
            <a:off x="2224712" y="2817224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srgbClr val="00B0F0"/>
                </a:solidFill>
                <a:cs typeface="+mj-cs"/>
              </a:rPr>
              <a:t>I  don’t have a blue shirt.</a:t>
            </a:r>
            <a:endParaRPr lang="ar-SA" sz="4000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A2ACB4-7584-47D6-8B91-03462AF94BD6}"/>
              </a:ext>
            </a:extLst>
          </p:cNvPr>
          <p:cNvSpPr txBox="1"/>
          <p:nvPr/>
        </p:nvSpPr>
        <p:spPr>
          <a:xfrm>
            <a:off x="2224712" y="3686833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cs typeface="+mj-cs"/>
              </a:rPr>
              <a:t>2- She has a notebook.</a:t>
            </a:r>
            <a:endParaRPr lang="ar-SA" sz="4000" b="1" dirty="0"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2A16929-92F9-4BF8-8221-D5FBED577CEB}"/>
              </a:ext>
            </a:extLst>
          </p:cNvPr>
          <p:cNvSpPr txBox="1"/>
          <p:nvPr/>
        </p:nvSpPr>
        <p:spPr>
          <a:xfrm>
            <a:off x="1789576" y="4598835"/>
            <a:ext cx="64937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srgbClr val="00B0F0"/>
                </a:solidFill>
                <a:cs typeface="+mj-cs"/>
              </a:rPr>
              <a:t> She doesn’t have a notebook.</a:t>
            </a:r>
            <a:endParaRPr lang="ar-SA" sz="4000" dirty="0">
              <a:solidFill>
                <a:srgbClr val="00B0F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25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919A-9D9C-4041-8242-B16DE314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93" y="1025843"/>
            <a:ext cx="866775" cy="1057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1C488-E8AB-A243-8643-D820CDC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97280"/>
            <a:ext cx="2352675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1E2EE-0F30-B047-8B73-2F57873E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796"/>
          <a:stretch/>
        </p:blipFill>
        <p:spPr>
          <a:xfrm>
            <a:off x="621102" y="2119312"/>
            <a:ext cx="7504981" cy="145827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A703F0D-F2BB-D042-924B-138FEDC81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149"/>
          <a:stretch/>
        </p:blipFill>
        <p:spPr bwMode="auto">
          <a:xfrm>
            <a:off x="621101" y="3796665"/>
            <a:ext cx="8108261" cy="184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2">
            <a:extLst>
              <a:ext uri="{FF2B5EF4-FFF2-40B4-BE49-F238E27FC236}">
                <a16:creationId xmlns:a16="http://schemas.microsoft.com/office/drawing/2014/main" id="{26C7EF68-027C-3948-B6D6-09CFB90A8B66}"/>
              </a:ext>
            </a:extLst>
          </p:cNvPr>
          <p:cNvSpPr/>
          <p:nvPr/>
        </p:nvSpPr>
        <p:spPr>
          <a:xfrm>
            <a:off x="2945822" y="4889489"/>
            <a:ext cx="810090" cy="321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350" b="1" dirty="0">
                <a:solidFill>
                  <a:srgbClr val="CC0066"/>
                </a:solidFill>
                <a:latin typeface="Comic Sans MS" panose="030F0702030302020204" pitchFamily="66" charset="0"/>
              </a:rPr>
              <a:t>have</a:t>
            </a:r>
            <a:endParaRPr lang="ar-SA" sz="135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4">
            <a:extLst>
              <a:ext uri="{FF2B5EF4-FFF2-40B4-BE49-F238E27FC236}">
                <a16:creationId xmlns:a16="http://schemas.microsoft.com/office/drawing/2014/main" id="{BD44AA1A-DB8B-5A47-AE5E-384EA3F5002B}"/>
              </a:ext>
            </a:extLst>
          </p:cNvPr>
          <p:cNvSpPr/>
          <p:nvPr/>
        </p:nvSpPr>
        <p:spPr>
          <a:xfrm>
            <a:off x="1943100" y="5277994"/>
            <a:ext cx="918102" cy="389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70000"/>
              </a:lnSpc>
            </a:pPr>
            <a:r>
              <a:rPr lang="en-US" sz="1350" b="1" dirty="0">
                <a:solidFill>
                  <a:srgbClr val="CC0066"/>
                </a:solidFill>
                <a:latin typeface="Comic Sans MS" panose="030F0702030302020204" pitchFamily="66" charset="0"/>
              </a:rPr>
              <a:t>doesn’t </a:t>
            </a:r>
          </a:p>
          <a:p>
            <a:pPr algn="ctr" rtl="0">
              <a:lnSpc>
                <a:spcPct val="70000"/>
              </a:lnSpc>
            </a:pPr>
            <a:r>
              <a:rPr lang="en-US" sz="1350" b="1" dirty="0">
                <a:solidFill>
                  <a:srgbClr val="CC0066"/>
                </a:solidFill>
                <a:latin typeface="Comic Sans MS" panose="030F0702030302020204" pitchFamily="66" charset="0"/>
              </a:rPr>
              <a:t>have</a:t>
            </a:r>
            <a:endParaRPr lang="ar-SA" sz="135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3">
            <a:extLst>
              <a:ext uri="{FF2B5EF4-FFF2-40B4-BE49-F238E27FC236}">
                <a16:creationId xmlns:a16="http://schemas.microsoft.com/office/drawing/2014/main" id="{329EF808-824A-3E47-91B8-8906024A29BD}"/>
              </a:ext>
            </a:extLst>
          </p:cNvPr>
          <p:cNvSpPr/>
          <p:nvPr/>
        </p:nvSpPr>
        <p:spPr>
          <a:xfrm>
            <a:off x="6080633" y="4915745"/>
            <a:ext cx="810090" cy="321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350" b="1" dirty="0">
                <a:solidFill>
                  <a:srgbClr val="CC0066"/>
                </a:solidFill>
                <a:latin typeface="Comic Sans MS" panose="030F0702030302020204" pitchFamily="66" charset="0"/>
              </a:rPr>
              <a:t>has</a:t>
            </a:r>
            <a:endParaRPr lang="ar-SA" sz="135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6">
            <a:extLst>
              <a:ext uri="{FF2B5EF4-FFF2-40B4-BE49-F238E27FC236}">
                <a16:creationId xmlns:a16="http://schemas.microsoft.com/office/drawing/2014/main" id="{D646315E-08A4-6C4A-9B4D-4DE8E4EE2827}"/>
              </a:ext>
            </a:extLst>
          </p:cNvPr>
          <p:cNvSpPr/>
          <p:nvPr/>
        </p:nvSpPr>
        <p:spPr>
          <a:xfrm>
            <a:off x="6431672" y="5277994"/>
            <a:ext cx="918102" cy="2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70000"/>
              </a:lnSpc>
            </a:pPr>
            <a:r>
              <a:rPr lang="en-US" sz="1350" b="1" dirty="0">
                <a:solidFill>
                  <a:srgbClr val="CC0066"/>
                </a:solidFill>
                <a:latin typeface="Comic Sans MS" panose="030F0702030302020204" pitchFamily="66" charset="0"/>
              </a:rPr>
              <a:t>have</a:t>
            </a:r>
            <a:endParaRPr lang="ar-SA" sz="1350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">
            <a:extLst>
              <a:ext uri="{FF2B5EF4-FFF2-40B4-BE49-F238E27FC236}">
                <a16:creationId xmlns:a16="http://schemas.microsoft.com/office/drawing/2014/main" id="{9BA7464A-F33E-3341-8DAD-7A8891469F29}"/>
              </a:ext>
            </a:extLst>
          </p:cNvPr>
          <p:cNvSpPr/>
          <p:nvPr/>
        </p:nvSpPr>
        <p:spPr>
          <a:xfrm>
            <a:off x="6267255" y="1025843"/>
            <a:ext cx="748346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42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صورة 10">
            <a:extLst>
              <a:ext uri="{FF2B5EF4-FFF2-40B4-BE49-F238E27FC236}">
                <a16:creationId xmlns:a16="http://schemas.microsoft.com/office/drawing/2014/main" id="{37B4E536-3CD5-A648-986C-0B6263028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775" y="3694748"/>
            <a:ext cx="1165492" cy="11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3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1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A85511D5-187C-400C-BC9B-1BC2376D6235}"/>
              </a:ext>
            </a:extLst>
          </p:cNvPr>
          <p:cNvSpPr/>
          <p:nvPr/>
        </p:nvSpPr>
        <p:spPr>
          <a:xfrm>
            <a:off x="1043608" y="3140968"/>
            <a:ext cx="7344816" cy="408360"/>
          </a:xfrm>
          <a:prstGeom prst="rect">
            <a:avLst/>
          </a:prstGeom>
          <a:solidFill>
            <a:srgbClr val="DDD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rgbClr val="DDDAD6"/>
                </a:solidFill>
              </a:ln>
              <a:solidFill>
                <a:srgbClr val="DDDAD6"/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230C3210-20A4-4B7A-BDA5-501B077511BC}"/>
              </a:ext>
            </a:extLst>
          </p:cNvPr>
          <p:cNvSpPr txBox="1"/>
          <p:nvPr/>
        </p:nvSpPr>
        <p:spPr>
          <a:xfrm>
            <a:off x="12575" y="121454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السؤال</a:t>
            </a:r>
            <a:r>
              <a:rPr lang="en-US" sz="4000" b="1" dirty="0"/>
              <a:t>Questions </a:t>
            </a:r>
            <a:endParaRPr lang="ar-SA" sz="4000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7F077C1-6FEA-4E94-86B4-1897A0DFD4D9}"/>
              </a:ext>
            </a:extLst>
          </p:cNvPr>
          <p:cNvSpPr/>
          <p:nvPr/>
        </p:nvSpPr>
        <p:spPr>
          <a:xfrm>
            <a:off x="2923001" y="745980"/>
            <a:ext cx="390132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/>
              <a:t>I have a book</a:t>
            </a:r>
          </a:p>
          <a:p>
            <a:pPr algn="l"/>
            <a:r>
              <a:rPr lang="en-US" sz="4000" b="1" dirty="0"/>
              <a:t>You have a book </a:t>
            </a:r>
          </a:p>
          <a:p>
            <a:pPr algn="l"/>
            <a:r>
              <a:rPr lang="en-US" sz="4000" b="1" dirty="0"/>
              <a:t>They have a book</a:t>
            </a:r>
          </a:p>
          <a:p>
            <a:pPr algn="l"/>
            <a:r>
              <a:rPr lang="en-US" sz="4000" b="1" dirty="0"/>
              <a:t>We have a book</a:t>
            </a:r>
            <a:endParaRPr lang="ar-SA" sz="40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61629B3-399F-45F3-8750-23AA9F4C08EE}"/>
              </a:ext>
            </a:extLst>
          </p:cNvPr>
          <p:cNvSpPr/>
          <p:nvPr/>
        </p:nvSpPr>
        <p:spPr>
          <a:xfrm>
            <a:off x="3037666" y="3459440"/>
            <a:ext cx="39052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/>
              <a:t>He has  a book</a:t>
            </a:r>
          </a:p>
          <a:p>
            <a:pPr algn="l"/>
            <a:r>
              <a:rPr lang="en-US" sz="4000" b="1" dirty="0"/>
              <a:t>She has  a book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49E2B7D-6D76-419F-96B9-971BBEB939C9}"/>
              </a:ext>
            </a:extLst>
          </p:cNvPr>
          <p:cNvSpPr/>
          <p:nvPr/>
        </p:nvSpPr>
        <p:spPr>
          <a:xfrm>
            <a:off x="2138061" y="754128"/>
            <a:ext cx="104387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Do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Do 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Do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Do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A47B51C-166A-4337-AE37-5D489FF6319B}"/>
              </a:ext>
            </a:extLst>
          </p:cNvPr>
          <p:cNvSpPr/>
          <p:nvPr/>
        </p:nvSpPr>
        <p:spPr>
          <a:xfrm>
            <a:off x="6111470" y="774151"/>
            <a:ext cx="377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ECFFFC0-ED51-4F6E-97C2-BF2FC0492B7D}"/>
              </a:ext>
            </a:extLst>
          </p:cNvPr>
          <p:cNvSpPr/>
          <p:nvPr/>
        </p:nvSpPr>
        <p:spPr>
          <a:xfrm>
            <a:off x="6855270" y="1356678"/>
            <a:ext cx="377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3C3324D-1C06-448F-B3F3-5D4FB8459CB5}"/>
              </a:ext>
            </a:extLst>
          </p:cNvPr>
          <p:cNvSpPr/>
          <p:nvPr/>
        </p:nvSpPr>
        <p:spPr>
          <a:xfrm>
            <a:off x="7156186" y="1999649"/>
            <a:ext cx="55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F14215-CAD1-4A95-9D59-D71495685286}"/>
              </a:ext>
            </a:extLst>
          </p:cNvPr>
          <p:cNvSpPr/>
          <p:nvPr/>
        </p:nvSpPr>
        <p:spPr>
          <a:xfrm>
            <a:off x="6788454" y="2600787"/>
            <a:ext cx="377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6E77B12-EC6A-4F0E-866A-8CF39940C80C}"/>
              </a:ext>
            </a:extLst>
          </p:cNvPr>
          <p:cNvSpPr/>
          <p:nvPr/>
        </p:nvSpPr>
        <p:spPr>
          <a:xfrm>
            <a:off x="1777385" y="3445262"/>
            <a:ext cx="14045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Does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D12EBC1-912E-44A1-BDF3-5E5F4724F5C7}"/>
              </a:ext>
            </a:extLst>
          </p:cNvPr>
          <p:cNvSpPr/>
          <p:nvPr/>
        </p:nvSpPr>
        <p:spPr>
          <a:xfrm>
            <a:off x="6730310" y="3482068"/>
            <a:ext cx="377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533E19B-2C55-42B4-AA0E-D8C737019FAA}"/>
              </a:ext>
            </a:extLst>
          </p:cNvPr>
          <p:cNvSpPr/>
          <p:nvPr/>
        </p:nvSpPr>
        <p:spPr>
          <a:xfrm>
            <a:off x="6857392" y="4116891"/>
            <a:ext cx="37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7E084BD-2453-4E90-AACC-BFB99A0E57E0}"/>
              </a:ext>
            </a:extLst>
          </p:cNvPr>
          <p:cNvSpPr/>
          <p:nvPr/>
        </p:nvSpPr>
        <p:spPr>
          <a:xfrm>
            <a:off x="3851920" y="3512845"/>
            <a:ext cx="1164293" cy="646331"/>
          </a:xfrm>
          <a:prstGeom prst="rect">
            <a:avLst/>
          </a:prstGeom>
          <a:solidFill>
            <a:srgbClr val="DDDAD6"/>
          </a:solidFill>
        </p:spPr>
        <p:txBody>
          <a:bodyPr wrap="none">
            <a:spAutoFit/>
          </a:bodyPr>
          <a:lstStyle/>
          <a:p>
            <a:pPr algn="l"/>
            <a:r>
              <a:rPr lang="en-US" sz="3600" b="1" u="sng" dirty="0"/>
              <a:t>have</a:t>
            </a:r>
            <a:endParaRPr lang="ar-SA" sz="3200" b="1" u="sng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76E2D14-4F21-476C-9C74-CAAF8E564430}"/>
              </a:ext>
            </a:extLst>
          </p:cNvPr>
          <p:cNvSpPr/>
          <p:nvPr/>
        </p:nvSpPr>
        <p:spPr>
          <a:xfrm>
            <a:off x="4011837" y="4106982"/>
            <a:ext cx="1100366" cy="646331"/>
          </a:xfrm>
          <a:prstGeom prst="rect">
            <a:avLst/>
          </a:prstGeom>
          <a:solidFill>
            <a:srgbClr val="DDDAD6"/>
          </a:solidFill>
        </p:spPr>
        <p:txBody>
          <a:bodyPr wrap="none">
            <a:spAutoFit/>
          </a:bodyPr>
          <a:lstStyle/>
          <a:p>
            <a:pPr algn="l"/>
            <a:r>
              <a:rPr lang="en-US" sz="3600" b="1" u="sng" dirty="0"/>
              <a:t>have</a:t>
            </a:r>
            <a:endParaRPr lang="ar-SA" sz="3600" b="1" u="sng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488280D-074F-4A6F-9872-FA2DE4DC9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5" y="4914176"/>
            <a:ext cx="8084810" cy="17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927F77-35ED-419B-8EFD-EC5FA1355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18" b="100000" l="0" r="100000">
                        <a14:backgroundMark x1="99219" y1="49020" x2="99219" y2="4902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67"/>
          <a:stretch/>
        </p:blipFill>
        <p:spPr>
          <a:xfrm>
            <a:off x="1259632" y="332656"/>
            <a:ext cx="6923858" cy="54006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2E24FB2C-CD16-46CD-8D35-5DD2E5505A9A}"/>
              </a:ext>
            </a:extLst>
          </p:cNvPr>
          <p:cNvCxnSpPr/>
          <p:nvPr/>
        </p:nvCxnSpPr>
        <p:spPr>
          <a:xfrm>
            <a:off x="3203848" y="2276872"/>
            <a:ext cx="4104456" cy="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630B561-4D86-417E-9104-30D46D8C4488}"/>
              </a:ext>
            </a:extLst>
          </p:cNvPr>
          <p:cNvCxnSpPr/>
          <p:nvPr/>
        </p:nvCxnSpPr>
        <p:spPr>
          <a:xfrm>
            <a:off x="3203848" y="4869160"/>
            <a:ext cx="4104456" cy="0"/>
          </a:xfrm>
          <a:prstGeom prst="line">
            <a:avLst/>
          </a:prstGeom>
          <a:ln w="349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925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191FA2E6-6F11-4817-ABFB-FE73BFFEAAF9}"/>
              </a:ext>
            </a:extLst>
          </p:cNvPr>
          <p:cNvSpPr/>
          <p:nvPr/>
        </p:nvSpPr>
        <p:spPr>
          <a:xfrm>
            <a:off x="1937329" y="116632"/>
            <a:ext cx="5645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Make it a question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E60DD84-5645-42AF-97EE-92B9DEF0A667}"/>
              </a:ext>
            </a:extLst>
          </p:cNvPr>
          <p:cNvSpPr txBox="1"/>
          <p:nvPr/>
        </p:nvSpPr>
        <p:spPr>
          <a:xfrm>
            <a:off x="2022154" y="1802162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cs typeface="+mj-cs"/>
              </a:rPr>
              <a:t>1- you have a blue shirt.</a:t>
            </a:r>
            <a:endParaRPr lang="ar-SA" sz="4000" b="1" dirty="0"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F47928-B16A-489C-A228-42E0112A1E60}"/>
              </a:ext>
            </a:extLst>
          </p:cNvPr>
          <p:cNvSpPr txBox="1"/>
          <p:nvPr/>
        </p:nvSpPr>
        <p:spPr>
          <a:xfrm>
            <a:off x="1963225" y="2790602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srgbClr val="00B0F0"/>
                </a:solidFill>
                <a:cs typeface="+mj-cs"/>
              </a:rPr>
              <a:t>Do  you have a blue shirt ?</a:t>
            </a:r>
            <a:endParaRPr lang="ar-SA" sz="4000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A2ACB4-7584-47D6-8B91-03462AF94BD6}"/>
              </a:ext>
            </a:extLst>
          </p:cNvPr>
          <p:cNvSpPr txBox="1"/>
          <p:nvPr/>
        </p:nvSpPr>
        <p:spPr>
          <a:xfrm>
            <a:off x="2224712" y="3686833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cs typeface="+mj-cs"/>
              </a:rPr>
              <a:t>2- She has a notebook.</a:t>
            </a:r>
            <a:endParaRPr lang="ar-SA" sz="4000" b="1" dirty="0"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2A16929-92F9-4BF8-8221-D5FBED577CEB}"/>
              </a:ext>
            </a:extLst>
          </p:cNvPr>
          <p:cNvSpPr txBox="1"/>
          <p:nvPr/>
        </p:nvSpPr>
        <p:spPr>
          <a:xfrm>
            <a:off x="1789576" y="4598835"/>
            <a:ext cx="64937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solidFill>
                  <a:srgbClr val="00B0F0"/>
                </a:solidFill>
                <a:cs typeface="+mj-cs"/>
              </a:rPr>
              <a:t> Does she have a notebook ?</a:t>
            </a:r>
            <a:endParaRPr lang="ar-SA" sz="4000" dirty="0">
              <a:solidFill>
                <a:srgbClr val="00B0F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68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764054C-4CFB-4097-B401-3A55B25E8240}"/>
              </a:ext>
            </a:extLst>
          </p:cNvPr>
          <p:cNvSpPr txBox="1"/>
          <p:nvPr/>
        </p:nvSpPr>
        <p:spPr>
          <a:xfrm>
            <a:off x="12575" y="121454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Quantity Expressions: any, a lot of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6568856-4B3B-46FC-90E1-21DA24D4D7F1}"/>
              </a:ext>
            </a:extLst>
          </p:cNvPr>
          <p:cNvSpPr txBox="1"/>
          <p:nvPr/>
        </p:nvSpPr>
        <p:spPr>
          <a:xfrm>
            <a:off x="1547664" y="3762755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/>
              <a:t>Do you have </a:t>
            </a:r>
            <a:r>
              <a:rPr lang="en-US" sz="4000" b="1" u="sng" dirty="0">
                <a:solidFill>
                  <a:srgbClr val="C00000"/>
                </a:solidFill>
              </a:rPr>
              <a:t>any</a:t>
            </a:r>
            <a:r>
              <a:rPr lang="en-US" sz="4000" b="1" dirty="0"/>
              <a:t> brothers?</a:t>
            </a:r>
            <a:endParaRPr lang="ar-SA" sz="4000" b="1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C5BA615-CA59-4CF0-A58D-A535E6826DA3}"/>
              </a:ext>
            </a:extLst>
          </p:cNvPr>
          <p:cNvSpPr txBox="1"/>
          <p:nvPr/>
        </p:nvSpPr>
        <p:spPr>
          <a:xfrm>
            <a:off x="1472873" y="4633101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</a:rPr>
              <a:t>Yes, I have </a:t>
            </a:r>
            <a:r>
              <a:rPr lang="en-US" sz="4000" b="1" dirty="0">
                <a:solidFill>
                  <a:srgbClr val="002060"/>
                </a:solidFill>
              </a:rPr>
              <a:t>a lot of </a:t>
            </a:r>
            <a:r>
              <a:rPr lang="en-US" sz="4000" b="1" dirty="0">
                <a:solidFill>
                  <a:schemeClr val="tx2"/>
                </a:solidFill>
              </a:rPr>
              <a:t>brothers.</a:t>
            </a:r>
            <a:endParaRPr lang="ar-SA" sz="4000" b="1" dirty="0">
              <a:solidFill>
                <a:schemeClr val="tx2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C78A13A-5809-4878-846C-C59454DA5924}"/>
              </a:ext>
            </a:extLst>
          </p:cNvPr>
          <p:cNvSpPr txBox="1"/>
          <p:nvPr/>
        </p:nvSpPr>
        <p:spPr>
          <a:xfrm>
            <a:off x="1259632" y="5301208"/>
            <a:ext cx="75608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chemeClr val="tx2"/>
                </a:solidFill>
              </a:rPr>
              <a:t>No, I don’t have </a:t>
            </a:r>
            <a:r>
              <a:rPr lang="en-US" sz="4000" b="1" dirty="0">
                <a:solidFill>
                  <a:srgbClr val="C00000"/>
                </a:solidFill>
              </a:rPr>
              <a:t>any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>
                <a:solidFill>
                  <a:schemeClr val="tx2"/>
                </a:solidFill>
              </a:rPr>
              <a:t>brothers.</a:t>
            </a:r>
            <a:endParaRPr lang="ar-SA" sz="4000" b="1" dirty="0">
              <a:solidFill>
                <a:schemeClr val="tx2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BF0C4DD-FD2B-4FAD-876B-C6C76F99B9FD}"/>
              </a:ext>
            </a:extLst>
          </p:cNvPr>
          <p:cNvSpPr/>
          <p:nvPr/>
        </p:nvSpPr>
        <p:spPr>
          <a:xfrm>
            <a:off x="384273" y="2002953"/>
            <a:ext cx="2177199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a lot of</a:t>
            </a:r>
          </a:p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 lots of</a:t>
            </a:r>
            <a:endParaRPr lang="ar-SA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F332F3B-313A-4FBD-908B-90593148A5B4}"/>
              </a:ext>
            </a:extLst>
          </p:cNvPr>
          <p:cNvSpPr/>
          <p:nvPr/>
        </p:nvSpPr>
        <p:spPr>
          <a:xfrm>
            <a:off x="927879" y="1071696"/>
            <a:ext cx="123957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 any</a:t>
            </a:r>
            <a:endParaRPr lang="ar-SA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66BDACA-6D62-47B6-B8F2-B3312039F09A}"/>
              </a:ext>
            </a:extLst>
          </p:cNvPr>
          <p:cNvSpPr/>
          <p:nvPr/>
        </p:nvSpPr>
        <p:spPr>
          <a:xfrm>
            <a:off x="2942524" y="2423128"/>
            <a:ext cx="160172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4000" dirty="0">
                <a:solidFill>
                  <a:srgbClr val="C00000"/>
                </a:solidFill>
                <a:cs typeface="AGA Aladdin Regular" pitchFamily="2" charset="-78"/>
              </a:rPr>
              <a:t>الكثير من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6F1931-16DA-4CCB-A40D-CC39765D4125}"/>
              </a:ext>
            </a:extLst>
          </p:cNvPr>
          <p:cNvSpPr/>
          <p:nvPr/>
        </p:nvSpPr>
        <p:spPr>
          <a:xfrm>
            <a:off x="2727429" y="1133252"/>
            <a:ext cx="122982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4000" dirty="0">
                <a:solidFill>
                  <a:srgbClr val="C00000"/>
                </a:solidFill>
                <a:cs typeface="AGA Aladdin Regular" pitchFamily="2" charset="-78"/>
              </a:rPr>
              <a:t>أي من</a:t>
            </a: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CE76F981-B381-4FB1-AD65-91317F75C51F}"/>
              </a:ext>
            </a:extLst>
          </p:cNvPr>
          <p:cNvCxnSpPr/>
          <p:nvPr/>
        </p:nvCxnSpPr>
        <p:spPr>
          <a:xfrm flipH="1">
            <a:off x="4122508" y="1526913"/>
            <a:ext cx="792088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ADBEBC0E-0898-4028-9BC8-A2BCCBB12245}"/>
              </a:ext>
            </a:extLst>
          </p:cNvPr>
          <p:cNvCxnSpPr>
            <a:cxnSpLocks/>
          </p:cNvCxnSpPr>
          <p:nvPr/>
        </p:nvCxnSpPr>
        <p:spPr>
          <a:xfrm flipH="1">
            <a:off x="4788024" y="2852936"/>
            <a:ext cx="71896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0420988-1D68-4037-B1EE-52EEAAE305C4}"/>
              </a:ext>
            </a:extLst>
          </p:cNvPr>
          <p:cNvSpPr/>
          <p:nvPr/>
        </p:nvSpPr>
        <p:spPr>
          <a:xfrm>
            <a:off x="5076056" y="1215879"/>
            <a:ext cx="361829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تستخدم في النفي والسؤال</a:t>
            </a:r>
            <a:endParaRPr lang="ar-S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506FBE6-FD1B-4696-89DA-40A7CCD0C4D6}"/>
              </a:ext>
            </a:extLst>
          </p:cNvPr>
          <p:cNvSpPr/>
          <p:nvPr/>
        </p:nvSpPr>
        <p:spPr>
          <a:xfrm>
            <a:off x="5581329" y="2489317"/>
            <a:ext cx="346921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accent6">
                    <a:lumMod val="75000"/>
                  </a:schemeClr>
                </a:solidFill>
              </a:rPr>
              <a:t>تستخدم في الجمل المثبتة</a:t>
            </a:r>
            <a:endParaRPr lang="ar-S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0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919A-9D9C-4041-8242-B16DE314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93" y="1025843"/>
            <a:ext cx="866775" cy="1057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1C488-E8AB-A243-8643-D820CDC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97280"/>
            <a:ext cx="2352675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1E2EE-0F30-B047-8B73-2F57873E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33" b="43588"/>
          <a:stretch/>
        </p:blipFill>
        <p:spPr>
          <a:xfrm>
            <a:off x="766763" y="2366010"/>
            <a:ext cx="7504981" cy="960120"/>
          </a:xfrm>
          <a:prstGeom prst="rect">
            <a:avLst/>
          </a:prstGeom>
        </p:spPr>
      </p:pic>
      <p:sp>
        <p:nvSpPr>
          <p:cNvPr id="6" name="مستطيل 1">
            <a:extLst>
              <a:ext uri="{FF2B5EF4-FFF2-40B4-BE49-F238E27FC236}">
                <a16:creationId xmlns:a16="http://schemas.microsoft.com/office/drawing/2014/main" id="{C4005BC7-6966-0B44-B5B8-5B66ECB93C61}"/>
              </a:ext>
            </a:extLst>
          </p:cNvPr>
          <p:cNvSpPr/>
          <p:nvPr/>
        </p:nvSpPr>
        <p:spPr>
          <a:xfrm>
            <a:off x="6267255" y="1025843"/>
            <a:ext cx="748346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42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DD5E989-7EEE-664B-82FA-5BB0EEDA4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71" b="51333"/>
          <a:stretch/>
        </p:blipFill>
        <p:spPr bwMode="auto">
          <a:xfrm>
            <a:off x="539860" y="3783331"/>
            <a:ext cx="7884876" cy="140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2">
            <a:extLst>
              <a:ext uri="{FF2B5EF4-FFF2-40B4-BE49-F238E27FC236}">
                <a16:creationId xmlns:a16="http://schemas.microsoft.com/office/drawing/2014/main" id="{5BEF5F6A-45A0-374B-B90F-EE3B5A9E9539}"/>
              </a:ext>
            </a:extLst>
          </p:cNvPr>
          <p:cNvSpPr/>
          <p:nvPr/>
        </p:nvSpPr>
        <p:spPr>
          <a:xfrm>
            <a:off x="4113281" y="3700463"/>
            <a:ext cx="415846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endParaRPr lang="en-US" sz="135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 rtl="0"/>
            <a:endParaRPr lang="en-US" sz="135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1350" b="1" dirty="0">
                <a:solidFill>
                  <a:srgbClr val="0070C0"/>
                </a:solidFill>
                <a:latin typeface="Comic Sans MS" panose="030F0702030302020204" pitchFamily="66" charset="0"/>
              </a:rPr>
              <a:t>Yes, I have a lot of/lots of aunts.</a:t>
            </a:r>
          </a:p>
          <a:p>
            <a:pPr algn="l" rtl="0"/>
            <a:endParaRPr lang="en-US" sz="135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 rtl="0"/>
            <a:endParaRPr lang="en-US" sz="135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1350" b="1" dirty="0">
                <a:solidFill>
                  <a:srgbClr val="0070C0"/>
                </a:solidFill>
                <a:latin typeface="Comic Sans MS" panose="030F0702030302020204" pitchFamily="66" charset="0"/>
              </a:rPr>
              <a:t>No, I don’t have any sisters.</a:t>
            </a:r>
          </a:p>
          <a:p>
            <a:pPr algn="l" rtl="0"/>
            <a:endParaRPr lang="en-US" sz="135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F61F534-6697-499C-8790-8FBE6AFBBB49}"/>
              </a:ext>
            </a:extLst>
          </p:cNvPr>
          <p:cNvSpPr txBox="1"/>
          <p:nvPr/>
        </p:nvSpPr>
        <p:spPr>
          <a:xfrm>
            <a:off x="12575" y="121454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       Possessive s  </a:t>
            </a:r>
            <a:r>
              <a:rPr lang="ar-SA" sz="4000" b="1" dirty="0"/>
              <a:t>(اس) الملكية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4A3F8D-CC59-496A-9E5E-204CA17710B7}"/>
              </a:ext>
            </a:extLst>
          </p:cNvPr>
          <p:cNvSpPr txBox="1"/>
          <p:nvPr/>
        </p:nvSpPr>
        <p:spPr>
          <a:xfrm>
            <a:off x="683568" y="2217058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/>
              <a:t>Omar</a:t>
            </a:r>
            <a:r>
              <a:rPr lang="en-US" sz="4000" b="1" dirty="0">
                <a:solidFill>
                  <a:srgbClr val="FF0000"/>
                </a:solidFill>
              </a:rPr>
              <a:t>’s </a:t>
            </a:r>
            <a:r>
              <a:rPr lang="en-US" sz="4000" b="1" dirty="0"/>
              <a:t>book.</a:t>
            </a:r>
            <a:endParaRPr lang="ar-SA" sz="4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7071359-54D2-4466-B691-59591A088F62}"/>
              </a:ext>
            </a:extLst>
          </p:cNvPr>
          <p:cNvSpPr txBox="1"/>
          <p:nvPr/>
        </p:nvSpPr>
        <p:spPr>
          <a:xfrm>
            <a:off x="662270" y="2885864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/>
              <a:t>Sarah</a:t>
            </a:r>
            <a:r>
              <a:rPr lang="en-US" sz="4000" b="1" dirty="0">
                <a:solidFill>
                  <a:srgbClr val="FF0000"/>
                </a:solidFill>
              </a:rPr>
              <a:t>’s </a:t>
            </a:r>
            <a:r>
              <a:rPr lang="en-US" sz="4000" b="1" dirty="0"/>
              <a:t>pen.</a:t>
            </a:r>
            <a:endParaRPr lang="ar-SA" sz="4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A5FA63E-495A-493B-B6BD-15BEED46A246}"/>
              </a:ext>
            </a:extLst>
          </p:cNvPr>
          <p:cNvSpPr txBox="1"/>
          <p:nvPr/>
        </p:nvSpPr>
        <p:spPr>
          <a:xfrm>
            <a:off x="3995936" y="2217058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00CC"/>
                </a:solidFill>
              </a:rPr>
              <a:t>كتاب عمر</a:t>
            </a:r>
            <a:endParaRPr lang="ar-SA" sz="4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2476280-3030-4D0F-B5F7-239C1C87E0C6}"/>
              </a:ext>
            </a:extLst>
          </p:cNvPr>
          <p:cNvSpPr txBox="1"/>
          <p:nvPr/>
        </p:nvSpPr>
        <p:spPr>
          <a:xfrm>
            <a:off x="3851920" y="2857061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00CC"/>
                </a:solidFill>
              </a:rPr>
              <a:t>قلم سارة</a:t>
            </a:r>
            <a:endParaRPr lang="ar-SA" sz="40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28EB0A7-280E-4BA1-822B-1D733906A226}"/>
              </a:ext>
            </a:extLst>
          </p:cNvPr>
          <p:cNvSpPr txBox="1"/>
          <p:nvPr/>
        </p:nvSpPr>
        <p:spPr>
          <a:xfrm>
            <a:off x="662270" y="4627525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/>
              <a:t>Students</a:t>
            </a:r>
            <a:r>
              <a:rPr lang="en-US" sz="4000" b="1" dirty="0">
                <a:solidFill>
                  <a:srgbClr val="FF0000"/>
                </a:solidFill>
              </a:rPr>
              <a:t>’ </a:t>
            </a:r>
            <a:r>
              <a:rPr lang="en-US" sz="4000" b="1" dirty="0"/>
              <a:t>books.</a:t>
            </a:r>
            <a:endParaRPr lang="ar-SA" sz="40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A87C991-45CD-4EDC-B4ED-1C415E9F9EDB}"/>
              </a:ext>
            </a:extLst>
          </p:cNvPr>
          <p:cNvSpPr txBox="1"/>
          <p:nvPr/>
        </p:nvSpPr>
        <p:spPr>
          <a:xfrm>
            <a:off x="662270" y="5347582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/>
              <a:t>My cousins</a:t>
            </a:r>
            <a:r>
              <a:rPr lang="en-US" sz="4000" b="1" dirty="0">
                <a:solidFill>
                  <a:srgbClr val="FF0000"/>
                </a:solidFill>
              </a:rPr>
              <a:t>’ </a:t>
            </a:r>
            <a:r>
              <a:rPr lang="en-US" sz="4000" b="1" dirty="0"/>
              <a:t>car.</a:t>
            </a:r>
            <a:endParaRPr lang="ar-SA" sz="40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C473678-95BA-4F44-A01D-F8E95D0AEF09}"/>
              </a:ext>
            </a:extLst>
          </p:cNvPr>
          <p:cNvSpPr txBox="1"/>
          <p:nvPr/>
        </p:nvSpPr>
        <p:spPr>
          <a:xfrm>
            <a:off x="5148064" y="4656328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00CC"/>
                </a:solidFill>
              </a:rPr>
              <a:t>كتب الطلاب</a:t>
            </a:r>
            <a:endParaRPr lang="ar-SA" sz="4000" b="1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4C1020D-ABAD-495A-9BA5-B8EB8836DA8B}"/>
              </a:ext>
            </a:extLst>
          </p:cNvPr>
          <p:cNvSpPr txBox="1"/>
          <p:nvPr/>
        </p:nvSpPr>
        <p:spPr>
          <a:xfrm>
            <a:off x="4849383" y="5335411"/>
            <a:ext cx="31683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00CC"/>
                </a:solidFill>
              </a:rPr>
              <a:t>سيارة أبناء عمي</a:t>
            </a:r>
            <a:endParaRPr lang="ar-SA" sz="40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11FE17E-0F12-43D2-9EBD-7F9DBB527CB7}"/>
              </a:ext>
            </a:extLst>
          </p:cNvPr>
          <p:cNvSpPr txBox="1"/>
          <p:nvPr/>
        </p:nvSpPr>
        <p:spPr>
          <a:xfrm>
            <a:off x="-276571" y="1230811"/>
            <a:ext cx="89770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/>
              <a:t>1- اذا كان الاسم مفرد نضيف له </a:t>
            </a:r>
            <a:r>
              <a:rPr lang="en-US" sz="3200" b="1" dirty="0">
                <a:solidFill>
                  <a:srgbClr val="FF0000"/>
                </a:solidFill>
              </a:rPr>
              <a:t>‘s </a:t>
            </a:r>
            <a:r>
              <a:rPr lang="ar-SA" sz="3200" b="1" dirty="0">
                <a:solidFill>
                  <a:srgbClr val="FF0000"/>
                </a:solidFill>
              </a:rPr>
              <a:t> </a:t>
            </a:r>
            <a:r>
              <a:rPr lang="ar-SA" sz="3200" b="1" dirty="0"/>
              <a:t>لملكية الشيء </a:t>
            </a:r>
            <a:r>
              <a:rPr lang="ar-SA" sz="3200" b="1" dirty="0" err="1"/>
              <a:t>اللذي</a:t>
            </a:r>
            <a:r>
              <a:rPr lang="ar-SA" sz="3200" b="1" dirty="0"/>
              <a:t> يليه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B95832F6-A8C0-490B-8992-8B0AD18F0C59}"/>
              </a:ext>
            </a:extLst>
          </p:cNvPr>
          <p:cNvSpPr txBox="1"/>
          <p:nvPr/>
        </p:nvSpPr>
        <p:spPr>
          <a:xfrm>
            <a:off x="-778344" y="3760538"/>
            <a:ext cx="99131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/>
              <a:t>2- اذا كان الاسم جمع نضيف له فقط الفاصلة</a:t>
            </a:r>
            <a:r>
              <a:rPr lang="en-US" sz="4000" b="1" dirty="0">
                <a:solidFill>
                  <a:srgbClr val="FF0000"/>
                </a:solidFill>
              </a:rPr>
              <a:t>’ 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/>
              <a:t>لملكية الشيء الذي يليه</a:t>
            </a:r>
          </a:p>
        </p:txBody>
      </p:sp>
    </p:spTree>
    <p:extLst>
      <p:ext uri="{BB962C8B-B14F-4D97-AF65-F5344CB8AC3E}">
        <p14:creationId xmlns:p14="http://schemas.microsoft.com/office/powerpoint/2010/main" val="9200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919A-9D9C-4041-8242-B16DE314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680" y="1025842"/>
            <a:ext cx="592687" cy="722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1C488-E8AB-A243-8643-D820CDC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97280"/>
            <a:ext cx="2352675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1E2EE-0F30-B047-8B73-2F57873E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641" b="19005"/>
          <a:stretch/>
        </p:blipFill>
        <p:spPr>
          <a:xfrm>
            <a:off x="766763" y="1928813"/>
            <a:ext cx="7504981" cy="105156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782943B-D3B3-EB4E-AEEC-E87FBDC0B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94"/>
          <a:stretch/>
        </p:blipFill>
        <p:spPr bwMode="auto">
          <a:xfrm>
            <a:off x="766762" y="2980372"/>
            <a:ext cx="8108261" cy="302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7">
            <a:extLst>
              <a:ext uri="{FF2B5EF4-FFF2-40B4-BE49-F238E27FC236}">
                <a16:creationId xmlns:a16="http://schemas.microsoft.com/office/drawing/2014/main" id="{49DC7B87-4F3D-1244-8A31-A268963D032D}"/>
              </a:ext>
            </a:extLst>
          </p:cNvPr>
          <p:cNvSpPr/>
          <p:nvPr/>
        </p:nvSpPr>
        <p:spPr>
          <a:xfrm>
            <a:off x="4210820" y="4031933"/>
            <a:ext cx="2953468" cy="170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Sahar’s aunt</a:t>
            </a:r>
          </a:p>
          <a:p>
            <a:pPr algn="ctr" rtl="0"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children’s father</a:t>
            </a:r>
          </a:p>
          <a:p>
            <a:pPr algn="ctr" rtl="0"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girls’ mother</a:t>
            </a:r>
          </a:p>
          <a:p>
            <a:pPr algn="ctr" rtl="0"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 aunts’ bags</a:t>
            </a:r>
          </a:p>
        </p:txBody>
      </p:sp>
      <p:sp>
        <p:nvSpPr>
          <p:cNvPr id="8" name="مستطيل 1">
            <a:extLst>
              <a:ext uri="{FF2B5EF4-FFF2-40B4-BE49-F238E27FC236}">
                <a16:creationId xmlns:a16="http://schemas.microsoft.com/office/drawing/2014/main" id="{5E131AFF-E2E8-B545-9097-FB373A1F6692}"/>
              </a:ext>
            </a:extLst>
          </p:cNvPr>
          <p:cNvSpPr/>
          <p:nvPr/>
        </p:nvSpPr>
        <p:spPr>
          <a:xfrm>
            <a:off x="6267255" y="1025843"/>
            <a:ext cx="748346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42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10">
            <a:extLst>
              <a:ext uri="{FF2B5EF4-FFF2-40B4-BE49-F238E27FC236}">
                <a16:creationId xmlns:a16="http://schemas.microsoft.com/office/drawing/2014/main" id="{789DDDC7-6C68-CB4C-8D45-0FF61A4A0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787" y="3160395"/>
            <a:ext cx="1165492" cy="11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8EBF9A8-35DE-4C07-ADDE-791E66B4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72929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5C58231-8068-4F3B-AA3A-9487B4DD802D}"/>
              </a:ext>
            </a:extLst>
          </p:cNvPr>
          <p:cNvSpPr txBox="1"/>
          <p:nvPr/>
        </p:nvSpPr>
        <p:spPr>
          <a:xfrm>
            <a:off x="7956376" y="3415816"/>
            <a:ext cx="1080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Page</a:t>
            </a:r>
          </a:p>
          <a:p>
            <a:pPr algn="ctr"/>
            <a:r>
              <a:rPr lang="en-US" sz="2800" b="1" dirty="0"/>
              <a:t>42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65115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78771-1FC6-9049-965F-97A27D20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2690588"/>
            <a:ext cx="8632508" cy="308156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43FBACD-211F-C14C-B0C8-8B36999B59F9}"/>
              </a:ext>
            </a:extLst>
          </p:cNvPr>
          <p:cNvSpPr/>
          <p:nvPr/>
        </p:nvSpPr>
        <p:spPr>
          <a:xfrm>
            <a:off x="5712888" y="3688627"/>
            <a:ext cx="4185493" cy="178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brother’s</a:t>
            </a:r>
          </a:p>
          <a:p>
            <a:pPr algn="l" rtl="0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girls’</a:t>
            </a:r>
          </a:p>
          <a:p>
            <a:pPr algn="l" rtl="0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Mrs. Smith’s</a:t>
            </a:r>
          </a:p>
          <a:p>
            <a:pPr algn="l" rtl="0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grandfather’s</a:t>
            </a:r>
          </a:p>
          <a:p>
            <a:pPr algn="l" rtl="0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boys’</a:t>
            </a:r>
            <a:endParaRPr lang="ar-SA" sz="1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1">
            <a:extLst>
              <a:ext uri="{FF2B5EF4-FFF2-40B4-BE49-F238E27FC236}">
                <a16:creationId xmlns:a16="http://schemas.microsoft.com/office/drawing/2014/main" id="{6C8EDE3E-C57D-BE48-8226-FDC7691318DA}"/>
              </a:ext>
            </a:extLst>
          </p:cNvPr>
          <p:cNvSpPr/>
          <p:nvPr/>
        </p:nvSpPr>
        <p:spPr>
          <a:xfrm>
            <a:off x="6267255" y="1025843"/>
            <a:ext cx="748346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42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4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F61F534-6697-499C-8790-8FBE6AFBBB49}"/>
              </a:ext>
            </a:extLst>
          </p:cNvPr>
          <p:cNvSpPr txBox="1"/>
          <p:nvPr/>
        </p:nvSpPr>
        <p:spPr>
          <a:xfrm>
            <a:off x="12575" y="121454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/>
              <a:t>Question Words: How many, Who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4A3F8D-CC59-496A-9E5E-204CA17710B7}"/>
              </a:ext>
            </a:extLst>
          </p:cNvPr>
          <p:cNvSpPr txBox="1"/>
          <p:nvPr/>
        </p:nvSpPr>
        <p:spPr>
          <a:xfrm>
            <a:off x="683567" y="1460910"/>
            <a:ext cx="84730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C00000"/>
                </a:solidFill>
              </a:rPr>
              <a:t>How many </a:t>
            </a:r>
            <a:r>
              <a:rPr lang="en-US" sz="4000" b="1" dirty="0"/>
              <a:t>brothers do you have ?</a:t>
            </a:r>
            <a:endParaRPr lang="ar-SA" sz="40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7071359-54D2-4466-B691-59591A088F62}"/>
              </a:ext>
            </a:extLst>
          </p:cNvPr>
          <p:cNvSpPr txBox="1"/>
          <p:nvPr/>
        </p:nvSpPr>
        <p:spPr>
          <a:xfrm>
            <a:off x="1115616" y="2345687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00B0F0"/>
                </a:solidFill>
              </a:rPr>
              <a:t>I have one brother.</a:t>
            </a:r>
            <a:endParaRPr lang="ar-SA" sz="4000" b="1" dirty="0">
              <a:solidFill>
                <a:srgbClr val="00B0F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B5F925E-785E-4D81-BF88-6C5E4D306D03}"/>
              </a:ext>
            </a:extLst>
          </p:cNvPr>
          <p:cNvSpPr txBox="1"/>
          <p:nvPr/>
        </p:nvSpPr>
        <p:spPr>
          <a:xfrm>
            <a:off x="688436" y="3713945"/>
            <a:ext cx="84730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C00000"/>
                </a:solidFill>
              </a:rPr>
              <a:t>Who</a:t>
            </a:r>
            <a:r>
              <a:rPr lang="en-US" sz="4000" b="1" dirty="0">
                <a:solidFill>
                  <a:srgbClr val="FFC000"/>
                </a:solidFill>
              </a:rPr>
              <a:t> </a:t>
            </a:r>
            <a:r>
              <a:rPr lang="en-US" sz="4000" b="1" dirty="0"/>
              <a:t>are they?</a:t>
            </a:r>
            <a:endParaRPr lang="ar-SA" sz="4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79E4857-0280-4170-AF95-2E1FB0B3BB56}"/>
              </a:ext>
            </a:extLst>
          </p:cNvPr>
          <p:cNvSpPr txBox="1"/>
          <p:nvPr/>
        </p:nvSpPr>
        <p:spPr>
          <a:xfrm>
            <a:off x="971600" y="4517621"/>
            <a:ext cx="705678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b="1" dirty="0">
                <a:solidFill>
                  <a:srgbClr val="00B0F0"/>
                </a:solidFill>
              </a:rPr>
              <a:t>They are my cousins.</a:t>
            </a:r>
            <a:endParaRPr lang="ar-SA" sz="4000" b="1" dirty="0">
              <a:solidFill>
                <a:srgbClr val="00B0F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0C964E-04C7-4FC5-AE59-9233F2C95D27}"/>
              </a:ext>
            </a:extLst>
          </p:cNvPr>
          <p:cNvSpPr txBox="1"/>
          <p:nvPr/>
        </p:nvSpPr>
        <p:spPr>
          <a:xfrm>
            <a:off x="1187624" y="977429"/>
            <a:ext cx="105679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B050"/>
                </a:solidFill>
              </a:rPr>
              <a:t>كـــــم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D386DC0-F60C-4119-9D3E-D61E1B87E4EC}"/>
              </a:ext>
            </a:extLst>
          </p:cNvPr>
          <p:cNvSpPr txBox="1"/>
          <p:nvPr/>
        </p:nvSpPr>
        <p:spPr>
          <a:xfrm>
            <a:off x="971600" y="3169294"/>
            <a:ext cx="105679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ar-SA" sz="4000" b="1" dirty="0">
                <a:solidFill>
                  <a:srgbClr val="00B050"/>
                </a:solidFill>
              </a:rPr>
              <a:t>من</a:t>
            </a:r>
          </a:p>
        </p:txBody>
      </p:sp>
    </p:spTree>
    <p:extLst>
      <p:ext uri="{BB962C8B-B14F-4D97-AF65-F5344CB8AC3E}">
        <p14:creationId xmlns:p14="http://schemas.microsoft.com/office/powerpoint/2010/main" val="39206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F919A-9D9C-4041-8242-B16DE314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93" y="1025843"/>
            <a:ext cx="866775" cy="1057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1C488-E8AB-A243-8643-D820CDC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97280"/>
            <a:ext cx="2352675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71E2EE-0F30-B047-8B73-2F57873E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53" b="2435"/>
          <a:stretch/>
        </p:blipFill>
        <p:spPr>
          <a:xfrm>
            <a:off x="766763" y="2083118"/>
            <a:ext cx="7504981" cy="937260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7EDD5AB4-96C9-0A4B-98CD-4747677F5DF8}"/>
              </a:ext>
            </a:extLst>
          </p:cNvPr>
          <p:cNvSpPr/>
          <p:nvPr/>
        </p:nvSpPr>
        <p:spPr>
          <a:xfrm>
            <a:off x="6267255" y="1025843"/>
            <a:ext cx="748346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42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1D1560-E644-A349-8943-DE9047F94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545" b="15944"/>
          <a:stretch/>
        </p:blipFill>
        <p:spPr bwMode="auto">
          <a:xfrm>
            <a:off x="949643" y="3549015"/>
            <a:ext cx="7884876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id="{CB8A8F09-017D-724A-813C-72AEE942E580}"/>
              </a:ext>
            </a:extLst>
          </p:cNvPr>
          <p:cNvSpPr/>
          <p:nvPr/>
        </p:nvSpPr>
        <p:spPr>
          <a:xfrm>
            <a:off x="1547954" y="4257676"/>
            <a:ext cx="4914546" cy="678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65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sisters does Khaled have</a:t>
            </a:r>
          </a:p>
          <a:p>
            <a:pPr algn="l" rtl="0">
              <a:lnSpc>
                <a:spcPct val="120000"/>
              </a:lnSpc>
            </a:pPr>
            <a:r>
              <a:rPr lang="en-US" sz="165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 is </a:t>
            </a:r>
            <a:r>
              <a:rPr lang="en-US" sz="165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khaled’s</a:t>
            </a:r>
            <a:r>
              <a:rPr lang="en-US" sz="16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mother</a:t>
            </a:r>
          </a:p>
        </p:txBody>
      </p:sp>
    </p:spTree>
    <p:extLst>
      <p:ext uri="{BB962C8B-B14F-4D97-AF65-F5344CB8AC3E}">
        <p14:creationId xmlns:p14="http://schemas.microsoft.com/office/powerpoint/2010/main" val="22903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D9C04-00E1-3141-A62D-0FA06B810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5" y="1631632"/>
            <a:ext cx="7977374" cy="3294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B850C-D56B-F548-8EAB-51283ED2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4746001"/>
            <a:ext cx="5095875" cy="704204"/>
          </a:xfrm>
          <a:prstGeom prst="rect">
            <a:avLst/>
          </a:prstGeom>
        </p:spPr>
      </p:pic>
      <p:sp>
        <p:nvSpPr>
          <p:cNvPr id="6" name="مستطيل 1">
            <a:extLst>
              <a:ext uri="{FF2B5EF4-FFF2-40B4-BE49-F238E27FC236}">
                <a16:creationId xmlns:a16="http://schemas.microsoft.com/office/drawing/2014/main" id="{B4CE4C95-37C7-1444-82C1-472AE858AD9D}"/>
              </a:ext>
            </a:extLst>
          </p:cNvPr>
          <p:cNvSpPr/>
          <p:nvPr/>
        </p:nvSpPr>
        <p:spPr>
          <a:xfrm>
            <a:off x="1851661" y="1942982"/>
            <a:ext cx="4656617" cy="236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have</a:t>
            </a:r>
          </a:p>
          <a:p>
            <a:pPr algn="l" rtl="0"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don’t</a:t>
            </a:r>
          </a:p>
          <a:p>
            <a:pPr algn="l" rtl="0">
              <a:lnSpc>
                <a:spcPct val="150000"/>
              </a:lnSpc>
            </a:pPr>
            <a:endParaRPr lang="en-US" sz="135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have</a:t>
            </a:r>
          </a:p>
          <a:p>
            <a:pPr algn="l" rtl="0"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has</a:t>
            </a:r>
          </a:p>
          <a:p>
            <a:pPr algn="l" rtl="0"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has</a:t>
            </a:r>
          </a:p>
          <a:p>
            <a:pPr algn="l" rtl="0">
              <a:lnSpc>
                <a:spcPct val="300000"/>
              </a:lnSpc>
            </a:pPr>
            <a:r>
              <a:rPr lang="en-US" sz="135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lang="ar-SA" sz="135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1">
            <a:extLst>
              <a:ext uri="{FF2B5EF4-FFF2-40B4-BE49-F238E27FC236}">
                <a16:creationId xmlns:a16="http://schemas.microsoft.com/office/drawing/2014/main" id="{35403A0E-32E6-C941-BFFE-51B7C7324D74}"/>
              </a:ext>
            </a:extLst>
          </p:cNvPr>
          <p:cNvSpPr/>
          <p:nvPr/>
        </p:nvSpPr>
        <p:spPr>
          <a:xfrm>
            <a:off x="6267255" y="1025843"/>
            <a:ext cx="736420" cy="300082"/>
          </a:xfrm>
          <a:prstGeom prst="rect">
            <a:avLst/>
          </a:prstGeom>
          <a:solidFill>
            <a:srgbClr val="66FF33"/>
          </a:solidFill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43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5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22" y="2178352"/>
            <a:ext cx="1258515" cy="11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E7FA22-ADC6-D047-90CC-EF9FCEEC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3" y="1253086"/>
            <a:ext cx="3702926" cy="522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A567B5-672E-2F45-8122-4D1ABA46C98A}"/>
              </a:ext>
            </a:extLst>
          </p:cNvPr>
          <p:cNvSpPr/>
          <p:nvPr/>
        </p:nvSpPr>
        <p:spPr>
          <a:xfrm>
            <a:off x="658604" y="2178353"/>
            <a:ext cx="684335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At the end of this lesson, students will be able , </a:t>
            </a:r>
            <a:r>
              <a:rPr lang="en-US" b="1" dirty="0" err="1"/>
              <a:t>inshaa</a:t>
            </a:r>
            <a:r>
              <a:rPr lang="en-US" b="1" dirty="0"/>
              <a:t> ‘</a:t>
            </a:r>
            <a:r>
              <a:rPr lang="en-US" b="1" dirty="0" err="1"/>
              <a:t>Allaah</a:t>
            </a:r>
            <a:r>
              <a:rPr lang="en-US" b="1" dirty="0"/>
              <a:t>’, to </a:t>
            </a:r>
            <a:r>
              <a:rPr lang="en-US" sz="1500" dirty="0"/>
              <a:t>:</a:t>
            </a:r>
            <a:endParaRPr lang="en-US" sz="788" dirty="0"/>
          </a:p>
          <a:p>
            <a:endParaRPr lang="en-US" dirty="0"/>
          </a:p>
          <a:p>
            <a:endParaRPr lang="en-US" dirty="0"/>
          </a:p>
          <a:p>
            <a:pPr marL="214313" indent="-214313" defTabSz="593506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dirty="0"/>
              <a:t>Complete the chart after listening to the information </a:t>
            </a:r>
          </a:p>
          <a:p>
            <a:pPr defTabSz="593506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marL="214313" indent="-214313" defTabSz="593506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dirty="0"/>
              <a:t>Apply the correct pronunciation of " Do you “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1350" dirty="0"/>
          </a:p>
          <a:p>
            <a:r>
              <a:rPr lang="en-US" sz="1350" dirty="0"/>
              <a:t> </a:t>
            </a:r>
            <a:endParaRPr lang="en-US" sz="2400" dirty="0"/>
          </a:p>
        </p:txBody>
      </p:sp>
      <p:pic>
        <p:nvPicPr>
          <p:cNvPr id="6" name="صورة 3">
            <a:extLst>
              <a:ext uri="{FF2B5EF4-FFF2-40B4-BE49-F238E27FC236}">
                <a16:creationId xmlns:a16="http://schemas.microsoft.com/office/drawing/2014/main" id="{A0CDC1FE-84AA-2F4D-A577-F99D3DBA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28" y="3746833"/>
            <a:ext cx="2857500" cy="363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1">
            <a:extLst>
              <a:ext uri="{FF2B5EF4-FFF2-40B4-BE49-F238E27FC236}">
                <a16:creationId xmlns:a16="http://schemas.microsoft.com/office/drawing/2014/main" id="{1272D3CC-2019-5649-B6C5-CA43EE9FA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2640330"/>
            <a:ext cx="2336006" cy="4240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0351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367"/>
          <a:stretch/>
        </p:blipFill>
        <p:spPr bwMode="auto">
          <a:xfrm>
            <a:off x="141369" y="1911140"/>
            <a:ext cx="5856076" cy="2603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SG Bk 1 F-SA_'16_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2913" y="1256865"/>
            <a:ext cx="411267" cy="411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3532786" y="3584183"/>
            <a:ext cx="2304702" cy="39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seven aunts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B487AB8-FB17-4874-8FC6-9D480AE52DD6}"/>
              </a:ext>
            </a:extLst>
          </p:cNvPr>
          <p:cNvSpPr/>
          <p:nvPr/>
        </p:nvSpPr>
        <p:spPr>
          <a:xfrm>
            <a:off x="2681872" y="4650713"/>
            <a:ext cx="2998257" cy="346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Is her family big or small?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E30C658-613B-48CF-8C2B-6F3B9EDD69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8050" y="3212839"/>
            <a:ext cx="1283423" cy="109683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5E5F447-91C8-465B-952C-2BFC086067B0}"/>
              </a:ext>
            </a:extLst>
          </p:cNvPr>
          <p:cNvSpPr/>
          <p:nvPr/>
        </p:nvSpPr>
        <p:spPr>
          <a:xfrm>
            <a:off x="1596638" y="5047895"/>
            <a:ext cx="5168723" cy="346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Does her father have any brothers or sisters?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726540A-B2B1-4422-B6A5-18045B1BE65D}"/>
              </a:ext>
            </a:extLst>
          </p:cNvPr>
          <p:cNvSpPr/>
          <p:nvPr/>
        </p:nvSpPr>
        <p:spPr>
          <a:xfrm>
            <a:off x="3173682" y="5443131"/>
            <a:ext cx="2243243" cy="346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He is an only child.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E634AD-245C-4CEC-B492-76286E36BD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510643" y="1076989"/>
            <a:ext cx="1020373" cy="102037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FDC13373-8C6A-4AB0-9C3C-1BB4A9014B06}"/>
              </a:ext>
            </a:extLst>
          </p:cNvPr>
          <p:cNvSpPr/>
          <p:nvPr/>
        </p:nvSpPr>
        <p:spPr>
          <a:xfrm>
            <a:off x="5663090" y="2549983"/>
            <a:ext cx="336053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brothers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does she have?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052987B-91F2-4063-A245-45BE14C5072A}"/>
              </a:ext>
            </a:extLst>
          </p:cNvPr>
          <p:cNvSpPr/>
          <p:nvPr/>
        </p:nvSpPr>
        <p:spPr>
          <a:xfrm>
            <a:off x="5770788" y="2917380"/>
            <a:ext cx="3177793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sisters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does she have?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98FCD13-2A50-4A70-90F6-6D73CADDAA86}"/>
              </a:ext>
            </a:extLst>
          </p:cNvPr>
          <p:cNvSpPr/>
          <p:nvPr/>
        </p:nvSpPr>
        <p:spPr>
          <a:xfrm>
            <a:off x="5778507" y="3301441"/>
            <a:ext cx="3129703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uncles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does she have?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4D052D3-98DA-4449-B97C-0C0E4A0058C5}"/>
              </a:ext>
            </a:extLst>
          </p:cNvPr>
          <p:cNvSpPr/>
          <p:nvPr/>
        </p:nvSpPr>
        <p:spPr>
          <a:xfrm>
            <a:off x="5793734" y="3683721"/>
            <a:ext cx="309924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aunts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does she have?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DFBE1E6-277D-46B2-B603-1EEDDDBFDD7A}"/>
              </a:ext>
            </a:extLst>
          </p:cNvPr>
          <p:cNvSpPr/>
          <p:nvPr/>
        </p:nvSpPr>
        <p:spPr>
          <a:xfrm>
            <a:off x="5800537" y="4067440"/>
            <a:ext cx="321626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How many </a:t>
            </a:r>
            <a:r>
              <a:rPr lang="en-US" sz="1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cousins</a:t>
            </a: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does she have?</a:t>
            </a:r>
            <a:endParaRPr lang="ar-SA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F876183-FEB4-44C9-98BC-5F5EBD42ED69}"/>
              </a:ext>
            </a:extLst>
          </p:cNvPr>
          <p:cNvSpPr/>
          <p:nvPr/>
        </p:nvSpPr>
        <p:spPr>
          <a:xfrm>
            <a:off x="3428562" y="2845708"/>
            <a:ext cx="2304702" cy="39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two sisters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A6EC94F-B525-4133-B7A7-B66C15F69A05}"/>
              </a:ext>
            </a:extLst>
          </p:cNvPr>
          <p:cNvSpPr/>
          <p:nvPr/>
        </p:nvSpPr>
        <p:spPr>
          <a:xfrm>
            <a:off x="3497038" y="2556073"/>
            <a:ext cx="2304702" cy="398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three</a:t>
            </a:r>
            <a:r>
              <a:rPr lang="ar-SA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GB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brothers</a:t>
            </a:r>
            <a:endParaRPr lang="en-US" b="1" dirty="0">
              <a:ln w="3175">
                <a:solidFill>
                  <a:schemeClr val="accent4">
                    <a:lumMod val="75000"/>
                  </a:schemeClr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0B00910-3252-4620-9417-76AD16D8C232}"/>
              </a:ext>
            </a:extLst>
          </p:cNvPr>
          <p:cNvSpPr/>
          <p:nvPr/>
        </p:nvSpPr>
        <p:spPr>
          <a:xfrm>
            <a:off x="3428562" y="3236443"/>
            <a:ext cx="2304702" cy="39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seven uncles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40C76B8-54B2-4983-906F-83603F847F9B}"/>
              </a:ext>
            </a:extLst>
          </p:cNvPr>
          <p:cNvSpPr/>
          <p:nvPr/>
        </p:nvSpPr>
        <p:spPr>
          <a:xfrm>
            <a:off x="3413122" y="3958591"/>
            <a:ext cx="2304702" cy="398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1" dirty="0">
                <a:ln w="3175">
                  <a:solidFill>
                    <a:schemeClr val="accent4">
                      <a:lumMod val="75000"/>
                    </a:schemeClr>
                  </a:solidFill>
                </a:ln>
                <a:latin typeface="Comic Sans MS" panose="030F0702030302020204" pitchFamily="66" charset="0"/>
              </a:rPr>
              <a:t>twenty-one cousins</a:t>
            </a:r>
            <a:endParaRPr lang="ar-SA" b="1" dirty="0">
              <a:ln w="3175">
                <a:solidFill>
                  <a:schemeClr val="accent4">
                    <a:lumMod val="75000"/>
                  </a:schemeClr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BFE262E-972C-42A8-87C9-8AE6EE77155F}"/>
              </a:ext>
            </a:extLst>
          </p:cNvPr>
          <p:cNvSpPr/>
          <p:nvPr/>
        </p:nvSpPr>
        <p:spPr>
          <a:xfrm>
            <a:off x="8162258" y="856257"/>
            <a:ext cx="883771" cy="346249"/>
          </a:xfrm>
          <a:prstGeom prst="rect">
            <a:avLst/>
          </a:prstGeom>
          <a:solidFill>
            <a:srgbClr val="FFCC00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43 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2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6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build="p"/>
      <p:bldP spid="23" grpId="0" build="p"/>
      <p:bldP spid="24" grpId="0" build="p"/>
      <p:bldP spid="2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2E39211-E16B-4599-8D99-5479F2CE4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49" y="1843672"/>
            <a:ext cx="6543675" cy="19333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5DA4B28-E7A7-4046-9961-05B64EC891AE}"/>
              </a:ext>
            </a:extLst>
          </p:cNvPr>
          <p:cNvSpPr/>
          <p:nvPr/>
        </p:nvSpPr>
        <p:spPr>
          <a:xfrm>
            <a:off x="8162258" y="856257"/>
            <a:ext cx="883771" cy="346249"/>
          </a:xfrm>
          <a:prstGeom prst="rect">
            <a:avLst/>
          </a:prstGeom>
          <a:solidFill>
            <a:srgbClr val="FFCC00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43 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G Bk 1 F-SA_'16_31.mp3">
            <a:hlinkClick r:id="" action="ppaction://media"/>
            <a:extLst>
              <a:ext uri="{FF2B5EF4-FFF2-40B4-BE49-F238E27FC236}">
                <a16:creationId xmlns:a16="http://schemas.microsoft.com/office/drawing/2014/main" id="{3B54F3FE-A417-4F84-A933-2D4E535D4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579" y="2094987"/>
            <a:ext cx="411267" cy="411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90873B8-5388-451E-AD38-6D20FF1F0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47883" y="3932341"/>
            <a:ext cx="1428750" cy="132159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A4D75D0-BC0B-4790-84AE-2BAC22F4F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820887" y="4099928"/>
            <a:ext cx="986422" cy="9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YOU, D'YOU, JOO - Natural American English Pronunciation Lesson">
            <a:hlinkClick r:id="" action="ppaction://media"/>
            <a:extLst>
              <a:ext uri="{FF2B5EF4-FFF2-40B4-BE49-F238E27FC236}">
                <a16:creationId xmlns:a16="http://schemas.microsoft.com/office/drawing/2014/main" id="{BC4948D6-0149-404B-BD42-BC60C5DCE1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53" end="77602.2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072" y="1398988"/>
            <a:ext cx="6096000" cy="3429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999D8C8-00E5-4C8C-A1C4-9764E22289F2}"/>
              </a:ext>
            </a:extLst>
          </p:cNvPr>
          <p:cNvSpPr/>
          <p:nvPr/>
        </p:nvSpPr>
        <p:spPr>
          <a:xfrm>
            <a:off x="2072730" y="4958086"/>
            <a:ext cx="4216539" cy="346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 you have any brothers or sisters?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DF7D4E-0CF5-45FC-A77F-2193806159FC}"/>
              </a:ext>
            </a:extLst>
          </p:cNvPr>
          <p:cNvSpPr/>
          <p:nvPr/>
        </p:nvSpPr>
        <p:spPr>
          <a:xfrm>
            <a:off x="2976021" y="5431451"/>
            <a:ext cx="2409955" cy="3462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 you read stories?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273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C6C1C5B-7400-4DBB-A2BB-0EDC60CC45C0}"/>
              </a:ext>
            </a:extLst>
          </p:cNvPr>
          <p:cNvSpPr txBox="1"/>
          <p:nvPr/>
        </p:nvSpPr>
        <p:spPr>
          <a:xfrm>
            <a:off x="0" y="1772816"/>
            <a:ext cx="9144000" cy="2554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en-US" sz="4000" b="1" dirty="0"/>
          </a:p>
          <a:p>
            <a:pPr algn="ctr"/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&amp;Matchmaker" pitchFamily="2" charset="0"/>
              </a:rPr>
              <a:t>Thank you</a:t>
            </a:r>
          </a:p>
          <a:p>
            <a:pPr algn="ctr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5385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محتوى 6">
            <a:extLst>
              <a:ext uri="{FF2B5EF4-FFF2-40B4-BE49-F238E27FC236}">
                <a16:creationId xmlns:a16="http://schemas.microsoft.com/office/drawing/2014/main" id="{1118109D-4380-4017-9412-F5674682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484784"/>
            <a:ext cx="6988773" cy="2036776"/>
          </a:xfrm>
          <a:prstGeom prst="rect">
            <a:avLst/>
          </a:prstGeom>
          <a:solidFill>
            <a:srgbClr val="E2DFDB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Revision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120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003BE36-AB61-489E-9CB6-F269DC15E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1" y="1628800"/>
            <a:ext cx="9166201" cy="423820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0C1F23-63D0-4F5F-8915-034B2FDF61F9}"/>
              </a:ext>
            </a:extLst>
          </p:cNvPr>
          <p:cNvSpPr txBox="1"/>
          <p:nvPr/>
        </p:nvSpPr>
        <p:spPr>
          <a:xfrm>
            <a:off x="2555776" y="101888"/>
            <a:ext cx="4315861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Family Tree</a:t>
            </a:r>
            <a:endParaRPr lang="ar-SA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23771FE-C3D6-47A7-B4F2-7594FF01B300}"/>
              </a:ext>
            </a:extLst>
          </p:cNvPr>
          <p:cNvSpPr txBox="1"/>
          <p:nvPr/>
        </p:nvSpPr>
        <p:spPr>
          <a:xfrm>
            <a:off x="5004048" y="2276872"/>
            <a:ext cx="22322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Grandparents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C3E411C-C8EE-4960-85C1-A2540525F0AB}"/>
              </a:ext>
            </a:extLst>
          </p:cNvPr>
          <p:cNvSpPr txBox="1"/>
          <p:nvPr/>
        </p:nvSpPr>
        <p:spPr>
          <a:xfrm>
            <a:off x="971600" y="2676982"/>
            <a:ext cx="12961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4100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39CEC26-7A26-4300-BF67-DD8CFD872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8003"/>
          <a:stretch/>
        </p:blipFill>
        <p:spPr>
          <a:xfrm>
            <a:off x="35496" y="1412776"/>
            <a:ext cx="9101185" cy="367240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56962B1-5DC4-46A1-9747-43F425E89A30}"/>
              </a:ext>
            </a:extLst>
          </p:cNvPr>
          <p:cNvSpPr/>
          <p:nvPr/>
        </p:nvSpPr>
        <p:spPr>
          <a:xfrm>
            <a:off x="6336704" y="3684264"/>
            <a:ext cx="971600" cy="46481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EDAB776-8D49-4496-A671-36A1A13F9F5D}"/>
              </a:ext>
            </a:extLst>
          </p:cNvPr>
          <p:cNvSpPr/>
          <p:nvPr/>
        </p:nvSpPr>
        <p:spPr>
          <a:xfrm>
            <a:off x="107504" y="3684265"/>
            <a:ext cx="910012" cy="4255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670D176-07B6-4FBC-A6FC-A1F24C672BC4}"/>
              </a:ext>
            </a:extLst>
          </p:cNvPr>
          <p:cNvSpPr/>
          <p:nvPr/>
        </p:nvSpPr>
        <p:spPr>
          <a:xfrm>
            <a:off x="2123728" y="3723505"/>
            <a:ext cx="611561" cy="4255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7AEBAEC-E98A-416A-82B9-55150D3C3292}"/>
              </a:ext>
            </a:extLst>
          </p:cNvPr>
          <p:cNvSpPr/>
          <p:nvPr/>
        </p:nvSpPr>
        <p:spPr>
          <a:xfrm>
            <a:off x="8409560" y="3723505"/>
            <a:ext cx="698944" cy="4255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06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69000"/>
                <a:lumOff val="31000"/>
                <a:alpha val="83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67744" y="1196752"/>
            <a:ext cx="1872208" cy="175432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ar-SA" sz="3600" dirty="0"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  <a:p>
            <a:pPr algn="ctr"/>
            <a:r>
              <a:rPr lang="en-US" sz="3600" dirty="0"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Have</a:t>
            </a:r>
          </a:p>
          <a:p>
            <a:pPr algn="ctr"/>
            <a:r>
              <a:rPr lang="en-US" sz="3600" dirty="0"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5076057" y="1196752"/>
            <a:ext cx="1872208" cy="175432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dirty="0"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  <a:p>
            <a:pPr algn="ctr"/>
            <a:r>
              <a:rPr lang="en-US" sz="3600" dirty="0"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Has</a:t>
            </a:r>
          </a:p>
          <a:p>
            <a:pPr algn="ctr"/>
            <a:endParaRPr lang="ar-SA" sz="3600" dirty="0"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95536" y="3573016"/>
            <a:ext cx="43183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 have </a:t>
            </a:r>
            <a:r>
              <a:rPr lang="en-US" sz="4000" b="1" dirty="0">
                <a:latin typeface="Shadows Into Light Two" panose="02000506000000020004" pitchFamily="2" charset="0"/>
              </a:rPr>
              <a:t>a book.</a:t>
            </a:r>
          </a:p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You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 have </a:t>
            </a:r>
            <a:r>
              <a:rPr lang="en-US" sz="4000" b="1" dirty="0">
                <a:latin typeface="Shadows Into Light Two" panose="02000506000000020004" pitchFamily="2" charset="0"/>
              </a:rPr>
              <a:t>a book. </a:t>
            </a:r>
          </a:p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They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 have </a:t>
            </a:r>
            <a:r>
              <a:rPr lang="en-US" sz="4000" b="1" dirty="0">
                <a:latin typeface="Shadows Into Light Two" panose="02000506000000020004" pitchFamily="2" charset="0"/>
              </a:rPr>
              <a:t>a book.</a:t>
            </a:r>
          </a:p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We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 have </a:t>
            </a:r>
            <a:r>
              <a:rPr lang="en-US" sz="4000" b="1" dirty="0">
                <a:latin typeface="Shadows Into Light Two" panose="02000506000000020004" pitchFamily="2" charset="0"/>
              </a:rPr>
              <a:t>a book.</a:t>
            </a:r>
            <a:endParaRPr lang="ar-SA" sz="4000" b="1" dirty="0">
              <a:latin typeface="Shadows Into Light Two" panose="02000506000000020004" pitchFamily="2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175429" y="3906923"/>
            <a:ext cx="35734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has</a:t>
            </a:r>
            <a:r>
              <a:rPr lang="en-US" sz="4000" b="1" dirty="0">
                <a:latin typeface="Shadows Into Light Two" panose="02000506000000020004" pitchFamily="2" charset="0"/>
              </a:rPr>
              <a:t> a book.</a:t>
            </a:r>
          </a:p>
          <a:p>
            <a:pPr algn="l"/>
            <a:r>
              <a:rPr lang="en-US" sz="4000" b="1" dirty="0">
                <a:latin typeface="Shadows Into Light Two" panose="02000506000000020004" pitchFamily="2" charset="0"/>
              </a:rPr>
              <a:t>She </a:t>
            </a:r>
            <a:r>
              <a:rPr lang="en-US" sz="4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has</a:t>
            </a:r>
            <a:r>
              <a:rPr lang="en-US" sz="4000" b="1" dirty="0">
                <a:latin typeface="Shadows Into Light Two" panose="02000506000000020004" pitchFamily="2" charset="0"/>
              </a:rPr>
              <a:t> a book.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9990F63-0F15-4251-917F-536256EE8615}"/>
              </a:ext>
            </a:extLst>
          </p:cNvPr>
          <p:cNvSpPr/>
          <p:nvPr/>
        </p:nvSpPr>
        <p:spPr>
          <a:xfrm>
            <a:off x="2663249" y="193579"/>
            <a:ext cx="3817501" cy="95584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AAE861-E8A5-42C2-8E98-A7AAD5B3674A}"/>
              </a:ext>
            </a:extLst>
          </p:cNvPr>
          <p:cNvSpPr txBox="1"/>
          <p:nvPr/>
        </p:nvSpPr>
        <p:spPr>
          <a:xfrm>
            <a:off x="3249359" y="291469"/>
            <a:ext cx="292900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Verb Have</a:t>
            </a:r>
            <a:endParaRPr lang="ar-SA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B39595-5BE1-488F-97A1-81CAD5ABC2C1}"/>
              </a:ext>
            </a:extLst>
          </p:cNvPr>
          <p:cNvSpPr/>
          <p:nvPr/>
        </p:nvSpPr>
        <p:spPr>
          <a:xfrm>
            <a:off x="2051721" y="3206923"/>
            <a:ext cx="6048672" cy="432048"/>
          </a:xfrm>
          <a:prstGeom prst="rect">
            <a:avLst/>
          </a:prstGeom>
          <a:solidFill>
            <a:srgbClr val="E1DEDB"/>
          </a:solidFill>
          <a:ln>
            <a:solidFill>
              <a:srgbClr val="DDDA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5ECF2BE-4D0B-4759-A161-29D9DD0D550B}"/>
              </a:ext>
            </a:extLst>
          </p:cNvPr>
          <p:cNvSpPr/>
          <p:nvPr/>
        </p:nvSpPr>
        <p:spPr>
          <a:xfrm>
            <a:off x="3203848" y="3015991"/>
            <a:ext cx="3194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Affermative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ar-S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87E378A-AB56-4E6D-8DB7-FDAD4AFAB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14580" y="2882015"/>
            <a:ext cx="749732" cy="8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7" grpId="0"/>
      <p:bldP spid="8" grpId="0" animBg="1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0888DE9-08B2-4A1E-A6AB-0B9D62CF7909}"/>
              </a:ext>
            </a:extLst>
          </p:cNvPr>
          <p:cNvSpPr/>
          <p:nvPr/>
        </p:nvSpPr>
        <p:spPr>
          <a:xfrm>
            <a:off x="611560" y="2276872"/>
            <a:ext cx="1656184" cy="3170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I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You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we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They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F73B6CF-9F68-437A-98B4-F38266F856D7}"/>
              </a:ext>
            </a:extLst>
          </p:cNvPr>
          <p:cNvSpPr/>
          <p:nvPr/>
        </p:nvSpPr>
        <p:spPr>
          <a:xfrm>
            <a:off x="2411760" y="2636912"/>
            <a:ext cx="165618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ar-SA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have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5BFBB1-9A85-49AE-97D9-F75CBEDCDFBC}"/>
              </a:ext>
            </a:extLst>
          </p:cNvPr>
          <p:cNvSpPr/>
          <p:nvPr/>
        </p:nvSpPr>
        <p:spPr>
          <a:xfrm>
            <a:off x="5148064" y="2614067"/>
            <a:ext cx="165618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He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She</a:t>
            </a:r>
            <a:b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</a:b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IT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5EB9522-25F7-457A-8846-3D5ADAA4F86E}"/>
              </a:ext>
            </a:extLst>
          </p:cNvPr>
          <p:cNvSpPr/>
          <p:nvPr/>
        </p:nvSpPr>
        <p:spPr>
          <a:xfrm>
            <a:off x="6874743" y="2636912"/>
            <a:ext cx="165618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ar-SA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-Arabic ExtraBold" panose="00000900000000000000" pitchFamily="2" charset="-78"/>
              <a:cs typeface="Montserrat-Arabic ExtraBold" panose="00000900000000000000" pitchFamily="2" charset="-78"/>
            </a:endParaRP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has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-Arabic ExtraBold" panose="00000900000000000000" pitchFamily="2" charset="-78"/>
                <a:cs typeface="Montserrat-Arabic ExtraBold" panose="00000900000000000000" pitchFamily="2" charset="-78"/>
              </a:rPr>
              <a:t> 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4290D86-73A3-4720-B036-31C73363BFF9}"/>
              </a:ext>
            </a:extLst>
          </p:cNvPr>
          <p:cNvSpPr/>
          <p:nvPr/>
        </p:nvSpPr>
        <p:spPr>
          <a:xfrm>
            <a:off x="467544" y="2132855"/>
            <a:ext cx="3960440" cy="3170099"/>
          </a:xfrm>
          <a:prstGeom prst="roundRect">
            <a:avLst/>
          </a:prstGeom>
          <a:noFill/>
          <a:ln w="412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301CB71-FBD4-490D-A6E8-17CA093CF6EE}"/>
              </a:ext>
            </a:extLst>
          </p:cNvPr>
          <p:cNvSpPr/>
          <p:nvPr/>
        </p:nvSpPr>
        <p:spPr>
          <a:xfrm>
            <a:off x="4752977" y="2132855"/>
            <a:ext cx="3960440" cy="3170099"/>
          </a:xfrm>
          <a:prstGeom prst="roundRect">
            <a:avLst/>
          </a:prstGeom>
          <a:noFill/>
          <a:ln w="412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307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7214" y="3801124"/>
            <a:ext cx="8352928" cy="103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We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( have – has )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three bags.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947" y="1067451"/>
            <a:ext cx="857098" cy="84199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854" y="2206103"/>
            <a:ext cx="1669052" cy="88755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740" y="3713775"/>
            <a:ext cx="1771815" cy="134551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653" y="5394746"/>
            <a:ext cx="1029351" cy="100190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1A40F03-67F9-4BDF-9AA9-73E0B3B68B14}"/>
              </a:ext>
            </a:extLst>
          </p:cNvPr>
          <p:cNvSpPr txBox="1"/>
          <p:nvPr/>
        </p:nvSpPr>
        <p:spPr>
          <a:xfrm>
            <a:off x="11638373" y="2132856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19F2B4F-311D-4B12-8801-3C5DBBE93AF3}"/>
              </a:ext>
            </a:extLst>
          </p:cNvPr>
          <p:cNvSpPr/>
          <p:nvPr/>
        </p:nvSpPr>
        <p:spPr>
          <a:xfrm>
            <a:off x="463211" y="784508"/>
            <a:ext cx="6033033" cy="103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( have – has )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a ball.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5447ED49-D26A-4BE4-85BA-CCEF02CD27CB}"/>
              </a:ext>
            </a:extLst>
          </p:cNvPr>
          <p:cNvSpPr/>
          <p:nvPr/>
        </p:nvSpPr>
        <p:spPr>
          <a:xfrm>
            <a:off x="281767" y="1942490"/>
            <a:ext cx="6162441" cy="103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He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( have – has )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a car.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3C11FE5-C4C9-4020-B008-7EC5AE761F6C}"/>
              </a:ext>
            </a:extLst>
          </p:cNvPr>
          <p:cNvSpPr/>
          <p:nvPr/>
        </p:nvSpPr>
        <p:spPr>
          <a:xfrm>
            <a:off x="395536" y="5178079"/>
            <a:ext cx="8352928" cy="103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She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( have – has )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Comic Sans MS" panose="030F0702030302020204" pitchFamily="66" charset="0"/>
              </a:rPr>
              <a:t>a pen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641B7BDF-F0F0-42C5-8721-2017FFD359BA}"/>
              </a:ext>
            </a:extLst>
          </p:cNvPr>
          <p:cNvSpPr/>
          <p:nvPr/>
        </p:nvSpPr>
        <p:spPr>
          <a:xfrm>
            <a:off x="1319489" y="1047918"/>
            <a:ext cx="1152128" cy="9012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49E783A7-623A-450D-8978-959088F50722}"/>
              </a:ext>
            </a:extLst>
          </p:cNvPr>
          <p:cNvSpPr/>
          <p:nvPr/>
        </p:nvSpPr>
        <p:spPr>
          <a:xfrm>
            <a:off x="2903664" y="2198042"/>
            <a:ext cx="1152128" cy="9012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F44DBDEA-A8AC-4FE3-9AB2-682AAA3EDB4C}"/>
              </a:ext>
            </a:extLst>
          </p:cNvPr>
          <p:cNvSpPr/>
          <p:nvPr/>
        </p:nvSpPr>
        <p:spPr>
          <a:xfrm>
            <a:off x="1319489" y="4034930"/>
            <a:ext cx="1584175" cy="9012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4B832B3-9491-4054-91FA-B14EA976F966}"/>
              </a:ext>
            </a:extLst>
          </p:cNvPr>
          <p:cNvSpPr/>
          <p:nvPr/>
        </p:nvSpPr>
        <p:spPr>
          <a:xfrm>
            <a:off x="3367068" y="5434803"/>
            <a:ext cx="1029361" cy="90125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12C1850-CD1B-44FF-B534-8D38881D52B1}"/>
              </a:ext>
            </a:extLst>
          </p:cNvPr>
          <p:cNvSpPr/>
          <p:nvPr/>
        </p:nvSpPr>
        <p:spPr>
          <a:xfrm>
            <a:off x="909427" y="-5569"/>
            <a:ext cx="6543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Choose ( have , has ) :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6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31760" y="458940"/>
            <a:ext cx="8343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Complete with ( have , has )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353070" y="2177353"/>
            <a:ext cx="60285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>
                <a:cs typeface="+mj-cs"/>
              </a:rPr>
              <a:t>1- I _ _ _ _ _  seven books.</a:t>
            </a:r>
            <a:endParaRPr lang="ar-SA" sz="4000" dirty="0">
              <a:cs typeface="+mj-cs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829928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br>
              <a:rPr lang="en-US" sz="1200" dirty="0">
                <a:solidFill>
                  <a:prstClr val="black"/>
                </a:solidFill>
              </a:rPr>
            </a:b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.</a:t>
            </a:r>
            <a:br>
              <a:rPr lang="en-US" sz="1200" dirty="0">
                <a:solidFill>
                  <a:prstClr val="black"/>
                </a:solidFill>
              </a:rPr>
            </a:br>
            <a:br>
              <a:rPr lang="en-US" sz="1200" dirty="0">
                <a:solidFill>
                  <a:prstClr val="black"/>
                </a:solidFill>
              </a:rPr>
            </a:br>
            <a:br>
              <a:rPr lang="en-US" sz="1200" dirty="0">
                <a:solidFill>
                  <a:prstClr val="black"/>
                </a:solidFill>
              </a:rPr>
            </a:b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83568" y="4029741"/>
            <a:ext cx="7964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000000"/>
                </a:solidFill>
                <a:latin typeface="Arial"/>
                <a:cs typeface="+mj-cs"/>
              </a:rPr>
              <a:t> 2- He </a:t>
            </a:r>
            <a:r>
              <a:rPr lang="en-US" sz="4000" dirty="0">
                <a:latin typeface="Arial"/>
                <a:cs typeface="+mj-cs"/>
              </a:rPr>
              <a:t>_ _ _ _ _ _ 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+mj-cs"/>
              </a:rPr>
              <a:t> 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+mj-cs"/>
              </a:rPr>
              <a:t>a green jacket.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2915816" y="3833607"/>
            <a:ext cx="1326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has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endParaRPr lang="ar-SA" sz="6000" dirty="0"/>
          </a:p>
        </p:txBody>
      </p:sp>
      <p:sp>
        <p:nvSpPr>
          <p:cNvPr id="20" name="مستطيل 19"/>
          <p:cNvSpPr/>
          <p:nvPr/>
        </p:nvSpPr>
        <p:spPr>
          <a:xfrm>
            <a:off x="2411760" y="1918614"/>
            <a:ext cx="16941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have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41894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TM10001114[[fn=معرض]]</Template>
  <TotalTime>5791</TotalTime>
  <Words>667</Words>
  <Application>Microsoft Office PowerPoint</Application>
  <PresentationFormat>عرض على الشاشة (4:3)</PresentationFormat>
  <Paragraphs>182</Paragraphs>
  <Slides>28</Slides>
  <Notes>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8" baseType="lpstr">
      <vt:lpstr>&amp;Matchmaker</vt:lpstr>
      <vt:lpstr>Arial</vt:lpstr>
      <vt:lpstr>Calibri</vt:lpstr>
      <vt:lpstr>Comic Sans MS</vt:lpstr>
      <vt:lpstr>Gill Sans MT</vt:lpstr>
      <vt:lpstr>Montserrat-Arabic ExtraBold</vt:lpstr>
      <vt:lpstr>MV Boli</vt:lpstr>
      <vt:lpstr>Shadows Into Light Two</vt:lpstr>
      <vt:lpstr>Wingdings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Ahmed-Under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Gh. .</cp:lastModifiedBy>
  <cp:revision>378</cp:revision>
  <dcterms:created xsi:type="dcterms:W3CDTF">2017-01-07T17:08:37Z</dcterms:created>
  <dcterms:modified xsi:type="dcterms:W3CDTF">2021-10-24T19:48:17Z</dcterms:modified>
</cp:coreProperties>
</file>