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76" r:id="rId1"/>
  </p:sldMasterIdLst>
  <p:notesMasterIdLst>
    <p:notesMasterId r:id="rId19"/>
  </p:notesMasterIdLst>
  <p:sldIdLst>
    <p:sldId id="283" r:id="rId2"/>
    <p:sldId id="286" r:id="rId3"/>
    <p:sldId id="287" r:id="rId4"/>
    <p:sldId id="288" r:id="rId5"/>
    <p:sldId id="360" r:id="rId6"/>
    <p:sldId id="304" r:id="rId7"/>
    <p:sldId id="348" r:id="rId8"/>
    <p:sldId id="354" r:id="rId9"/>
    <p:sldId id="291" r:id="rId10"/>
    <p:sldId id="344" r:id="rId11"/>
    <p:sldId id="359" r:id="rId12"/>
    <p:sldId id="345" r:id="rId13"/>
    <p:sldId id="353" r:id="rId14"/>
    <p:sldId id="355" r:id="rId15"/>
    <p:sldId id="328" r:id="rId16"/>
    <p:sldId id="347" r:id="rId17"/>
    <p:sldId id="358" r:id="rId18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50B7A"/>
    <a:srgbClr val="0000FF"/>
    <a:srgbClr val="CC00FF"/>
    <a:srgbClr val="005392"/>
    <a:srgbClr val="0066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141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D2B25E-1ED7-4F5F-BFBD-C07B64814D85}" type="datetimeFigureOut">
              <a:rPr lang="ar-SA"/>
              <a:pPr>
                <a:defRPr/>
              </a:pPr>
              <a:t>18/03/44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9AE228-723D-4C69-962A-9EC2950788E6}" type="slidenum">
              <a:rPr lang="ar-SA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500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63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671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1547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0287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28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E36B8E-9928-4068-8239-8C5A0C3CF59D}" type="datetimeFigureOut">
              <a:rPr lang="ar-SA" smtClean="0"/>
              <a:pPr>
                <a:defRPr/>
              </a:pPr>
              <a:t>18/03/44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D9B2D-92C9-4154-B414-B4D07DED7761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391244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410E1-3865-4B75-9ECA-E6CE85D3B5BE}" type="datetimeFigureOut">
              <a:rPr lang="ar-SA" smtClean="0"/>
              <a:pPr>
                <a:defRPr/>
              </a:pPr>
              <a:t>18/03/44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3EFE0-3C90-4D8E-8760-2B6E6AFB6A15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360505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5B05A-FA24-4DF2-9557-59DE1F9A01B3}" type="datetimeFigureOut">
              <a:rPr lang="ar-SA" smtClean="0"/>
              <a:pPr>
                <a:defRPr/>
              </a:pPr>
              <a:t>18/03/44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BEE65-41EF-4F3A-89F8-ACAF7058CEAD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345082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06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6EDFD2-DEE5-4878-9F48-FC0251DA11CD}" type="datetimeFigureOut">
              <a:rPr lang="ar-SA" smtClean="0"/>
              <a:pPr>
                <a:defRPr/>
              </a:pPr>
              <a:t>18/03/44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D0228-2F3E-4EE4-806D-B0752C48F1F3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424323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E4E8CE-C713-4F15-8D67-3C98FA6D255F}" type="datetimeFigureOut">
              <a:rPr lang="ar-SA" smtClean="0"/>
              <a:pPr>
                <a:defRPr/>
              </a:pPr>
              <a:t>18/03/44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D060A-E720-426A-BE1A-C204EFD61178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65708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95FB3-E29F-4750-83BB-B55EEB3B09C6}" type="datetimeFigureOut">
              <a:rPr lang="ar-SA" smtClean="0"/>
              <a:pPr>
                <a:defRPr/>
              </a:pPr>
              <a:t>18/03/44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4538E-551A-429E-8BF0-CCB6710DA89F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21263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A1F6E-F144-46EB-8DE8-91565F125C20}" type="datetimeFigureOut">
              <a:rPr lang="ar-SA" smtClean="0"/>
              <a:pPr>
                <a:defRPr/>
              </a:pPr>
              <a:t>18/03/44</a:t>
            </a:fld>
            <a:endParaRPr lang="ar-SA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9275F-E1FF-46E4-AA84-8CE0F13EE8B5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809224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A9F7F2-BF27-41E0-9286-4FB5CE10005B}" type="datetimeFigureOut">
              <a:rPr lang="ar-SA" smtClean="0"/>
              <a:pPr>
                <a:defRPr/>
              </a:pPr>
              <a:t>18/03/44</a:t>
            </a:fld>
            <a:endParaRPr lang="ar-SA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7A0E8-FCD9-4716-8403-D6A4C79F6DAB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307192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BF67C2-8D37-45CE-9FAE-111622158D95}" type="datetimeFigureOut">
              <a:rPr lang="ar-SA" smtClean="0"/>
              <a:pPr>
                <a:defRPr/>
              </a:pPr>
              <a:t>18/03/44</a:t>
            </a:fld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5951C-254E-4E14-B9C1-A9E0B0720866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42236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CECE5-1E6D-4258-B902-A1DE89FD3C13}" type="datetimeFigureOut">
              <a:rPr lang="ar-SA" smtClean="0"/>
              <a:pPr>
                <a:defRPr/>
              </a:pPr>
              <a:t>18/03/44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0551C-B6EA-402D-84AD-921A9E26A3AC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605953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18/03/44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33838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18/03/44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6479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hyperlink" Target="https://www.didax.com/apps/unifix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hyperlink" Target="https://www.liveworksheets.com/op2466943bp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19" Type="http://schemas.openxmlformats.org/officeDocument/2006/relationships/image" Target="../media/image2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089081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6158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27287"/>
            <a:ext cx="7848600" cy="457811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25" y="2445224"/>
            <a:ext cx="3905950" cy="441277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371600" y="537523"/>
            <a:ext cx="2045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13 / 3 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371600" y="5243346"/>
            <a:ext cx="49552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khbar MT" pitchFamily="2" charset="-78"/>
              </a:rPr>
              <a:t>كلمة أنماط جمع فما مفردها ؟</a:t>
            </a:r>
            <a:endParaRPr lang="ar-SA" sz="48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25716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436" y="2042160"/>
            <a:ext cx="4498750" cy="4874628"/>
          </a:xfrm>
          <a:prstGeom prst="rect">
            <a:avLst/>
          </a:prstGeom>
        </p:spPr>
      </p:pic>
      <p:sp>
        <p:nvSpPr>
          <p:cNvPr id="21" name="مستطيل 20"/>
          <p:cNvSpPr/>
          <p:nvPr/>
        </p:nvSpPr>
        <p:spPr>
          <a:xfrm>
            <a:off x="1437693" y="996758"/>
            <a:ext cx="46634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موقع لوسيلة تعليمية </a:t>
            </a:r>
          </a:p>
          <a:p>
            <a:pPr algn="ctr"/>
            <a:r>
              <a:rPr lang="ar-SA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لتوضيح النمط </a:t>
            </a:r>
            <a:endParaRPr lang="ar-SA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مستطيل 22">
            <a:hlinkClick r:id="rId18"/>
          </p:cNvPr>
          <p:cNvSpPr/>
          <p:nvPr/>
        </p:nvSpPr>
        <p:spPr>
          <a:xfrm>
            <a:off x="1769289" y="3278403"/>
            <a:ext cx="372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https://www.didax.com/apps/unifix/</a:t>
            </a:r>
          </a:p>
        </p:txBody>
      </p:sp>
    </p:spTree>
    <p:extLst>
      <p:ext uri="{BB962C8B-B14F-4D97-AF65-F5344CB8AC3E}">
        <p14:creationId xmlns:p14="http://schemas.microsoft.com/office/powerpoint/2010/main" val="10231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375" y="152400"/>
            <a:ext cx="8839200" cy="5652447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14023" y="457200"/>
            <a:ext cx="4828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2000" b="1" dirty="0"/>
              <a:t>1. حدد وحده النمط، واستعمل قطع العد الملوّنة </a:t>
            </a:r>
            <a:r>
              <a:rPr lang="ar-EG" sz="2000" b="1" dirty="0" smtClean="0"/>
              <a:t>لتمثل </a:t>
            </a:r>
            <a:r>
              <a:rPr lang="ar-EG" sz="2000" b="1" dirty="0"/>
              <a:t>النمط </a:t>
            </a:r>
            <a:r>
              <a:rPr lang="ar-EG" sz="2000" b="1" dirty="0" smtClean="0"/>
              <a:t>وتوس</a:t>
            </a:r>
            <a:r>
              <a:rPr lang="ar-SA" sz="2000" b="1" dirty="0" smtClean="0"/>
              <a:t>ي</a:t>
            </a:r>
            <a:r>
              <a:rPr lang="ar-EG" sz="2000" b="1" dirty="0" smtClean="0"/>
              <a:t>عه</a:t>
            </a:r>
            <a:r>
              <a:rPr lang="ar-SA" sz="2000" b="1" dirty="0"/>
              <a:t> </a:t>
            </a:r>
            <a:r>
              <a:rPr lang="ar-SA" sz="2000" b="1" dirty="0" smtClean="0"/>
              <a:t>ولون المربعات لتوضيح النمط</a:t>
            </a:r>
            <a:endParaRPr lang="ar-EG" sz="2000" b="1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6858000" y="304800"/>
            <a:ext cx="1010759" cy="65102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>
            <a:off x="7228346" y="1246496"/>
            <a:ext cx="1077454" cy="11157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>
            <a:off x="6172200" y="1246496"/>
            <a:ext cx="1056145" cy="11157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>
            <a:off x="5094746" y="1246496"/>
            <a:ext cx="1077454" cy="11157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5" name="مستطيل 14"/>
          <p:cNvSpPr/>
          <p:nvPr/>
        </p:nvSpPr>
        <p:spPr>
          <a:xfrm>
            <a:off x="4027947" y="1246496"/>
            <a:ext cx="1056145" cy="11157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>
            <a:off x="2939838" y="1246496"/>
            <a:ext cx="1077454" cy="11157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>
            <a:off x="1915657" y="1239764"/>
            <a:ext cx="1056145" cy="11157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8" name="مستطيل 17"/>
          <p:cNvSpPr/>
          <p:nvPr/>
        </p:nvSpPr>
        <p:spPr>
          <a:xfrm>
            <a:off x="806239" y="1239764"/>
            <a:ext cx="1077454" cy="11157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1305133" y="3200400"/>
            <a:ext cx="48029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000" b="1" dirty="0" smtClean="0">
                <a:cs typeface="+mn-cs"/>
              </a:rPr>
              <a:t>2. </a:t>
            </a:r>
            <a:r>
              <a:rPr lang="ar-EG" sz="2000" b="1" dirty="0" smtClean="0">
                <a:cs typeface="+mn-cs"/>
              </a:rPr>
              <a:t>استعمل </a:t>
            </a:r>
            <a:r>
              <a:rPr lang="ar-EG" sz="2000" b="1" dirty="0">
                <a:cs typeface="+mn-cs"/>
              </a:rPr>
              <a:t>قطع العد الملونة لتنشئ </a:t>
            </a:r>
            <a:r>
              <a:rPr lang="ar-EG" sz="2000" b="1" dirty="0" smtClean="0">
                <a:cs typeface="+mn-cs"/>
              </a:rPr>
              <a:t>نمط</a:t>
            </a:r>
            <a:r>
              <a:rPr lang="ar-SA" sz="2000" b="1" dirty="0" smtClean="0">
                <a:cs typeface="+mn-cs"/>
              </a:rPr>
              <a:t>ً</a:t>
            </a:r>
            <a:r>
              <a:rPr lang="ar-EG" sz="2000" b="1" dirty="0" smtClean="0">
                <a:cs typeface="+mn-cs"/>
              </a:rPr>
              <a:t>ا ثنائيّا </a:t>
            </a:r>
            <a:r>
              <a:rPr lang="ar-EG" sz="2000" b="1" dirty="0">
                <a:cs typeface="+mn-cs"/>
              </a:rPr>
              <a:t>من </a:t>
            </a:r>
            <a:r>
              <a:rPr lang="ar-EG" sz="2000" b="1" dirty="0" smtClean="0">
                <a:cs typeface="+mn-cs"/>
              </a:rPr>
              <a:t>لونين</a:t>
            </a:r>
            <a:endParaRPr lang="ar-SA" sz="2000" b="1" dirty="0" smtClean="0">
              <a:cs typeface="+mn-cs"/>
            </a:endParaRPr>
          </a:p>
          <a:p>
            <a:pPr algn="ctr"/>
            <a:r>
              <a:rPr lang="ar-SA" sz="2000" b="1" dirty="0" smtClean="0">
                <a:cs typeface="+mn-cs"/>
              </a:rPr>
              <a:t> </a:t>
            </a:r>
            <a:r>
              <a:rPr lang="ar-SA" sz="2000" b="1" dirty="0"/>
              <a:t>ولون المربعات لتوضيح النمط</a:t>
            </a:r>
            <a:endParaRPr lang="ar-EG" sz="2000" b="1" dirty="0"/>
          </a:p>
          <a:p>
            <a:pPr algn="ctr"/>
            <a:endParaRPr lang="ar-EG" sz="2000" b="1" dirty="0">
              <a:cs typeface="+mn-cs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7086600" y="4114800"/>
            <a:ext cx="1077454" cy="1216967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1" name="مستطيل 20"/>
          <p:cNvSpPr/>
          <p:nvPr/>
        </p:nvSpPr>
        <p:spPr>
          <a:xfrm>
            <a:off x="5987264" y="4114799"/>
            <a:ext cx="1077454" cy="1216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2" name="مستطيل 21"/>
          <p:cNvSpPr/>
          <p:nvPr/>
        </p:nvSpPr>
        <p:spPr>
          <a:xfrm>
            <a:off x="4961662" y="4102289"/>
            <a:ext cx="1077454" cy="1216967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3" name="مستطيل 22"/>
          <p:cNvSpPr/>
          <p:nvPr/>
        </p:nvSpPr>
        <p:spPr>
          <a:xfrm>
            <a:off x="3884799" y="4114799"/>
            <a:ext cx="1077454" cy="1216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4" name="مستطيل 23"/>
          <p:cNvSpPr/>
          <p:nvPr/>
        </p:nvSpPr>
        <p:spPr>
          <a:xfrm>
            <a:off x="2785463" y="4102289"/>
            <a:ext cx="1077454" cy="1216967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5" name="مستطيل 24"/>
          <p:cNvSpPr/>
          <p:nvPr/>
        </p:nvSpPr>
        <p:spPr>
          <a:xfrm>
            <a:off x="1686718" y="4102288"/>
            <a:ext cx="1077454" cy="1216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6" name="مستطيل مستدير الزوايا 25"/>
          <p:cNvSpPr/>
          <p:nvPr/>
        </p:nvSpPr>
        <p:spPr bwMode="auto">
          <a:xfrm>
            <a:off x="2635560" y="5473360"/>
            <a:ext cx="4184845" cy="889338"/>
          </a:xfrm>
          <a:prstGeom prst="round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chemeClr val="tx1"/>
                </a:solidFill>
                <a:cs typeface="+mj-cs"/>
              </a:rPr>
              <a:t>هذا النمط يتكون من مربعين، </a:t>
            </a:r>
            <a:endParaRPr lang="ar-SA" sz="2800" b="1" dirty="0" smtClean="0">
              <a:solidFill>
                <a:schemeClr val="tx1"/>
              </a:solidFill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 smtClean="0">
                <a:solidFill>
                  <a:schemeClr val="tx1"/>
                </a:solidFill>
                <a:cs typeface="+mj-cs"/>
              </a:rPr>
              <a:t>مربع </a:t>
            </a:r>
            <a:r>
              <a:rPr lang="ar-EG" sz="2800" b="1" dirty="0">
                <a:solidFill>
                  <a:schemeClr val="tx1"/>
                </a:solidFill>
                <a:cs typeface="+mj-cs"/>
              </a:rPr>
              <a:t>أحمر ومربع </a:t>
            </a:r>
            <a:r>
              <a:rPr lang="ar-SA" sz="2800" b="1" dirty="0" smtClean="0">
                <a:solidFill>
                  <a:schemeClr val="tx1"/>
                </a:solidFill>
                <a:cs typeface="+mj-cs"/>
              </a:rPr>
              <a:t>أصفر</a:t>
            </a:r>
            <a:r>
              <a:rPr lang="ar-EG" sz="2800" b="1" dirty="0" smtClean="0">
                <a:solidFill>
                  <a:schemeClr val="tx1"/>
                </a:solidFill>
                <a:cs typeface="+mj-cs"/>
              </a:rPr>
              <a:t>.</a:t>
            </a:r>
            <a:endParaRPr lang="ar-SA" sz="2800" b="1" dirty="0">
              <a:solidFill>
                <a:schemeClr val="tx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209852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275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28600"/>
            <a:ext cx="8763000" cy="5105400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152400" y="381000"/>
            <a:ext cx="4828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/>
              <a:t>3</a:t>
            </a:r>
            <a:r>
              <a:rPr lang="ar-EG" sz="2000" b="1" dirty="0" smtClean="0"/>
              <a:t>. </a:t>
            </a:r>
            <a:r>
              <a:rPr lang="ar-EG" sz="2000" b="1" dirty="0"/>
              <a:t>حدد وحده النمط، واستعمل قطع العد الملوّنة </a:t>
            </a:r>
            <a:r>
              <a:rPr lang="ar-EG" sz="2000" b="1" dirty="0" smtClean="0"/>
              <a:t>لتمثل </a:t>
            </a:r>
            <a:r>
              <a:rPr lang="ar-EG" sz="2000" b="1" dirty="0"/>
              <a:t>النمط </a:t>
            </a:r>
            <a:r>
              <a:rPr lang="ar-SA" sz="2000" b="1" dirty="0" smtClean="0"/>
              <a:t>ولون المربعات لتوضيح النمط</a:t>
            </a:r>
            <a:endParaRPr lang="ar-EG" sz="2000" b="1" dirty="0"/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6781800" y="381000"/>
            <a:ext cx="1066800" cy="60960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>
            <a:off x="7162800" y="1123666"/>
            <a:ext cx="1209382" cy="1216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8" name="مستطيل 17"/>
          <p:cNvSpPr/>
          <p:nvPr/>
        </p:nvSpPr>
        <p:spPr>
          <a:xfrm>
            <a:off x="6014891" y="1123665"/>
            <a:ext cx="1209382" cy="12169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9" name="مستطيل 18"/>
          <p:cNvSpPr/>
          <p:nvPr/>
        </p:nvSpPr>
        <p:spPr>
          <a:xfrm>
            <a:off x="4866982" y="1123665"/>
            <a:ext cx="1209382" cy="1216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0" name="مستطيل 19"/>
          <p:cNvSpPr/>
          <p:nvPr/>
        </p:nvSpPr>
        <p:spPr>
          <a:xfrm>
            <a:off x="3657600" y="1123665"/>
            <a:ext cx="1209382" cy="12169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1" name="مستطيل 20"/>
          <p:cNvSpPr/>
          <p:nvPr/>
        </p:nvSpPr>
        <p:spPr>
          <a:xfrm>
            <a:off x="2652335" y="1123665"/>
            <a:ext cx="1107634" cy="1216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2" name="مستطيل 21"/>
          <p:cNvSpPr/>
          <p:nvPr/>
        </p:nvSpPr>
        <p:spPr>
          <a:xfrm>
            <a:off x="1535473" y="1122050"/>
            <a:ext cx="1126712" cy="12169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3" name="مستطيل 22"/>
          <p:cNvSpPr/>
          <p:nvPr/>
        </p:nvSpPr>
        <p:spPr>
          <a:xfrm>
            <a:off x="399884" y="1122050"/>
            <a:ext cx="1147909" cy="1216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838200" y="2880139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b="1" dirty="0" smtClean="0"/>
              <a:t>4</a:t>
            </a:r>
            <a:r>
              <a:rPr lang="ar-SA" sz="2000" b="1" dirty="0" smtClean="0"/>
              <a:t>. </a:t>
            </a:r>
            <a:r>
              <a:rPr lang="ar-EG" sz="2000" b="1" dirty="0"/>
              <a:t>استعمل قطع العد الملونة لتنشئ نمط</a:t>
            </a:r>
            <a:r>
              <a:rPr lang="ar-SA" sz="2000" b="1" dirty="0"/>
              <a:t>ً</a:t>
            </a:r>
            <a:r>
              <a:rPr lang="ar-EG" sz="2000" b="1" dirty="0"/>
              <a:t>ا ثنائيّا من لونين</a:t>
            </a:r>
            <a:endParaRPr lang="ar-SA" sz="2000" b="1" dirty="0"/>
          </a:p>
          <a:p>
            <a:pPr algn="ctr"/>
            <a:r>
              <a:rPr lang="ar-SA" sz="2000" b="1" dirty="0"/>
              <a:t> ولون المربعات لتوضيح النمط</a:t>
            </a:r>
            <a:endParaRPr lang="ar-EG" sz="2000" b="1" dirty="0"/>
          </a:p>
        </p:txBody>
      </p:sp>
      <p:sp>
        <p:nvSpPr>
          <p:cNvPr id="24" name="مستطيل 23"/>
          <p:cNvSpPr/>
          <p:nvPr/>
        </p:nvSpPr>
        <p:spPr>
          <a:xfrm>
            <a:off x="7162800" y="3720979"/>
            <a:ext cx="1147909" cy="121696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5" name="مستطيل 24"/>
          <p:cNvSpPr/>
          <p:nvPr/>
        </p:nvSpPr>
        <p:spPr>
          <a:xfrm>
            <a:off x="6045627" y="3707521"/>
            <a:ext cx="1147909" cy="121696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6" name="مستطيل 25"/>
          <p:cNvSpPr/>
          <p:nvPr/>
        </p:nvSpPr>
        <p:spPr>
          <a:xfrm>
            <a:off x="4928454" y="3711022"/>
            <a:ext cx="1147909" cy="121696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7" name="مستطيل 26"/>
          <p:cNvSpPr/>
          <p:nvPr/>
        </p:nvSpPr>
        <p:spPr>
          <a:xfrm>
            <a:off x="3837439" y="3703994"/>
            <a:ext cx="1147909" cy="121696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8" name="مستطيل 27"/>
          <p:cNvSpPr/>
          <p:nvPr/>
        </p:nvSpPr>
        <p:spPr>
          <a:xfrm>
            <a:off x="2704898" y="3696966"/>
            <a:ext cx="1147909" cy="121696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9" name="مستطيل 28"/>
          <p:cNvSpPr/>
          <p:nvPr/>
        </p:nvSpPr>
        <p:spPr>
          <a:xfrm>
            <a:off x="1586131" y="3689938"/>
            <a:ext cx="1147909" cy="121696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664795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28600"/>
            <a:ext cx="8610600" cy="50196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69533"/>
            <a:ext cx="3965350" cy="4569828"/>
          </a:xfrm>
          <a:prstGeom prst="rect">
            <a:avLst/>
          </a:prstGeom>
        </p:spPr>
      </p:pic>
      <p:sp>
        <p:nvSpPr>
          <p:cNvPr id="14" name="مستطيل مستدير الزوايا 13"/>
          <p:cNvSpPr/>
          <p:nvPr/>
        </p:nvSpPr>
        <p:spPr>
          <a:xfrm>
            <a:off x="4343400" y="4571999"/>
            <a:ext cx="4419600" cy="58724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914400" y="152400"/>
            <a:ext cx="1460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واجب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84291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436" y="2042160"/>
            <a:ext cx="4498750" cy="487462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778110" y="1260747"/>
            <a:ext cx="2908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نشاط ختامي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مستطيل 1">
            <a:hlinkClick r:id="rId18"/>
          </p:cNvPr>
          <p:cNvSpPr/>
          <p:nvPr/>
        </p:nvSpPr>
        <p:spPr>
          <a:xfrm>
            <a:off x="1035848" y="361100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sz="1200" dirty="0">
                <a:solidFill>
                  <a:schemeClr val="bg2">
                    <a:lumMod val="75000"/>
                  </a:schemeClr>
                </a:solidFill>
              </a:rPr>
              <a:t>https://www.liveworksheets.com/op2466943bp</a:t>
            </a:r>
          </a:p>
        </p:txBody>
      </p:sp>
      <p:pic>
        <p:nvPicPr>
          <p:cNvPr id="1026" name="Picture 2" descr="Liveworksheets interactive worksheet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478" y="1279197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15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783932" y="0"/>
            <a:ext cx="741421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الواجب </a:t>
            </a:r>
          </a:p>
          <a:p>
            <a:pPr algn="ctr"/>
            <a:r>
              <a:rPr lang="ar-SA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فقرة 5 و 6 </a:t>
            </a:r>
          </a:p>
          <a:p>
            <a:pPr algn="ctr"/>
            <a:r>
              <a:rPr lang="ar-SA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إلى جانب النشاط المنزلي ص 57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743200"/>
            <a:ext cx="5476875" cy="334327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77" y="2134009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595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500063"/>
            <a:ext cx="8001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87343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70137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060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14186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81886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5684" y="533400"/>
            <a:ext cx="7488832" cy="459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4531634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54210" y="886367"/>
            <a:ext cx="5895975" cy="3038475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05" y="2074372"/>
            <a:ext cx="4498750" cy="487462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235214" y="1890777"/>
            <a:ext cx="14830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الفصل 3</a:t>
            </a:r>
            <a:endParaRPr lang="ar-SA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27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0914" y="965506"/>
            <a:ext cx="4712856" cy="32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6158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G_60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381000"/>
            <a:ext cx="8001000" cy="48768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45224"/>
            <a:ext cx="3905950" cy="4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497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230516" y="878868"/>
            <a:ext cx="4465939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</a:t>
            </a:r>
            <a:r>
              <a:rPr lang="ar-SA" sz="2400" b="1" cap="all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</a:t>
            </a:r>
            <a:r>
              <a:rPr lang="ar-SA" sz="2400" b="1" cap="all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الخميس</a:t>
            </a:r>
            <a:endParaRPr lang="ar-SA" sz="2400" b="1" cap="all" dirty="0" smtClean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: 17 </a:t>
            </a: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3 / 1444هـ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الثالث </a:t>
            </a: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الموقع والنمط</a:t>
            </a:r>
            <a:endParaRPr lang="ar-SA" sz="24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</a:t>
            </a:r>
            <a:r>
              <a:rPr lang="ar-SA" sz="2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تحديد النمط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ar-EG" sz="2400" b="1" dirty="0">
                <a:solidFill>
                  <a:srgbClr val="FF0000"/>
                </a:solidFill>
                <a:cs typeface="Akhbar MT" pitchFamily="2" charset="-78"/>
              </a:rPr>
              <a:t>فكرة الدرس</a:t>
            </a:r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 </a:t>
            </a:r>
            <a:r>
              <a:rPr lang="ar-SA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والهدف  منه: </a:t>
            </a:r>
          </a:p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أحدد النمط</a:t>
            </a:r>
            <a:endParaRPr lang="ar-EG" sz="2400" b="1" dirty="0">
              <a:solidFill>
                <a:schemeClr val="accent1">
                  <a:lumMod val="75000"/>
                </a:schemeClr>
              </a:solidFill>
              <a:cs typeface="Akhbar MT" pitchFamily="2" charset="-78"/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66" y="1594999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10081" y="765728"/>
            <a:ext cx="2576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56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2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7375</TotalTime>
  <Words>148</Words>
  <Application>Microsoft Office PowerPoint</Application>
  <PresentationFormat>عرض على الشاشة (4:3)</PresentationFormat>
  <Paragraphs>27</Paragraphs>
  <Slides>17</Slides>
  <Notes>5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4" baseType="lpstr">
      <vt:lpstr>Akhbar MT</vt:lpstr>
      <vt:lpstr>Arial</vt:lpstr>
      <vt:lpstr>Calibri</vt:lpstr>
      <vt:lpstr>Calibri Light</vt:lpstr>
      <vt:lpstr>Times New Roman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1ب - الفصل الأول</dc:title>
  <dc:subject>اختبار منتصف الفصلش</dc:subject>
  <dc:creator>أ/بندر الحازمي</dc:creator>
  <cp:keywords>حقيبة إنجاز المعلم والمعلمة</cp:keywords>
  <cp:lastModifiedBy>HP</cp:lastModifiedBy>
  <cp:revision>321</cp:revision>
  <dcterms:created xsi:type="dcterms:W3CDTF">2009-07-10T10:51:31Z</dcterms:created>
  <dcterms:modified xsi:type="dcterms:W3CDTF">2022-10-13T05:16:27Z</dcterms:modified>
</cp:coreProperties>
</file>