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6" r:id="rId1"/>
  </p:sldMasterIdLst>
  <p:notesMasterIdLst>
    <p:notesMasterId r:id="rId18"/>
  </p:notesMasterIdLst>
  <p:sldIdLst>
    <p:sldId id="359" r:id="rId2"/>
    <p:sldId id="283" r:id="rId3"/>
    <p:sldId id="286" r:id="rId4"/>
    <p:sldId id="287" r:id="rId5"/>
    <p:sldId id="288" r:id="rId6"/>
    <p:sldId id="367" r:id="rId7"/>
    <p:sldId id="304" r:id="rId8"/>
    <p:sldId id="291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58" r:id="rId1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00"/>
    <a:srgbClr val="CC00FF"/>
    <a:srgbClr val="0000FF"/>
    <a:srgbClr val="FFCCFF"/>
    <a:srgbClr val="C50B7A"/>
    <a:srgbClr val="00539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2B25E-1ED7-4F5F-BFBD-C07B64814D85}" type="datetimeFigureOut">
              <a:rPr lang="ar-SA"/>
              <a:pPr>
                <a:defRPr/>
              </a:pPr>
              <a:t>13/03/44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9AE228-723D-4C69-962A-9EC2950788E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0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63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54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92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996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89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62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72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981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81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36B8E-9928-4068-8239-8C5A0C3CF59D}" type="datetimeFigureOut">
              <a:rPr lang="ar-SA" smtClean="0"/>
              <a:pPr>
                <a:defRPr/>
              </a:pPr>
              <a:t>13/03/44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D9B2D-92C9-4154-B414-B4D07DED776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91244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410E1-3865-4B75-9ECA-E6CE85D3B5BE}" type="datetimeFigureOut">
              <a:rPr lang="ar-SA" smtClean="0"/>
              <a:pPr>
                <a:defRPr/>
              </a:pPr>
              <a:t>13/03/44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3EFE0-3C90-4D8E-8760-2B6E6AFB6A1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60505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5B05A-FA24-4DF2-9557-59DE1F9A01B3}" type="datetimeFigureOut">
              <a:rPr lang="ar-SA" smtClean="0"/>
              <a:pPr>
                <a:defRPr/>
              </a:pPr>
              <a:t>13/03/44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BEE65-41EF-4F3A-89F8-ACAF7058CEAD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45082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0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EDFD2-DEE5-4878-9F48-FC0251DA11CD}" type="datetimeFigureOut">
              <a:rPr lang="ar-SA" smtClean="0"/>
              <a:pPr>
                <a:defRPr/>
              </a:pPr>
              <a:t>13/03/44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D0228-2F3E-4EE4-806D-B0752C48F1F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24323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4E8CE-C713-4F15-8D67-3C98FA6D255F}" type="datetimeFigureOut">
              <a:rPr lang="ar-SA" smtClean="0"/>
              <a:pPr>
                <a:defRPr/>
              </a:pPr>
              <a:t>13/03/44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D060A-E720-426A-BE1A-C204EFD61178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5708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95FB3-E29F-4750-83BB-B55EEB3B09C6}" type="datetimeFigureOut">
              <a:rPr lang="ar-SA" smtClean="0"/>
              <a:pPr>
                <a:defRPr/>
              </a:pPr>
              <a:t>13/03/44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4538E-551A-429E-8BF0-CCB6710DA89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1263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A1F6E-F144-46EB-8DE8-91565F125C20}" type="datetimeFigureOut">
              <a:rPr lang="ar-SA" smtClean="0"/>
              <a:pPr>
                <a:defRPr/>
              </a:pPr>
              <a:t>13/03/44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9275F-E1FF-46E4-AA84-8CE0F13EE8B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09224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9F7F2-BF27-41E0-9286-4FB5CE10005B}" type="datetimeFigureOut">
              <a:rPr lang="ar-SA" smtClean="0"/>
              <a:pPr>
                <a:defRPr/>
              </a:pPr>
              <a:t>13/03/44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7A0E8-FCD9-4716-8403-D6A4C79F6DA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7192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F67C2-8D37-45CE-9FAE-111622158D95}" type="datetimeFigureOut">
              <a:rPr lang="ar-SA" smtClean="0"/>
              <a:pPr>
                <a:defRPr/>
              </a:pPr>
              <a:t>13/03/44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5951C-254E-4E14-B9C1-A9E0B072086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2236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CECE5-1E6D-4258-B902-A1DE89FD3C13}" type="datetimeFigureOut">
              <a:rPr lang="ar-SA" smtClean="0"/>
              <a:pPr>
                <a:defRPr/>
              </a:pPr>
              <a:t>13/03/44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0551C-B6EA-402D-84AD-921A9E26A3A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05953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13/03/44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383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13/03/44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47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5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7.png"/><Relationship Id="rId4" Type="http://schemas.openxmlformats.org/officeDocument/2006/relationships/audio" Target="../media/audio6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audio" Target="../media/audio7.wav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audio" Target="../media/audio8.wav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9.png"/><Relationship Id="rId4" Type="http://schemas.openxmlformats.org/officeDocument/2006/relationships/audio" Target="../media/audio8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0"/>
            <a:ext cx="9296400" cy="69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915400" cy="64008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486400" y="2133600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22225">
                  <a:solidFill>
                    <a:schemeClr val="accent2"/>
                  </a:solidFill>
                  <a:prstDash val="solid"/>
                </a:ln>
                <a:cs typeface="Akhbar MT" pitchFamily="2" charset="-78"/>
              </a:rPr>
              <a:t>أَقَلُّ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cs typeface="Akhbar MT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50285" y="2187531"/>
            <a:ext cx="6286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22225">
                  <a:solidFill>
                    <a:schemeClr val="accent2"/>
                  </a:solidFill>
                  <a:prstDash val="solid"/>
                </a:ln>
                <a:cs typeface="Akhbar MT" pitchFamily="2" charset="-78"/>
              </a:rPr>
              <a:t>أَعُدُّ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cs typeface="Akhbar MT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54954" y="2721682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22225">
                  <a:solidFill>
                    <a:schemeClr val="accent2"/>
                  </a:solidFill>
                  <a:prstDash val="solid"/>
                </a:ln>
                <a:cs typeface="Akhbar MT" pitchFamily="2" charset="-78"/>
              </a:rPr>
              <a:t>صِفْرٌُ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cs typeface="Akhbar MT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451822" y="2827839"/>
            <a:ext cx="6703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22225">
                  <a:solidFill>
                    <a:schemeClr val="accent2"/>
                  </a:solidFill>
                  <a:prstDash val="solid"/>
                </a:ln>
                <a:cs typeface="Akhbar MT" pitchFamily="2" charset="-78"/>
              </a:rPr>
              <a:t>نَمَطٌ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427935" y="3261211"/>
            <a:ext cx="660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22225">
                  <a:solidFill>
                    <a:schemeClr val="accent2"/>
                  </a:solidFill>
                  <a:prstDash val="solid"/>
                </a:ln>
                <a:cs typeface="Akhbar MT" pitchFamily="2" charset="-78"/>
              </a:rPr>
              <a:t>بَيْنَ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cs typeface="Akhbar MT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19858" y="3327313"/>
            <a:ext cx="6719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22225">
                  <a:solidFill>
                    <a:schemeClr val="accent2"/>
                  </a:solidFill>
                  <a:prstDash val="solid"/>
                </a:ln>
                <a:cs typeface="Akhbar MT" pitchFamily="2" charset="-78"/>
              </a:rPr>
              <a:t>قَبْلُ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73783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6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9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0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0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1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2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0780" y="965506"/>
            <a:ext cx="6304129" cy="3312271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32" y="2314376"/>
            <a:ext cx="4498750" cy="487462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126146" y="945173"/>
            <a:ext cx="4078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/>
              <a:t>ضع </a:t>
            </a:r>
            <a:r>
              <a:rPr lang="ar-EG" sz="2400" b="1" dirty="0">
                <a:solidFill>
                  <a:srgbClr val="0000FF"/>
                </a:solidFill>
              </a:rPr>
              <a:t>خطاً</a:t>
            </a:r>
            <a:r>
              <a:rPr lang="ar-EG" sz="2400" b="1" dirty="0"/>
              <a:t> تحت الطائر الواقع في الوسط.</a:t>
            </a:r>
            <a:endParaRPr lang="en-US" sz="2400" b="1" dirty="0"/>
          </a:p>
        </p:txBody>
      </p:sp>
      <p:cxnSp>
        <p:nvCxnSpPr>
          <p:cNvPr id="21" name="Straight Connector 28"/>
          <p:cNvCxnSpPr/>
          <p:nvPr/>
        </p:nvCxnSpPr>
        <p:spPr>
          <a:xfrm flipV="1">
            <a:off x="4800600" y="2892108"/>
            <a:ext cx="1995945" cy="3492"/>
          </a:xfrm>
          <a:prstGeom prst="line">
            <a:avLst/>
          </a:prstGeom>
          <a:ln w="76200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2024180" y="3813311"/>
            <a:ext cx="4382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/>
              <a:t>ضع علامة </a:t>
            </a:r>
            <a:r>
              <a:rPr lang="en-US" sz="2400" b="1" dirty="0">
                <a:solidFill>
                  <a:srgbClr val="FF0000"/>
                </a:solidFill>
              </a:rPr>
              <a:t>x</a:t>
            </a:r>
            <a:r>
              <a:rPr lang="ar-EG" sz="2400" b="1" dirty="0"/>
              <a:t>على الطائر الواقع في الأعلى</a:t>
            </a:r>
            <a:r>
              <a:rPr lang="ar-EG" b="1" dirty="0"/>
              <a:t>.</a:t>
            </a:r>
            <a:endParaRPr lang="en-US" b="1" dirty="0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5697998" y="1133050"/>
            <a:ext cx="83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7200" b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endParaRPr lang="ar-EG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6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9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0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0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1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2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85337" y="965506"/>
            <a:ext cx="6235675" cy="3260318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32" y="2314376"/>
            <a:ext cx="4498750" cy="487462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332330" y="1049736"/>
            <a:ext cx="4575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/>
              <a:t>أح</a:t>
            </a:r>
            <a:r>
              <a:rPr lang="ar-EG" sz="2400" b="1" dirty="0" err="1"/>
              <a:t>وط</a:t>
            </a:r>
            <a:r>
              <a:rPr lang="ar-EG" sz="2400" b="1" dirty="0"/>
              <a:t> </a:t>
            </a:r>
            <a:r>
              <a:rPr lang="ar-SA" sz="2400" b="1" dirty="0"/>
              <a:t> </a:t>
            </a:r>
            <a:r>
              <a:rPr lang="ar-EG" sz="2400" b="1" dirty="0"/>
              <a:t>السيارة الواقعة قبل الشاحنة الحمراء.</a:t>
            </a:r>
            <a:endParaRPr lang="en-US" sz="2400" b="1" dirty="0"/>
          </a:p>
        </p:txBody>
      </p:sp>
      <p:sp>
        <p:nvSpPr>
          <p:cNvPr id="21" name="Oval 18"/>
          <p:cNvSpPr/>
          <p:nvPr/>
        </p:nvSpPr>
        <p:spPr>
          <a:xfrm>
            <a:off x="5354234" y="2314376"/>
            <a:ext cx="964021" cy="104254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473550" y="3731700"/>
            <a:ext cx="562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/>
              <a:t>ضع علامة </a:t>
            </a:r>
            <a:r>
              <a:rPr lang="en-US" sz="2400" b="1" dirty="0">
                <a:solidFill>
                  <a:srgbClr val="FF0000"/>
                </a:solidFill>
              </a:rPr>
              <a:t>x</a:t>
            </a:r>
            <a:r>
              <a:rPr lang="ar-EG" sz="2400" b="1" dirty="0"/>
              <a:t>على السيارة الواقعة بعد السيارة الرمادية.</a:t>
            </a:r>
            <a:endParaRPr lang="en-US" sz="2400" b="1" dirty="0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153435" y="2239372"/>
            <a:ext cx="1066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8800" b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endParaRPr lang="ar-EG" sz="3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3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8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9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9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0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1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0781" y="907458"/>
            <a:ext cx="6304129" cy="3452762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44" y="2778122"/>
            <a:ext cx="3967482" cy="444580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36559" y="2334290"/>
            <a:ext cx="5880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/>
            <a:r>
              <a:rPr lang="ar-EG" sz="2400" b="1" dirty="0">
                <a:solidFill>
                  <a:srgbClr val="0000FF"/>
                </a:solidFill>
                <a:latin typeface="Calibri" pitchFamily="34" charset="0"/>
              </a:rPr>
              <a:t>عد مجموعة الدوائر، ثم ظلل العدد الذي يمثل عدد الدوائر.</a:t>
            </a:r>
            <a:endParaRPr lang="en-US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3" name="Oval 15"/>
          <p:cNvSpPr/>
          <p:nvPr/>
        </p:nvSpPr>
        <p:spPr>
          <a:xfrm>
            <a:off x="4765233" y="3984373"/>
            <a:ext cx="322996" cy="350982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29E3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541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6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9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0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0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1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2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0781" y="1524000"/>
            <a:ext cx="6317512" cy="267043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744731" y="817725"/>
            <a:ext cx="3951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400" b="1" dirty="0">
                <a:latin typeface="Calibri" pitchFamily="34" charset="0"/>
              </a:rPr>
              <a:t>عد عناصر المجموعة، ثم اكتب العدد. </a:t>
            </a:r>
            <a:endParaRPr lang="ar-EG" sz="2400" dirty="0">
              <a:latin typeface="Calibri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744163" y="1578245"/>
            <a:ext cx="5741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5400" b="1" dirty="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ar-EG" sz="5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741567" y="2951334"/>
            <a:ext cx="5741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5400" b="1" dirty="0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ar-EG" sz="5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0821" y="1192097"/>
            <a:ext cx="320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>
                <a:solidFill>
                  <a:srgbClr val="0000FF"/>
                </a:solidFill>
                <a:latin typeface="Calibri" pitchFamily="34" charset="0"/>
              </a:rPr>
              <a:t>حوط المجموعة التي تحوي عناصر أكثر.</a:t>
            </a:r>
            <a:endParaRPr lang="ar-E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4" name="Rounded Rectangle 21"/>
          <p:cNvSpPr/>
          <p:nvPr/>
        </p:nvSpPr>
        <p:spPr>
          <a:xfrm>
            <a:off x="2861204" y="2891402"/>
            <a:ext cx="4357273" cy="1303033"/>
          </a:xfrm>
          <a:prstGeom prst="roundRect">
            <a:avLst/>
          </a:prstGeom>
          <a:noFill/>
          <a:ln w="762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29" y="2163570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0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7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0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1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1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2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3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60781" y="2057399"/>
            <a:ext cx="6246680" cy="2220377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32" y="2314376"/>
            <a:ext cx="4498750" cy="487462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454312" y="832798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400" b="1" dirty="0">
                <a:latin typeface="Calibri" pitchFamily="34" charset="0"/>
              </a:rPr>
              <a:t>صف الشكل الملون داخل الإطار</a:t>
            </a:r>
            <a:endParaRPr lang="ar-EG" sz="2400" dirty="0">
              <a:latin typeface="Calibri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6424016" y="2415893"/>
            <a:ext cx="66877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CC00FF"/>
                </a:solidFill>
                <a:latin typeface="+mn-lt"/>
                <a:cs typeface="+mj-cs"/>
              </a:rPr>
              <a:t>مثلث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158025" y="1274667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Calibri" pitchFamily="34" charset="0"/>
              </a:rPr>
              <a:t>أ</a:t>
            </a:r>
            <a:r>
              <a:rPr lang="ar-EG" sz="2400" b="1" dirty="0" smtClean="0">
                <a:solidFill>
                  <a:srgbClr val="FF0000"/>
                </a:solidFill>
                <a:latin typeface="Calibri" pitchFamily="34" charset="0"/>
              </a:rPr>
              <a:t>حوط </a:t>
            </a:r>
            <a:r>
              <a:rPr lang="ar-EG" sz="2400" b="1" dirty="0">
                <a:solidFill>
                  <a:srgbClr val="FF0000"/>
                </a:solidFill>
                <a:latin typeface="Calibri" pitchFamily="34" charset="0"/>
              </a:rPr>
              <a:t>الشكل المماثل </a:t>
            </a:r>
            <a:r>
              <a:rPr lang="ar-EG" sz="2400" b="1" dirty="0" smtClean="0">
                <a:solidFill>
                  <a:srgbClr val="FF0000"/>
                </a:solidFill>
                <a:latin typeface="Calibri" pitchFamily="34" charset="0"/>
              </a:rPr>
              <a:t>له.</a:t>
            </a:r>
            <a:endParaRPr lang="ar-EG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Oval 9"/>
          <p:cNvSpPr/>
          <p:nvPr/>
        </p:nvSpPr>
        <p:spPr>
          <a:xfrm>
            <a:off x="4684068" y="2248822"/>
            <a:ext cx="914400" cy="914400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25" name="Oval 9"/>
          <p:cNvSpPr/>
          <p:nvPr/>
        </p:nvSpPr>
        <p:spPr>
          <a:xfrm>
            <a:off x="3627958" y="2236658"/>
            <a:ext cx="914400" cy="914400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26" name="Oval 9"/>
          <p:cNvSpPr/>
          <p:nvPr/>
        </p:nvSpPr>
        <p:spPr>
          <a:xfrm>
            <a:off x="1700825" y="2251790"/>
            <a:ext cx="914400" cy="914400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27" name="Oval 9"/>
          <p:cNvSpPr/>
          <p:nvPr/>
        </p:nvSpPr>
        <p:spPr>
          <a:xfrm>
            <a:off x="4790567" y="3267386"/>
            <a:ext cx="807901" cy="812302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28" name="Oval 9"/>
          <p:cNvSpPr/>
          <p:nvPr/>
        </p:nvSpPr>
        <p:spPr>
          <a:xfrm>
            <a:off x="3540978" y="3530978"/>
            <a:ext cx="681148" cy="730692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29" name="Oval 9"/>
          <p:cNvSpPr/>
          <p:nvPr/>
        </p:nvSpPr>
        <p:spPr>
          <a:xfrm>
            <a:off x="2760502" y="3471501"/>
            <a:ext cx="695917" cy="812302"/>
          </a:xfrm>
          <a:prstGeom prst="ellipse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4" name="مستطيل 3"/>
          <p:cNvSpPr/>
          <p:nvPr/>
        </p:nvSpPr>
        <p:spPr>
          <a:xfrm>
            <a:off x="1820534" y="1682223"/>
            <a:ext cx="3347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ضع علامة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x</a:t>
            </a:r>
            <a:r>
              <a:rPr lang="ar-EG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على الشكل المختلف عنه</a:t>
            </a:r>
            <a:r>
              <a:rPr lang="ar-EG" b="1" dirty="0">
                <a:latin typeface="Calibri" pitchFamily="34" charset="0"/>
              </a:rPr>
              <a:t>.</a:t>
            </a:r>
            <a:endParaRPr lang="ar-EG" dirty="0">
              <a:latin typeface="Calibri" pitchFamily="34" charset="0"/>
            </a:endParaRPr>
          </a:p>
        </p:txBody>
      </p:sp>
      <p:sp>
        <p:nvSpPr>
          <p:cNvPr id="30" name="Multiply 13"/>
          <p:cNvSpPr/>
          <p:nvPr/>
        </p:nvSpPr>
        <p:spPr>
          <a:xfrm>
            <a:off x="2511040" y="2089395"/>
            <a:ext cx="996036" cy="1096798"/>
          </a:xfrm>
          <a:prstGeom prst="mathMultiply">
            <a:avLst>
              <a:gd name="adj1" fmla="val 5337"/>
            </a:avLst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31" name="Multiply 13"/>
          <p:cNvSpPr/>
          <p:nvPr/>
        </p:nvSpPr>
        <p:spPr>
          <a:xfrm>
            <a:off x="3965165" y="3227076"/>
            <a:ext cx="996036" cy="1096798"/>
          </a:xfrm>
          <a:prstGeom prst="mathMultiply">
            <a:avLst>
              <a:gd name="adj1" fmla="val 5337"/>
            </a:avLst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32" name="Multiply 13"/>
          <p:cNvSpPr/>
          <p:nvPr/>
        </p:nvSpPr>
        <p:spPr>
          <a:xfrm>
            <a:off x="1899174" y="3173584"/>
            <a:ext cx="996036" cy="1096798"/>
          </a:xfrm>
          <a:prstGeom prst="mathMultiply">
            <a:avLst>
              <a:gd name="adj1" fmla="val 5337"/>
            </a:avLst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1244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6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9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0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0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1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2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44747" y="1787017"/>
            <a:ext cx="6299772" cy="2349789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32" y="2314376"/>
            <a:ext cx="4498750" cy="487462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034575" y="922401"/>
            <a:ext cx="4709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latin typeface="Calibri" pitchFamily="34" charset="0"/>
              </a:rPr>
              <a:t>أ</a:t>
            </a:r>
            <a:r>
              <a:rPr lang="ar-EG" sz="2400" b="1" dirty="0" smtClean="0">
                <a:latin typeface="Calibri" pitchFamily="34" charset="0"/>
              </a:rPr>
              <a:t>حوط </a:t>
            </a:r>
            <a:r>
              <a:rPr lang="ar-EG" sz="2400" b="1" dirty="0">
                <a:latin typeface="Calibri" pitchFamily="34" charset="0"/>
              </a:rPr>
              <a:t>الحصان الذي يقع قبل الحصان الرمادي</a:t>
            </a:r>
            <a:r>
              <a:rPr lang="ar-EG" b="1" dirty="0">
                <a:latin typeface="Calibri" pitchFamily="34" charset="0"/>
              </a:rPr>
              <a:t>.</a:t>
            </a:r>
            <a:endParaRPr lang="ar-EG" dirty="0">
              <a:latin typeface="Calibri" pitchFamily="34" charset="0"/>
            </a:endParaRPr>
          </a:p>
        </p:txBody>
      </p:sp>
      <p:sp>
        <p:nvSpPr>
          <p:cNvPr id="21" name="Oval 5"/>
          <p:cNvSpPr/>
          <p:nvPr/>
        </p:nvSpPr>
        <p:spPr>
          <a:xfrm>
            <a:off x="3241830" y="2314377"/>
            <a:ext cx="1499370" cy="172422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4" name="مستطيل 3"/>
          <p:cNvSpPr/>
          <p:nvPr/>
        </p:nvSpPr>
        <p:spPr>
          <a:xfrm>
            <a:off x="1614902" y="1430182"/>
            <a:ext cx="4753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000" b="1" dirty="0">
                <a:solidFill>
                  <a:srgbClr val="0066FF"/>
                </a:solidFill>
                <a:latin typeface="Calibri" pitchFamily="34" charset="0"/>
              </a:rPr>
              <a:t>ضع علامة</a:t>
            </a:r>
            <a:r>
              <a:rPr lang="en-US" sz="2000" b="1" dirty="0">
                <a:solidFill>
                  <a:srgbClr val="0066FF"/>
                </a:solidFill>
                <a:latin typeface="Calibri" pitchFamily="34" charset="0"/>
              </a:rPr>
              <a:t>x </a:t>
            </a:r>
            <a:r>
              <a:rPr lang="ar-EG" sz="2000" b="1" dirty="0">
                <a:solidFill>
                  <a:srgbClr val="0066FF"/>
                </a:solidFill>
                <a:latin typeface="Calibri" pitchFamily="34" charset="0"/>
              </a:rPr>
              <a:t> على الحصان الواقع بعد الحصان الرمادي</a:t>
            </a:r>
            <a:r>
              <a:rPr lang="ar-EG" b="1" dirty="0">
                <a:latin typeface="Calibri" pitchFamily="34" charset="0"/>
              </a:rPr>
              <a:t>.</a:t>
            </a:r>
            <a:endParaRPr lang="ar-EG" dirty="0">
              <a:latin typeface="Calibri" pitchFamily="34" charset="0"/>
            </a:endParaRPr>
          </a:p>
        </p:txBody>
      </p:sp>
      <p:sp>
        <p:nvSpPr>
          <p:cNvPr id="23" name="Multiply 6"/>
          <p:cNvSpPr/>
          <p:nvPr/>
        </p:nvSpPr>
        <p:spPr>
          <a:xfrm>
            <a:off x="5738183" y="1887302"/>
            <a:ext cx="1600200" cy="2133600"/>
          </a:xfrm>
          <a:prstGeom prst="mathMultiply">
            <a:avLst>
              <a:gd name="adj1" fmla="val 5337"/>
            </a:avLst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209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00063"/>
            <a:ext cx="8001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7343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9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63" y="785813"/>
            <a:ext cx="75834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8908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09182"/>
            <a:ext cx="9220200" cy="69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084442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0137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20200" cy="696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ukar012☂️~ auf Twitter: &amp;quot;أذكارك حصنك المتين فلا تدعه..💕🍃~ #صباح_الخير… 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95" y="548680"/>
            <a:ext cx="4517410" cy="46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0608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73" y="692696"/>
            <a:ext cx="6816453" cy="445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4186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81886"/>
            <a:ext cx="9220200" cy="69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 descr="Image_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5684" y="533400"/>
            <a:ext cx="7488832" cy="459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091488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54210" y="886367"/>
            <a:ext cx="5895975" cy="3038475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05" y="2074372"/>
            <a:ext cx="4498750" cy="487462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235214" y="1890777"/>
            <a:ext cx="14830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الفصل 3</a:t>
            </a:r>
            <a:endParaRPr lang="ar-SA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27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3230516" y="878868"/>
            <a:ext cx="4465939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اليوم : </a:t>
            </a: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الأحد</a:t>
            </a:r>
            <a:endParaRPr lang="ar-SA" sz="2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: </a:t>
            </a: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13 </a:t>
            </a: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3 / </a:t>
            </a: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1444هـ</a:t>
            </a:r>
            <a:endParaRPr lang="ar-SA" sz="2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</a:t>
            </a: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الثالث </a:t>
            </a:r>
            <a:r>
              <a:rPr lang="ar-SA" sz="24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</a:t>
            </a:r>
            <a:r>
              <a:rPr lang="ar-S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الموقع والنمط</a:t>
            </a:r>
            <a:endParaRPr lang="ar-SA" sz="2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</a:t>
            </a:r>
            <a:r>
              <a:rPr lang="ar-SA" sz="2400" b="1" cap="all" dirty="0" smtClean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</a:t>
            </a:r>
            <a:r>
              <a:rPr lang="ar-SA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</a:t>
            </a:r>
            <a:endParaRPr lang="ar-SA" sz="24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اختبار منتصف الفصل 3 والمراجعة التراكمية</a:t>
            </a:r>
            <a:endParaRPr lang="ar-SA" sz="24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6" y="1594999"/>
            <a:ext cx="5066108" cy="548939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10081" y="765728"/>
            <a:ext cx="2576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صفحة </a:t>
            </a:r>
            <a:r>
              <a:rPr lang="ar-S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52</a:t>
            </a:r>
            <a:endParaRPr lang="ar-SA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2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8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9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9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0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1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0781" y="885622"/>
            <a:ext cx="6235674" cy="3345835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32" y="2314376"/>
            <a:ext cx="4498750" cy="487462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460865" y="3728187"/>
            <a:ext cx="3820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/>
              <a:t>أح</a:t>
            </a:r>
            <a:r>
              <a:rPr lang="ar-EG" sz="2400" b="1" dirty="0" err="1"/>
              <a:t>وط</a:t>
            </a:r>
            <a:r>
              <a:rPr lang="ar-EG" sz="2400" b="1" dirty="0"/>
              <a:t> البالون الذي يقع فوق الشجرة.</a:t>
            </a:r>
            <a:endParaRPr lang="en-US" sz="2400" b="1" dirty="0"/>
          </a:p>
        </p:txBody>
      </p:sp>
      <p:sp>
        <p:nvSpPr>
          <p:cNvPr id="23" name="Oval 7"/>
          <p:cNvSpPr/>
          <p:nvPr/>
        </p:nvSpPr>
        <p:spPr>
          <a:xfrm>
            <a:off x="3955139" y="1629760"/>
            <a:ext cx="664836" cy="624282"/>
          </a:xfrm>
          <a:prstGeom prst="ellipse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84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7343</TotalTime>
  <Words>147</Words>
  <Application>Microsoft Office PowerPoint</Application>
  <PresentationFormat>عرض على الشاشة (4:3)</PresentationFormat>
  <Paragraphs>31</Paragraphs>
  <Slides>16</Slides>
  <Notes>9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Akhbar MT</vt:lpstr>
      <vt:lpstr>Arial</vt:lpstr>
      <vt:lpstr>Calibri</vt:lpstr>
      <vt:lpstr>Calibri Light</vt:lpstr>
      <vt:lpstr>Times New Roman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1ب - الفصل الأول</dc:title>
  <dc:subject>اختبار منتصف الفصلش</dc:subject>
  <dc:creator>أ/بندر الحازمي</dc:creator>
  <cp:keywords>حقيبة إنجاز المعلم والمعلمة</cp:keywords>
  <cp:lastModifiedBy>HP</cp:lastModifiedBy>
  <cp:revision>322</cp:revision>
  <dcterms:created xsi:type="dcterms:W3CDTF">2009-07-10T10:51:31Z</dcterms:created>
  <dcterms:modified xsi:type="dcterms:W3CDTF">2022-10-08T19:27:09Z</dcterms:modified>
</cp:coreProperties>
</file>