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27258"/>
    <a:srgbClr val="CBF0FF"/>
    <a:srgbClr val="51B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14/05/44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eg"/><Relationship Id="rId10" Type="http://schemas.openxmlformats.org/officeDocument/2006/relationships/image" Target="../media/image9.emf"/><Relationship Id="rId4" Type="http://schemas.openxmlformats.org/officeDocument/2006/relationships/image" Target="../media/image3.jpeg"/><Relationship Id="rId9" Type="http://schemas.openxmlformats.org/officeDocument/2006/relationships/image" Target="../media/image8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11.emf"/><Relationship Id="rId7" Type="http://schemas.openxmlformats.org/officeDocument/2006/relationships/image" Target="../media/image4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15.emf"/><Relationship Id="rId5" Type="http://schemas.openxmlformats.org/officeDocument/2006/relationships/image" Target="../media/image2.png"/><Relationship Id="rId10" Type="http://schemas.openxmlformats.org/officeDocument/2006/relationships/image" Target="../media/image14.emf"/><Relationship Id="rId4" Type="http://schemas.openxmlformats.org/officeDocument/2006/relationships/image" Target="../media/image1.jpeg"/><Relationship Id="rId9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489978" y="6298536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٢٦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خطط انسيابي: محطة طرفية 24"/>
          <p:cNvSpPr/>
          <p:nvPr/>
        </p:nvSpPr>
        <p:spPr>
          <a:xfrm>
            <a:off x="7130561" y="813607"/>
            <a:ext cx="1901399" cy="337558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bg1"/>
                </a:solidFill>
              </a:rPr>
              <a:t>الدروس من </a:t>
            </a:r>
            <a:r>
              <a:rPr lang="ku-Arab-IQ" sz="1200" b="1" dirty="0" smtClean="0">
                <a:solidFill>
                  <a:schemeClr val="bg1"/>
                </a:solidFill>
              </a:rPr>
              <a:t>٤ – ١ </a:t>
            </a:r>
            <a:r>
              <a:rPr lang="ar-SA" sz="1200" b="1" dirty="0" smtClean="0">
                <a:solidFill>
                  <a:schemeClr val="bg1"/>
                </a:solidFill>
              </a:rPr>
              <a:t>إلى </a:t>
            </a:r>
            <a:r>
              <a:rPr lang="ku-Arab-IQ" sz="1200" b="1" dirty="0" smtClean="0">
                <a:solidFill>
                  <a:schemeClr val="bg1"/>
                </a:solidFill>
              </a:rPr>
              <a:t>٤ – ٤</a:t>
            </a:r>
            <a:r>
              <a:rPr lang="ku-Arab-IQ" sz="1600" b="1" dirty="0" smtClean="0">
                <a:solidFill>
                  <a:schemeClr val="bg1"/>
                </a:solidFill>
              </a:rPr>
              <a:t> </a:t>
            </a:r>
            <a:endParaRPr lang="ar-SA" sz="1600" b="1" dirty="0">
              <a:solidFill>
                <a:schemeClr val="bg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245456" y="238161"/>
            <a:ext cx="3685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اختبار منتصف الفصل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57" name="صورة 5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6984871" y="1479394"/>
            <a:ext cx="4591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أكتب جملة الضرب المناسبة، ثم أجد ناتج الضرب : </a:t>
            </a:r>
            <a:endParaRPr lang="ar-SA" b="1" dirty="0"/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31960" y="1948728"/>
            <a:ext cx="2338546" cy="2637662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8281585" y="2298438"/>
            <a:ext cx="132756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٢ = ٦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7514859" y="3750047"/>
            <a:ext cx="1533451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٥ = ١٥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6984870" y="4773514"/>
            <a:ext cx="4591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أجد ناتج الضرب مستعملاً الشبكة أو الرسم إذا لزم الأمر :</a:t>
            </a:r>
            <a:endParaRPr lang="ar-SA" b="1" dirty="0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75985" y="5205239"/>
            <a:ext cx="1294521" cy="413695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74329" y="5237911"/>
            <a:ext cx="1128913" cy="359432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9280792" y="5224103"/>
            <a:ext cx="97594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١٤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0" name="مربع نص 59"/>
          <p:cNvSpPr txBox="1"/>
          <p:nvPr/>
        </p:nvSpPr>
        <p:spPr>
          <a:xfrm>
            <a:off x="7244780" y="5220747"/>
            <a:ext cx="97594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= ٢٤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570849" y="1848726"/>
            <a:ext cx="3621814" cy="2553577"/>
          </a:xfrm>
          <a:prstGeom prst="rect">
            <a:avLst/>
          </a:prstGeom>
        </p:spPr>
      </p:pic>
      <p:sp>
        <p:nvSpPr>
          <p:cNvPr id="21" name="مخطط انسيابي: محطة طرفية 20"/>
          <p:cNvSpPr/>
          <p:nvPr/>
        </p:nvSpPr>
        <p:spPr>
          <a:xfrm>
            <a:off x="3290187" y="4035827"/>
            <a:ext cx="1484033" cy="342745"/>
          </a:xfrm>
          <a:prstGeom prst="flowChartTerminator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3" name="مربع نص 62"/>
          <p:cNvSpPr txBox="1"/>
          <p:nvPr/>
        </p:nvSpPr>
        <p:spPr>
          <a:xfrm>
            <a:off x="1085833" y="4773514"/>
            <a:ext cx="4591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rgbClr val="C00000"/>
                </a:solidFill>
              </a:rPr>
              <a:t>الجبر:</a:t>
            </a:r>
            <a:r>
              <a:rPr lang="ar-SA" b="1" dirty="0" smtClean="0"/>
              <a:t> أستعمل خاصية الإبدال، وأكتب العدد المناسب في </a:t>
            </a:r>
            <a:r>
              <a:rPr lang="ar-SA" b="1" dirty="0" smtClean="0">
                <a:sym typeface="Wingdings" panose="05000000000000000000" pitchFamily="2" charset="2"/>
              </a:rPr>
              <a:t></a:t>
            </a:r>
            <a:endParaRPr lang="ar-SA" b="1" dirty="0"/>
          </a:p>
        </p:txBody>
      </p:sp>
      <p:pic>
        <p:nvPicPr>
          <p:cNvPr id="27" name="صورة 2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559506" y="5220747"/>
            <a:ext cx="3821132" cy="863427"/>
          </a:xfrm>
          <a:prstGeom prst="rect">
            <a:avLst/>
          </a:prstGeom>
        </p:spPr>
      </p:pic>
      <p:sp>
        <p:nvSpPr>
          <p:cNvPr id="64" name="مربع نص 63"/>
          <p:cNvSpPr txBox="1"/>
          <p:nvPr/>
        </p:nvSpPr>
        <p:spPr>
          <a:xfrm>
            <a:off x="4123030" y="5636518"/>
            <a:ext cx="3610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5" name="مربع نص 64"/>
          <p:cNvSpPr txBox="1"/>
          <p:nvPr/>
        </p:nvSpPr>
        <p:spPr>
          <a:xfrm>
            <a:off x="2078364" y="5630245"/>
            <a:ext cx="36104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8" grpId="0"/>
      <p:bldP spid="14" grpId="0"/>
      <p:bldP spid="60" grpId="0"/>
      <p:bldP spid="21" grpId="0" animBg="1"/>
      <p:bldP spid="64" grpId="0"/>
      <p:bldP spid="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089" y="4221948"/>
            <a:ext cx="3904395" cy="1513695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2488" y="1959381"/>
            <a:ext cx="3697996" cy="1699295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489978" y="6298536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٢٦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5" name="مخطط انسيابي: محطة طرفية 24"/>
          <p:cNvSpPr/>
          <p:nvPr/>
        </p:nvSpPr>
        <p:spPr>
          <a:xfrm>
            <a:off x="7130561" y="813607"/>
            <a:ext cx="1901399" cy="337558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200" b="1" dirty="0" smtClean="0">
                <a:solidFill>
                  <a:schemeClr val="bg1"/>
                </a:solidFill>
              </a:rPr>
              <a:t>الدروس من </a:t>
            </a:r>
            <a:r>
              <a:rPr lang="ku-Arab-IQ" sz="1200" b="1" dirty="0" smtClean="0">
                <a:solidFill>
                  <a:schemeClr val="bg1"/>
                </a:solidFill>
              </a:rPr>
              <a:t>٤ – ١ </a:t>
            </a:r>
            <a:r>
              <a:rPr lang="ar-SA" sz="1200" b="1" dirty="0" smtClean="0">
                <a:solidFill>
                  <a:schemeClr val="bg1"/>
                </a:solidFill>
              </a:rPr>
              <a:t>إلى </a:t>
            </a:r>
            <a:r>
              <a:rPr lang="ku-Arab-IQ" sz="1200" b="1" dirty="0" smtClean="0">
                <a:solidFill>
                  <a:schemeClr val="bg1"/>
                </a:solidFill>
              </a:rPr>
              <a:t>٤ – ٤</a:t>
            </a:r>
            <a:r>
              <a:rPr lang="ku-Arab-IQ" sz="1600" b="1" dirty="0" smtClean="0">
                <a:solidFill>
                  <a:schemeClr val="bg1"/>
                </a:solidFill>
              </a:rPr>
              <a:t> </a:t>
            </a:r>
            <a:endParaRPr lang="ar-SA" sz="1600" b="1" dirty="0">
              <a:solidFill>
                <a:schemeClr val="bg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245456" y="238161"/>
            <a:ext cx="368512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اختبار منتصف الفصل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57" name="صورة 5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2" name="مربع نص 1"/>
          <p:cNvSpPr txBox="1"/>
          <p:nvPr/>
        </p:nvSpPr>
        <p:spPr>
          <a:xfrm>
            <a:off x="6984871" y="1479394"/>
            <a:ext cx="4591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أكتب جملة الضرب المناسبة، ثم أجد ناتج الضرب : </a:t>
            </a:r>
            <a:endParaRPr lang="ar-SA" b="1" dirty="0"/>
          </a:p>
        </p:txBody>
      </p:sp>
      <p:sp>
        <p:nvSpPr>
          <p:cNvPr id="4" name="مربع نص 3"/>
          <p:cNvSpPr txBox="1"/>
          <p:nvPr/>
        </p:nvSpPr>
        <p:spPr>
          <a:xfrm>
            <a:off x="9768765" y="3625185"/>
            <a:ext cx="14191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٢ = ١٠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مربع نص 57"/>
          <p:cNvSpPr txBox="1"/>
          <p:nvPr/>
        </p:nvSpPr>
        <p:spPr>
          <a:xfrm>
            <a:off x="7759697" y="3615930"/>
            <a:ext cx="1289420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٢ = ٨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9" name="مربع نص 58"/>
          <p:cNvSpPr txBox="1"/>
          <p:nvPr/>
        </p:nvSpPr>
        <p:spPr>
          <a:xfrm>
            <a:off x="3754315" y="1479394"/>
            <a:ext cx="17908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أجد ناتج الضرب :</a:t>
            </a:r>
            <a:endParaRPr lang="ar-SA" b="1" dirty="0"/>
          </a:p>
        </p:txBody>
      </p:sp>
      <p:sp>
        <p:nvSpPr>
          <p:cNvPr id="21" name="مخطط انسيابي: محطة طرفية 20"/>
          <p:cNvSpPr/>
          <p:nvPr/>
        </p:nvSpPr>
        <p:spPr>
          <a:xfrm>
            <a:off x="8355286" y="4961804"/>
            <a:ext cx="1187248" cy="342745"/>
          </a:xfrm>
          <a:prstGeom prst="flowChartTerminator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3" name="مربع نص 62"/>
          <p:cNvSpPr txBox="1"/>
          <p:nvPr/>
        </p:nvSpPr>
        <p:spPr>
          <a:xfrm>
            <a:off x="953346" y="2964721"/>
            <a:ext cx="4591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أحل المسائل الآتية وأستعمل النماذج إذا لزم الأمر:</a:t>
            </a:r>
            <a:endParaRPr lang="ar-SA" b="1" dirty="0"/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9238" y="1959381"/>
            <a:ext cx="2570186" cy="677413"/>
          </a:xfrm>
          <a:prstGeom prst="rect">
            <a:avLst/>
          </a:prstGeom>
        </p:spPr>
      </p:pic>
      <p:sp>
        <p:nvSpPr>
          <p:cNvPr id="12" name="مربع نص 11"/>
          <p:cNvSpPr txBox="1"/>
          <p:nvPr/>
        </p:nvSpPr>
        <p:spPr>
          <a:xfrm>
            <a:off x="4329929" y="2514640"/>
            <a:ext cx="5113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٣٢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مربع نص 29"/>
          <p:cNvSpPr txBox="1"/>
          <p:nvPr/>
        </p:nvSpPr>
        <p:spPr>
          <a:xfrm>
            <a:off x="2725848" y="2518172"/>
            <a:ext cx="51133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307005" y="3399752"/>
            <a:ext cx="2006379" cy="394576"/>
          </a:xfrm>
          <a:prstGeom prst="rect">
            <a:avLst/>
          </a:prstGeom>
        </p:spPr>
      </p:pic>
      <p:sp>
        <p:nvSpPr>
          <p:cNvPr id="20" name="مربع نص 19"/>
          <p:cNvSpPr txBox="1"/>
          <p:nvPr/>
        </p:nvSpPr>
        <p:spPr>
          <a:xfrm>
            <a:off x="1201312" y="3399752"/>
            <a:ext cx="21198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٢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٤ = ٨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أرجل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2" name="صورة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24182" y="3884740"/>
            <a:ext cx="2780410" cy="441075"/>
          </a:xfrm>
          <a:prstGeom prst="rect">
            <a:avLst/>
          </a:prstGeom>
        </p:spPr>
      </p:pic>
      <p:sp>
        <p:nvSpPr>
          <p:cNvPr id="34" name="مربع نص 33"/>
          <p:cNvSpPr txBox="1"/>
          <p:nvPr/>
        </p:nvSpPr>
        <p:spPr>
          <a:xfrm>
            <a:off x="422318" y="3922998"/>
            <a:ext cx="211983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× </a:t>
            </a:r>
            <a:r>
              <a:rPr lang="ku-Arab-IQ" sz="2000" b="1" dirty="0" smtClean="0">
                <a:solidFill>
                  <a:schemeClr val="accent1">
                    <a:lumMod val="75000"/>
                  </a:schemeClr>
                </a:solidFill>
              </a:rPr>
              <a:t>١ = ٤ </a:t>
            </a:r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ذيول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953346" y="4433957"/>
            <a:ext cx="459184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/>
              <a:t>أحل المسألة التالية، وإذا كان في المسألة معلومات ناقصة، أذكر الحقائق اللازمة لحلها.</a:t>
            </a:r>
            <a:endParaRPr lang="ar-SA" b="1" dirty="0"/>
          </a:p>
        </p:txBody>
      </p:sp>
      <p:pic>
        <p:nvPicPr>
          <p:cNvPr id="24" name="صورة 23"/>
          <p:cNvPicPr>
            <a:picLocks noChangeAspect="1"/>
          </p:cNvPicPr>
          <p:nvPr/>
        </p:nvPicPr>
        <p:blipFill rotWithShape="1">
          <a:blip r:embed="rId11"/>
          <a:srcRect t="1" b="3453"/>
          <a:stretch/>
        </p:blipFill>
        <p:spPr>
          <a:xfrm>
            <a:off x="1390333" y="5149748"/>
            <a:ext cx="3923051" cy="1095393"/>
          </a:xfrm>
          <a:prstGeom prst="rect">
            <a:avLst/>
          </a:prstGeom>
        </p:spPr>
      </p:pic>
      <p:sp>
        <p:nvSpPr>
          <p:cNvPr id="29" name="مربع نص 28"/>
          <p:cNvSpPr txBox="1"/>
          <p:nvPr/>
        </p:nvSpPr>
        <p:spPr>
          <a:xfrm>
            <a:off x="1406729" y="6231563"/>
            <a:ext cx="37136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هناك معلومة ناقصة وهي ثمن القلم الواحد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02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8" grpId="0"/>
      <p:bldP spid="21" grpId="0" animBg="1"/>
      <p:bldP spid="12" grpId="0"/>
      <p:bldP spid="30" grpId="0"/>
      <p:bldP spid="20" grpId="0"/>
      <p:bldP spid="34" grpId="0"/>
      <p:bldP spid="29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154</Words>
  <Application>Microsoft Office PowerPoint</Application>
  <PresentationFormat>شاشة عريضة</PresentationFormat>
  <Paragraphs>28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47</cp:revision>
  <dcterms:created xsi:type="dcterms:W3CDTF">2022-12-02T21:48:32Z</dcterms:created>
  <dcterms:modified xsi:type="dcterms:W3CDTF">2022-12-07T06:53:15Z</dcterms:modified>
</cp:coreProperties>
</file>