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59" r:id="rId6"/>
    <p:sldId id="260" r:id="rId7"/>
    <p:sldId id="258" r:id="rId8"/>
    <p:sldId id="261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6" r:id="rId22"/>
    <p:sldId id="279" r:id="rId23"/>
    <p:sldId id="277" r:id="rId24"/>
    <p:sldId id="275" r:id="rId25"/>
    <p:sldId id="280" r:id="rId26"/>
    <p:sldId id="281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D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234AD3-B62B-4F20-AA09-50056E9FE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76F265-E79A-4A0E-99CD-3D42C3A64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671146-8BC5-49AD-A0FC-89C127C04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29/05/40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F96EC6-8EBF-4272-BA4E-F34925125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BA30366-102A-4F93-AC46-986DCCAD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354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EC9BED-7352-408A-8752-FAF80BD78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934435F-ACE6-4AAF-AF37-BEB749ACF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1D62AB-2678-4094-A4B3-8EDDD78E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29/05/40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A13D6B-42F9-4BDE-988F-F048897D0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4E90129-6E08-46B1-836B-06A49D23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707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970FD87-49D4-4D71-A9E3-4C88BF4C39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24455E0-2EFF-47D2-B053-61BE8C10D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B33CED6-1228-4A19-A141-EAC43125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29/05/40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38D6A16-7909-42FB-871B-7B0A1B81E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6A6810-2A72-4C46-A5EE-2C313C9E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07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41F013-0C83-4BE1-8E99-11F1D075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2952D5A-E366-4E69-BBE5-E664765D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A855B76-FE77-4605-A4A0-A8FB144AC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29/05/40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F8D76E-ADB5-44F5-8C29-DA6A76A1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686908-F55B-44BC-894C-76A0205A4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984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BF7763-9AEA-4AB0-AF8A-EE9F3E03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B37AD5B-6457-4DD4-B6E6-F10198949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DADF52-C37F-464D-A989-9E06D0D6E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29/05/40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EC5650-6B63-4DC4-9568-7C6B37C1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355DB9-51E0-44FE-8CB2-1417D4E8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263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20CBDB-4CA9-4039-98EA-573DF585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CE33436-04C3-4FBE-A201-F1607AED1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94CE1BA-E12D-4F94-8101-33D461079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AB29871-B1C5-4EC4-B421-9E65DD87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29/05/40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C3A4AC6-5153-4D11-B537-B09F245C3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3049461-8A5D-4C69-9E6A-BAC87C93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256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7BDB-617B-4910-964C-43FADEA8D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1CBB7FC-F66C-4E18-963A-AE015F8DA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BFC1BF7-EA76-44AB-AB59-15841B1BC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F686C5D-7D2F-4AD1-9C73-5F8EF26C6E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0408DFD-29A4-4514-90B4-BC5F89ACF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9F8E4DE-4A99-4D46-AEBD-7BB92B7B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29/05/40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A0A8F46-EC03-480C-9CF4-92EE8F3A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FD8CC5A-D16E-4F03-BCD0-7D9C6F59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3139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09D688-95F6-4397-85CD-3D6A3376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E27FDD8-ACF8-4C33-8AAD-ECC43C2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29/05/40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CB5E74E-4722-4F88-9A43-62323867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59B99D0-7DF5-410E-A0F0-CA5E1F03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9462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FD92DD5-8C94-4CDC-A26C-8053D45D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29/05/40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4E3CF82-6EAC-4E01-ACE6-769E03F9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8B2A312-DD0F-42C4-A97D-B6828441B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26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A930A4-0A66-43D3-A402-07EADA4EE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44B0EF-9262-4FAB-A313-ED4FACAC5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EAE54D6-650B-451C-AF5E-CF5489413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20E0EE-CE55-43BB-8FA0-F2F36CD3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29/05/40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20C3F8A-C948-460B-A2BB-50AB25FB9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42DFDC2-6D4C-472F-B56F-EF25D18B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7515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A97F2A-E72F-4CA5-A08B-7D24AE3A0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F7C6CD8-16D6-424D-8AB5-7252BD49D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3B384B9-B5F4-48EA-A938-EDCF98AA4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BC872D4-EB6C-4A87-B497-7068DD77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F66F-C860-444F-A755-F8FF84D69F65}" type="datetimeFigureOut">
              <a:rPr lang="ar-SA" smtClean="0"/>
              <a:t>29/05/40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B9744D9-BAB1-4404-B356-9FABD843C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1FA9CFD-1FED-49AC-BEAC-0A08D9A5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475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410DCE9-5346-431C-9351-DB3CDFD90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90A347C-5222-4397-9F2E-9DD8288A7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4EA93BE-48BE-4F57-856A-137D01087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4F66F-C860-444F-A755-F8FF84D69F65}" type="datetimeFigureOut">
              <a:rPr lang="ar-SA" smtClean="0"/>
              <a:t>29/05/40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A8AC10-E296-49C0-A647-84968087A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CE1690-54A0-434D-9127-844CBB34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F1C61-0B41-4F0B-AFC6-04147B60AD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756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2EC4DA66-5EBD-4DDF-AC59-768D6755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12192000" cy="499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953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BC734EE-D784-4806-ABBB-AE4EE204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0997"/>
            <a:ext cx="12037256" cy="433184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09BDCB1-0736-45EF-A90D-2D9B9CAA090A}"/>
              </a:ext>
            </a:extLst>
          </p:cNvPr>
          <p:cNvSpPr/>
          <p:nvPr/>
        </p:nvSpPr>
        <p:spPr>
          <a:xfrm>
            <a:off x="-1" y="0"/>
            <a:ext cx="12192001" cy="830997"/>
          </a:xfrm>
          <a:prstGeom prst="rect">
            <a:avLst/>
          </a:prstGeom>
          <a:solidFill>
            <a:srgbClr val="94D6D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فهمكـِ لرسم التالي أكملي فجوة المعلومات التالية: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48819A4-274D-4E34-8867-6031AD8B304A}"/>
              </a:ext>
            </a:extLst>
          </p:cNvPr>
          <p:cNvSpPr/>
          <p:nvPr/>
        </p:nvSpPr>
        <p:spPr>
          <a:xfrm>
            <a:off x="0" y="5162843"/>
            <a:ext cx="12192001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تظهر في النباتات الزهرية ظاهرة تعاقب الأجيال حيث 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الجيل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البوغي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هو السائد على الجيل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المشيجي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7A3D47D-E4CB-4CF0-9C82-2134433BEE23}"/>
              </a:ext>
            </a:extLst>
          </p:cNvPr>
          <p:cNvSpPr/>
          <p:nvPr/>
        </p:nvSpPr>
        <p:spPr>
          <a:xfrm>
            <a:off x="7737231" y="5993840"/>
            <a:ext cx="1434904" cy="6601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.......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FD68A4F-B0C5-4335-BB6A-F586BC4D9B92}"/>
              </a:ext>
            </a:extLst>
          </p:cNvPr>
          <p:cNvSpPr/>
          <p:nvPr/>
        </p:nvSpPr>
        <p:spPr>
          <a:xfrm>
            <a:off x="1744394" y="5975809"/>
            <a:ext cx="1727981" cy="6601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.......</a:t>
            </a:r>
          </a:p>
        </p:txBody>
      </p:sp>
    </p:spTree>
    <p:extLst>
      <p:ext uri="{BB962C8B-B14F-4D97-AF65-F5344CB8AC3E}">
        <p14:creationId xmlns:p14="http://schemas.microsoft.com/office/powerpoint/2010/main" val="37787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BC734EE-D784-4806-ABBB-AE4EE204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0997"/>
            <a:ext cx="12037256" cy="433184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09BDCB1-0736-45EF-A90D-2D9B9CAA090A}"/>
              </a:ext>
            </a:extLst>
          </p:cNvPr>
          <p:cNvSpPr/>
          <p:nvPr/>
        </p:nvSpPr>
        <p:spPr>
          <a:xfrm>
            <a:off x="-1" y="0"/>
            <a:ext cx="12192001" cy="830997"/>
          </a:xfrm>
          <a:prstGeom prst="rect">
            <a:avLst/>
          </a:prstGeom>
          <a:solidFill>
            <a:srgbClr val="94D6D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فهمكـِ لرسم التالي أكملي فجوة المعلومات التالية: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48819A4-274D-4E34-8867-6031AD8B304A}"/>
              </a:ext>
            </a:extLst>
          </p:cNvPr>
          <p:cNvSpPr/>
          <p:nvPr/>
        </p:nvSpPr>
        <p:spPr>
          <a:xfrm>
            <a:off x="0" y="5345727"/>
            <a:ext cx="12192001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يبدأ نمو الطور </a:t>
            </a:r>
            <a:r>
              <a:rPr lang="ar-S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المشيجي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الزهرة غير مكتملة النمو أي أن </a:t>
            </a:r>
            <a:r>
              <a:rPr lang="ar-SA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الكرابل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تنتج الأبواغ الأنثوية الكبيرة والأسدية تنتج الأبواغ الذكرية الصغيرة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7A3D47D-E4CB-4CF0-9C82-2134433BEE23}"/>
              </a:ext>
            </a:extLst>
          </p:cNvPr>
          <p:cNvSpPr/>
          <p:nvPr/>
        </p:nvSpPr>
        <p:spPr>
          <a:xfrm>
            <a:off x="8314006" y="5993840"/>
            <a:ext cx="1434904" cy="6601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.......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FD68A4F-B0C5-4335-BB6A-F586BC4D9B92}"/>
              </a:ext>
            </a:extLst>
          </p:cNvPr>
          <p:cNvSpPr/>
          <p:nvPr/>
        </p:nvSpPr>
        <p:spPr>
          <a:xfrm>
            <a:off x="1758462" y="5993840"/>
            <a:ext cx="1392701" cy="6601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.......</a:t>
            </a:r>
          </a:p>
        </p:txBody>
      </p:sp>
    </p:spTree>
    <p:extLst>
      <p:ext uri="{BB962C8B-B14F-4D97-AF65-F5344CB8AC3E}">
        <p14:creationId xmlns:p14="http://schemas.microsoft.com/office/powerpoint/2010/main" val="223111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BC734EE-D784-4806-ABBB-AE4EE204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0997"/>
            <a:ext cx="12037256" cy="433184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09BDCB1-0736-45EF-A90D-2D9B9CAA090A}"/>
              </a:ext>
            </a:extLst>
          </p:cNvPr>
          <p:cNvSpPr/>
          <p:nvPr/>
        </p:nvSpPr>
        <p:spPr>
          <a:xfrm>
            <a:off x="-1" y="0"/>
            <a:ext cx="12192001" cy="830997"/>
          </a:xfrm>
          <a:prstGeom prst="rect">
            <a:avLst/>
          </a:prstGeom>
          <a:solidFill>
            <a:srgbClr val="94D6D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فهمكـِ لرسم التالي أكملي فجوة المعلومات التالية: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48819A4-274D-4E34-8867-6031AD8B304A}"/>
              </a:ext>
            </a:extLst>
          </p:cNvPr>
          <p:cNvSpPr/>
          <p:nvPr/>
        </p:nvSpPr>
        <p:spPr>
          <a:xfrm>
            <a:off x="0" y="5345727"/>
            <a:ext cx="12192001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يبدأ نمو الطور </a:t>
            </a:r>
            <a:r>
              <a:rPr lang="ar-S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المشيجي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الزهرة غير مكتملة النمو أي أن </a:t>
            </a:r>
            <a:r>
              <a:rPr lang="ar-SA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الكرابل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تنتج الأبواغ الأنثوية الكبيرة والأسدية تنتج الأبواغ الذكرية الصغيرة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7A3D47D-E4CB-4CF0-9C82-2134433BEE23}"/>
              </a:ext>
            </a:extLst>
          </p:cNvPr>
          <p:cNvSpPr/>
          <p:nvPr/>
        </p:nvSpPr>
        <p:spPr>
          <a:xfrm>
            <a:off x="8314006" y="5993840"/>
            <a:ext cx="1434904" cy="6601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.......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FD68A4F-B0C5-4335-BB6A-F586BC4D9B92}"/>
              </a:ext>
            </a:extLst>
          </p:cNvPr>
          <p:cNvSpPr/>
          <p:nvPr/>
        </p:nvSpPr>
        <p:spPr>
          <a:xfrm>
            <a:off x="1758462" y="5993840"/>
            <a:ext cx="1392701" cy="6601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.......</a:t>
            </a:r>
          </a:p>
        </p:txBody>
      </p:sp>
    </p:spTree>
    <p:extLst>
      <p:ext uri="{BB962C8B-B14F-4D97-AF65-F5344CB8AC3E}">
        <p14:creationId xmlns:p14="http://schemas.microsoft.com/office/powerpoint/2010/main" val="382762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8BCA02D-1193-4C3D-8D45-9841B5C7C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1" y="1435395"/>
            <a:ext cx="11788726" cy="525395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DE88880-B382-4680-8F15-1AE2FC9E0A37}"/>
              </a:ext>
            </a:extLst>
          </p:cNvPr>
          <p:cNvSpPr/>
          <p:nvPr/>
        </p:nvSpPr>
        <p:spPr>
          <a:xfrm>
            <a:off x="3125972" y="93195"/>
            <a:ext cx="8901905" cy="1323439"/>
          </a:xfrm>
          <a:prstGeom prst="rect">
            <a:avLst/>
          </a:prstGeom>
          <a:solidFill>
            <a:srgbClr val="94D6D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تتبعي مراحل تكوين الطور </a:t>
            </a:r>
            <a:r>
              <a:rPr lang="ar-SA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المشيجي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المذكر (حبة اللقاح) من خلال الصور ثم اكتبي وصفا مبسطا لها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2C0F704-031F-4EFD-A40B-DA6935CC954A}"/>
              </a:ext>
            </a:extLst>
          </p:cNvPr>
          <p:cNvSpPr/>
          <p:nvPr/>
        </p:nvSpPr>
        <p:spPr>
          <a:xfrm>
            <a:off x="239151" y="71926"/>
            <a:ext cx="273365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الذكاء البصري والذكاء اللغوي </a:t>
            </a:r>
          </a:p>
        </p:txBody>
      </p:sp>
    </p:spTree>
    <p:extLst>
      <p:ext uri="{BB962C8B-B14F-4D97-AF65-F5344CB8AC3E}">
        <p14:creationId xmlns:p14="http://schemas.microsoft.com/office/powerpoint/2010/main" val="946021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9E421EC-E66C-4D9C-91FD-1FB37AB24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3" y="1531088"/>
            <a:ext cx="11690252" cy="514108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0D8655E-7FBE-4C08-B89A-D74C4ECDC6CD}"/>
              </a:ext>
            </a:extLst>
          </p:cNvPr>
          <p:cNvSpPr/>
          <p:nvPr/>
        </p:nvSpPr>
        <p:spPr>
          <a:xfrm>
            <a:off x="2886304" y="71926"/>
            <a:ext cx="9242147" cy="1323439"/>
          </a:xfrm>
          <a:prstGeom prst="rect">
            <a:avLst/>
          </a:prstGeom>
          <a:solidFill>
            <a:srgbClr val="94D6D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تتبعي مراحل تكوين الطور </a:t>
            </a:r>
            <a:r>
              <a:rPr lang="ar-SA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المشيجي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المؤنث (البويضة) من خلال الصور ثم اكتبي وصفا مبسطا لها 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6474E08-7DFA-450E-BD7E-76D6F800DC2B}"/>
              </a:ext>
            </a:extLst>
          </p:cNvPr>
          <p:cNvSpPr/>
          <p:nvPr/>
        </p:nvSpPr>
        <p:spPr>
          <a:xfrm>
            <a:off x="63549" y="106324"/>
            <a:ext cx="273365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الذكاء البصري والذكاء اللغوي </a:t>
            </a:r>
          </a:p>
        </p:txBody>
      </p:sp>
    </p:spTree>
    <p:extLst>
      <p:ext uri="{BB962C8B-B14F-4D97-AF65-F5344CB8AC3E}">
        <p14:creationId xmlns:p14="http://schemas.microsoft.com/office/powerpoint/2010/main" val="3642031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4C83902-D731-4C2F-B445-B0D2DB1C4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7294"/>
            <a:ext cx="12192000" cy="542260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09E713E-1D82-4444-9196-61226FA7CFEA}"/>
              </a:ext>
            </a:extLst>
          </p:cNvPr>
          <p:cNvSpPr/>
          <p:nvPr/>
        </p:nvSpPr>
        <p:spPr>
          <a:xfrm>
            <a:off x="1041990" y="143855"/>
            <a:ext cx="10490791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تتبعي  مراحل الأخصاب في النباتات الزهرية ثم ارسمي مخطط سهمي مبسط يوضح خطواتها  </a:t>
            </a:r>
          </a:p>
        </p:txBody>
      </p:sp>
    </p:spTree>
    <p:extLst>
      <p:ext uri="{BB962C8B-B14F-4D97-AF65-F5344CB8AC3E}">
        <p14:creationId xmlns:p14="http://schemas.microsoft.com/office/powerpoint/2010/main" val="27817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أحياء - 3ث - التكاثر - الاخصاب في النباتات الزهرية">
            <a:hlinkClick r:id="" action="ppaction://media"/>
            <a:extLst>
              <a:ext uri="{FF2B5EF4-FFF2-40B4-BE49-F238E27FC236}">
                <a16:creationId xmlns:a16="http://schemas.microsoft.com/office/drawing/2014/main" id="{7E7DAFC1-13AD-4079-B47F-B07C61E976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C16BCAA-2DA2-4DD5-9462-767E0DA121B5}"/>
              </a:ext>
            </a:extLst>
          </p:cNvPr>
          <p:cNvSpPr/>
          <p:nvPr/>
        </p:nvSpPr>
        <p:spPr>
          <a:xfrm>
            <a:off x="3205244" y="0"/>
            <a:ext cx="8986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الاخصاب المزدوج في النباتات الزهرية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147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E670F3C-49E6-45A8-9FC2-2588366E5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22777"/>
            <a:ext cx="7139018" cy="675952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A212785-93FC-4991-AC9B-E9258BB2D5BE}"/>
              </a:ext>
            </a:extLst>
          </p:cNvPr>
          <p:cNvSpPr/>
          <p:nvPr/>
        </p:nvSpPr>
        <p:spPr>
          <a:xfrm>
            <a:off x="6841741" y="98474"/>
            <a:ext cx="535025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الرسم التالي ومقارنة تركيب الزهرة بتركيب الثمرة</a:t>
            </a:r>
          </a:p>
          <a:p>
            <a:pPr algn="ctr"/>
            <a:r>
              <a:rPr lang="ar-SA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نستنتج أن </a:t>
            </a:r>
            <a:r>
              <a:rPr lang="ar-SA" sz="54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32C53BA-D412-4FD4-842C-A80ABEC0BE57}"/>
              </a:ext>
            </a:extLst>
          </p:cNvPr>
          <p:cNvSpPr/>
          <p:nvPr/>
        </p:nvSpPr>
        <p:spPr>
          <a:xfrm>
            <a:off x="6841741" y="3404145"/>
            <a:ext cx="535025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*تنمو </a:t>
            </a:r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البويضة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لتكون </a:t>
            </a:r>
          </a:p>
          <a:p>
            <a:pPr algn="ctr"/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بذرة </a:t>
            </a:r>
          </a:p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*وينمو </a:t>
            </a:r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المبيض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ليكون </a:t>
            </a:r>
          </a:p>
          <a:p>
            <a:pPr algn="ctr"/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ثمرة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193E8F6-1A7E-448A-A8EA-D73F6EAF4B49}"/>
              </a:ext>
            </a:extLst>
          </p:cNvPr>
          <p:cNvSpPr/>
          <p:nvPr/>
        </p:nvSpPr>
        <p:spPr>
          <a:xfrm>
            <a:off x="8312184" y="4238172"/>
            <a:ext cx="2409372" cy="769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dirty="0">
                <a:solidFill>
                  <a:srgbClr val="FF0000"/>
                </a:solidFill>
              </a:rPr>
              <a:t>..........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E6B3A6F-8F2C-4615-B1DA-DF65ECD3D0A4}"/>
              </a:ext>
            </a:extLst>
          </p:cNvPr>
          <p:cNvSpPr/>
          <p:nvPr/>
        </p:nvSpPr>
        <p:spPr>
          <a:xfrm>
            <a:off x="8210586" y="6013046"/>
            <a:ext cx="2409372" cy="769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dirty="0">
                <a:solidFill>
                  <a:srgbClr val="FF0000"/>
                </a:solidFill>
              </a:rPr>
              <a:t>..........</a:t>
            </a:r>
          </a:p>
        </p:txBody>
      </p:sp>
    </p:spTree>
    <p:extLst>
      <p:ext uri="{BB962C8B-B14F-4D97-AF65-F5344CB8AC3E}">
        <p14:creationId xmlns:p14="http://schemas.microsoft.com/office/powerpoint/2010/main" val="130388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1496CD4-58AB-454B-ACDF-7C6CA048DD27}"/>
              </a:ext>
            </a:extLst>
          </p:cNvPr>
          <p:cNvSpPr/>
          <p:nvPr/>
        </p:nvSpPr>
        <p:spPr>
          <a:xfrm>
            <a:off x="604911" y="126609"/>
            <a:ext cx="11066585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أكملي فجوة المعلومات التالية من خلال معلوماتكـِ السابقة عن النباتات البذرية باستخدام الصور التالية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2DDAF5F-1062-4705-AC7F-856E3C69F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97"/>
          <a:stretch/>
        </p:blipFill>
        <p:spPr>
          <a:xfrm>
            <a:off x="351691" y="1810698"/>
            <a:ext cx="2883878" cy="235333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2B72AA5-B322-4F78-9011-81B8EB3AA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060"/>
          <a:stretch/>
        </p:blipFill>
        <p:spPr>
          <a:xfrm>
            <a:off x="351691" y="4037427"/>
            <a:ext cx="2686931" cy="2430711"/>
          </a:xfrm>
          <a:prstGeom prst="rect">
            <a:avLst/>
          </a:prstGeom>
        </p:spPr>
      </p:pic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F96F3290-C645-47EF-AA88-AEA6163C2A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793072"/>
              </p:ext>
            </p:extLst>
          </p:nvPr>
        </p:nvGraphicFramePr>
        <p:xfrm>
          <a:off x="3571496" y="2013894"/>
          <a:ext cx="8100000" cy="4297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142554244"/>
                    </a:ext>
                  </a:extLst>
                </a:gridCol>
                <a:gridCol w="4860000">
                  <a:extLst>
                    <a:ext uri="{9D8B030D-6E8A-4147-A177-3AD203B41FA5}">
                      <a16:colId xmlns:a16="http://schemas.microsoft.com/office/drawing/2014/main" val="1752469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مكونات البذرة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وظيفتها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708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غلاف البذرة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حماية البذرة ويتشقق عند الانبات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087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الجنين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ينمو ويكون الطور </a:t>
                      </a:r>
                      <a:r>
                        <a:rPr lang="ar-SA" sz="3600" dirty="0" err="1">
                          <a:solidFill>
                            <a:schemeClr val="tx1"/>
                          </a:solidFill>
                        </a:rPr>
                        <a:t>البوغي</a:t>
                      </a: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768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الفلقة أو الفلقتين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تخزين الغذاء اللازم لنمو الطور </a:t>
                      </a:r>
                      <a:r>
                        <a:rPr lang="ar-SA" sz="3600" dirty="0" err="1">
                          <a:solidFill>
                            <a:schemeClr val="tx1"/>
                          </a:solidFill>
                        </a:rPr>
                        <a:t>البوغي</a:t>
                      </a: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319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نسيج </a:t>
                      </a:r>
                      <a:r>
                        <a:rPr lang="ar-SA" sz="3600" dirty="0" err="1">
                          <a:solidFill>
                            <a:schemeClr val="tx1"/>
                          </a:solidFill>
                        </a:rPr>
                        <a:t>الأندوسبيرم</a:t>
                      </a: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تخزين الغذاء اللازم لنمو الطور </a:t>
                      </a:r>
                      <a:r>
                        <a:rPr lang="ar-SA" sz="3600" dirty="0" err="1">
                          <a:solidFill>
                            <a:schemeClr val="tx1"/>
                          </a:solidFill>
                        </a:rPr>
                        <a:t>البوغي</a:t>
                      </a: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259902"/>
                  </a:ext>
                </a:extLst>
              </a:tr>
            </a:tbl>
          </a:graphicData>
        </a:graphic>
      </p:graphicFrame>
      <p:sp>
        <p:nvSpPr>
          <p:cNvPr id="7" name="مستطيل 6">
            <a:extLst>
              <a:ext uri="{FF2B5EF4-FFF2-40B4-BE49-F238E27FC236}">
                <a16:creationId xmlns:a16="http://schemas.microsoft.com/office/drawing/2014/main" id="{48D36A1F-3BB0-409D-B822-775E43EA293F}"/>
              </a:ext>
            </a:extLst>
          </p:cNvPr>
          <p:cNvSpPr/>
          <p:nvPr/>
        </p:nvSpPr>
        <p:spPr>
          <a:xfrm>
            <a:off x="3613700" y="2698976"/>
            <a:ext cx="4786687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53B388E-7EFB-4DB3-91E5-BDEF1CB5E59D}"/>
              </a:ext>
            </a:extLst>
          </p:cNvPr>
          <p:cNvSpPr/>
          <p:nvPr/>
        </p:nvSpPr>
        <p:spPr>
          <a:xfrm>
            <a:off x="3613700" y="3342873"/>
            <a:ext cx="4786687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39D76FE-9673-464A-B858-A00FBD1E4A7D}"/>
              </a:ext>
            </a:extLst>
          </p:cNvPr>
          <p:cNvSpPr/>
          <p:nvPr/>
        </p:nvSpPr>
        <p:spPr>
          <a:xfrm>
            <a:off x="3613699" y="3996446"/>
            <a:ext cx="4786687" cy="103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BC3176B-40B7-4351-A8C4-30251B31BF96}"/>
              </a:ext>
            </a:extLst>
          </p:cNvPr>
          <p:cNvSpPr/>
          <p:nvPr/>
        </p:nvSpPr>
        <p:spPr>
          <a:xfrm>
            <a:off x="3613698" y="5207460"/>
            <a:ext cx="4786687" cy="103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9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AA4F9C8-252B-4780-AA34-EEA50DAE0C36}"/>
              </a:ext>
            </a:extLst>
          </p:cNvPr>
          <p:cNvSpPr/>
          <p:nvPr/>
        </p:nvSpPr>
        <p:spPr>
          <a:xfrm>
            <a:off x="4018109" y="88365"/>
            <a:ext cx="433965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تصنف الثمار إلى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F4A7D2A-6CA3-4454-AD1B-E926C01410F4}"/>
              </a:ext>
            </a:extLst>
          </p:cNvPr>
          <p:cNvSpPr/>
          <p:nvPr/>
        </p:nvSpPr>
        <p:spPr>
          <a:xfrm>
            <a:off x="6806964" y="1131938"/>
            <a:ext cx="5131237" cy="23083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ثمار حقيقية </a:t>
            </a:r>
          </a:p>
          <a:p>
            <a:pPr algn="ctr"/>
            <a:r>
              <a:rPr lang="ar-SA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تتكون الثمرة فقط من جدار المبيض النامي </a:t>
            </a:r>
            <a:endParaRPr lang="ar-SA" sz="48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F1C5AA7-C4B7-4AE1-B3DD-8C92B9332B6D}"/>
              </a:ext>
            </a:extLst>
          </p:cNvPr>
          <p:cNvSpPr/>
          <p:nvPr/>
        </p:nvSpPr>
        <p:spPr>
          <a:xfrm>
            <a:off x="477083" y="1131938"/>
            <a:ext cx="5487782" cy="304698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ثمار كاذبة </a:t>
            </a:r>
          </a:p>
          <a:p>
            <a:pPr algn="ctr"/>
            <a:r>
              <a:rPr lang="ar-SA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تتكون الثمرة من جدار المبيض النامي وأجزاء أخرى مع الزهرة </a:t>
            </a:r>
            <a:endParaRPr lang="ar-SA" sz="48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ÙØªÙØ¬Ø© Ø¨Ø­Ø« Ø§ÙØµÙØ± Ø¹Ù âªAubergine clipartâ¬â">
            <a:extLst>
              <a:ext uri="{FF2B5EF4-FFF2-40B4-BE49-F238E27FC236}">
                <a16:creationId xmlns:a16="http://schemas.microsoft.com/office/drawing/2014/main" id="{8A0A9245-3267-46B0-B15A-66D080586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12" y="4390694"/>
            <a:ext cx="3827721" cy="214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ÙØªÙØ¬Ø© Ø¨Ø­Ø« Ø§ÙØµÙØ± Ø¹Ù âªOrange clipartâ¬â">
            <a:extLst>
              <a:ext uri="{FF2B5EF4-FFF2-40B4-BE49-F238E27FC236}">
                <a16:creationId xmlns:a16="http://schemas.microsoft.com/office/drawing/2014/main" id="{AC648757-3603-4B29-AC1B-F52EB7669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038" y="3732028"/>
            <a:ext cx="4038268" cy="267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102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B705C18-05A1-424E-AB4D-F8DA847C3804}"/>
              </a:ext>
            </a:extLst>
          </p:cNvPr>
          <p:cNvSpPr/>
          <p:nvPr/>
        </p:nvSpPr>
        <p:spPr>
          <a:xfrm>
            <a:off x="6963508" y="27183"/>
            <a:ext cx="5228491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وقفت صفاء تنظر لوالدتها وهي تقوم بإعداد السلطة </a:t>
            </a: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ثم سئلت صفاء والدتها فجأة : </a:t>
            </a:r>
            <a:r>
              <a:rPr lang="ar-SA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ماما .. الطماطم  والخيار من الفواكه أم من الخضروات ؟ 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8D8DEA6-CD97-4B00-AE3A-9B1B35136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51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931F8D7-453A-4885-85B7-278CDC6FDDEF}"/>
              </a:ext>
            </a:extLst>
          </p:cNvPr>
          <p:cNvSpPr/>
          <p:nvPr/>
        </p:nvSpPr>
        <p:spPr>
          <a:xfrm>
            <a:off x="188565" y="258486"/>
            <a:ext cx="1136080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صنفي الثمار  التالية إلى حقيقية وكاذبة مع التفسير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CE1FF2C-14F4-49D6-8483-4FFF451469A3}"/>
              </a:ext>
            </a:extLst>
          </p:cNvPr>
          <p:cNvSpPr/>
          <p:nvPr/>
        </p:nvSpPr>
        <p:spPr>
          <a:xfrm>
            <a:off x="9395554" y="1355651"/>
            <a:ext cx="2520000" cy="288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56563FE-37E9-4E9C-BB3A-6FF9C81F1969}"/>
              </a:ext>
            </a:extLst>
          </p:cNvPr>
          <p:cNvSpPr/>
          <p:nvPr/>
        </p:nvSpPr>
        <p:spPr>
          <a:xfrm>
            <a:off x="6294391" y="1355651"/>
            <a:ext cx="2520000" cy="288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DD2FA67-998F-4E70-B402-59C09AB04516}"/>
              </a:ext>
            </a:extLst>
          </p:cNvPr>
          <p:cNvSpPr/>
          <p:nvPr/>
        </p:nvSpPr>
        <p:spPr>
          <a:xfrm>
            <a:off x="3285418" y="1355651"/>
            <a:ext cx="2520000" cy="288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6D6057F-C841-4B77-8824-09942D10EC83}"/>
              </a:ext>
            </a:extLst>
          </p:cNvPr>
          <p:cNvSpPr/>
          <p:nvPr/>
        </p:nvSpPr>
        <p:spPr>
          <a:xfrm>
            <a:off x="276446" y="1355651"/>
            <a:ext cx="2520000" cy="288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93098A0-58C8-4A49-9E2D-AB2DC4C489AB}"/>
              </a:ext>
            </a:extLst>
          </p:cNvPr>
          <p:cNvSpPr/>
          <p:nvPr/>
        </p:nvSpPr>
        <p:spPr>
          <a:xfrm>
            <a:off x="9395554" y="4409486"/>
            <a:ext cx="2520000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كاذبة لبقاء الأسدية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A35F758-7C56-4A24-88EB-B0E224172BCF}"/>
              </a:ext>
            </a:extLst>
          </p:cNvPr>
          <p:cNvSpPr/>
          <p:nvPr/>
        </p:nvSpPr>
        <p:spPr>
          <a:xfrm>
            <a:off x="6294391" y="4409486"/>
            <a:ext cx="2520000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حقيقية </a:t>
            </a:r>
          </a:p>
          <a:p>
            <a:pPr algn="ctr"/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FF29760-B245-4554-8407-DDF114058865}"/>
              </a:ext>
            </a:extLst>
          </p:cNvPr>
          <p:cNvSpPr/>
          <p:nvPr/>
        </p:nvSpPr>
        <p:spPr>
          <a:xfrm>
            <a:off x="3285418" y="4409486"/>
            <a:ext cx="2520000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حقيقية </a:t>
            </a:r>
          </a:p>
          <a:p>
            <a:pPr algn="ctr"/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B44BD40-D89B-4554-B87F-F04A4083ED86}"/>
              </a:ext>
            </a:extLst>
          </p:cNvPr>
          <p:cNvSpPr/>
          <p:nvPr/>
        </p:nvSpPr>
        <p:spPr>
          <a:xfrm>
            <a:off x="276445" y="4409486"/>
            <a:ext cx="2520000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كاذبة لأنها عبارة عن تخت الزهرة المتضخم </a:t>
            </a:r>
          </a:p>
        </p:txBody>
      </p:sp>
    </p:spTree>
    <p:extLst>
      <p:ext uri="{BB962C8B-B14F-4D97-AF65-F5344CB8AC3E}">
        <p14:creationId xmlns:p14="http://schemas.microsoft.com/office/powerpoint/2010/main" val="149452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AA4F9C8-252B-4780-AA34-EEA50DAE0C36}"/>
              </a:ext>
            </a:extLst>
          </p:cNvPr>
          <p:cNvSpPr/>
          <p:nvPr/>
        </p:nvSpPr>
        <p:spPr>
          <a:xfrm>
            <a:off x="3954313" y="364812"/>
            <a:ext cx="433965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تصنف الثمار إلى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F4A7D2A-6CA3-4454-AD1B-E926C01410F4}"/>
              </a:ext>
            </a:extLst>
          </p:cNvPr>
          <p:cNvSpPr/>
          <p:nvPr/>
        </p:nvSpPr>
        <p:spPr>
          <a:xfrm>
            <a:off x="6583680" y="1684831"/>
            <a:ext cx="5131237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ثمار طرية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F1C5AA7-C4B7-4AE1-B3DD-8C92B9332B6D}"/>
              </a:ext>
            </a:extLst>
          </p:cNvPr>
          <p:cNvSpPr/>
          <p:nvPr/>
        </p:nvSpPr>
        <p:spPr>
          <a:xfrm>
            <a:off x="869852" y="1684831"/>
            <a:ext cx="5131237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ثمار جافة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E8FAE22-BE40-4E3F-B3DF-47CD2CDF2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28" y="2815663"/>
            <a:ext cx="4934289" cy="355700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A7C8F67-5E72-441B-A9EC-97A16D659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3" y="2815662"/>
            <a:ext cx="4979260" cy="345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1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931F8D7-453A-4885-85B7-278CDC6FDDEF}"/>
              </a:ext>
            </a:extLst>
          </p:cNvPr>
          <p:cNvSpPr/>
          <p:nvPr/>
        </p:nvSpPr>
        <p:spPr>
          <a:xfrm>
            <a:off x="1370779" y="217846"/>
            <a:ext cx="8996374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صنفي الثمار  التالية إلى طرية وجافة مع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CE1FF2C-14F4-49D6-8483-4FFF451469A3}"/>
              </a:ext>
            </a:extLst>
          </p:cNvPr>
          <p:cNvSpPr/>
          <p:nvPr/>
        </p:nvSpPr>
        <p:spPr>
          <a:xfrm>
            <a:off x="9395554" y="1355651"/>
            <a:ext cx="2520000" cy="288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56563FE-37E9-4E9C-BB3A-6FF9C81F1969}"/>
              </a:ext>
            </a:extLst>
          </p:cNvPr>
          <p:cNvSpPr/>
          <p:nvPr/>
        </p:nvSpPr>
        <p:spPr>
          <a:xfrm>
            <a:off x="6294391" y="1355651"/>
            <a:ext cx="2520000" cy="288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DD2FA67-998F-4E70-B402-59C09AB04516}"/>
              </a:ext>
            </a:extLst>
          </p:cNvPr>
          <p:cNvSpPr/>
          <p:nvPr/>
        </p:nvSpPr>
        <p:spPr>
          <a:xfrm>
            <a:off x="3285418" y="1355651"/>
            <a:ext cx="2520000" cy="288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6D6057F-C841-4B77-8824-09942D10EC83}"/>
              </a:ext>
            </a:extLst>
          </p:cNvPr>
          <p:cNvSpPr/>
          <p:nvPr/>
        </p:nvSpPr>
        <p:spPr>
          <a:xfrm>
            <a:off x="276446" y="1355651"/>
            <a:ext cx="2520000" cy="288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93098A0-58C8-4A49-9E2D-AB2DC4C489AB}"/>
              </a:ext>
            </a:extLst>
          </p:cNvPr>
          <p:cNvSpPr/>
          <p:nvPr/>
        </p:nvSpPr>
        <p:spPr>
          <a:xfrm>
            <a:off x="9395554" y="4409486"/>
            <a:ext cx="25200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جافة 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A35F758-7C56-4A24-88EB-B0E224172BCF}"/>
              </a:ext>
            </a:extLst>
          </p:cNvPr>
          <p:cNvSpPr/>
          <p:nvPr/>
        </p:nvSpPr>
        <p:spPr>
          <a:xfrm>
            <a:off x="6294391" y="4409486"/>
            <a:ext cx="25200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جافة 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FF29760-B245-4554-8407-DDF114058865}"/>
              </a:ext>
            </a:extLst>
          </p:cNvPr>
          <p:cNvSpPr/>
          <p:nvPr/>
        </p:nvSpPr>
        <p:spPr>
          <a:xfrm>
            <a:off x="3285418" y="4409486"/>
            <a:ext cx="25200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طرية 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2FE6A6B-3FF6-44A9-A690-2B53753DD478}"/>
              </a:ext>
            </a:extLst>
          </p:cNvPr>
          <p:cNvSpPr/>
          <p:nvPr/>
        </p:nvSpPr>
        <p:spPr>
          <a:xfrm>
            <a:off x="276446" y="4409486"/>
            <a:ext cx="25200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طرية  </a:t>
            </a:r>
          </a:p>
        </p:txBody>
      </p:sp>
    </p:spTree>
    <p:extLst>
      <p:ext uri="{BB962C8B-B14F-4D97-AF65-F5344CB8AC3E}">
        <p14:creationId xmlns:p14="http://schemas.microsoft.com/office/powerpoint/2010/main" val="176305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AA4F9C8-252B-4780-AA34-EEA50DAE0C36}"/>
              </a:ext>
            </a:extLst>
          </p:cNvPr>
          <p:cNvSpPr/>
          <p:nvPr/>
        </p:nvSpPr>
        <p:spPr>
          <a:xfrm>
            <a:off x="3954313" y="364812"/>
            <a:ext cx="433965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تصنف الثمار إلى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F4A7D2A-6CA3-4454-AD1B-E926C01410F4}"/>
              </a:ext>
            </a:extLst>
          </p:cNvPr>
          <p:cNvSpPr/>
          <p:nvPr/>
        </p:nvSpPr>
        <p:spPr>
          <a:xfrm>
            <a:off x="6583680" y="1684831"/>
            <a:ext cx="5131237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ثمار مجمعة ملتحمة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F1C5AA7-C4B7-4AE1-B3DD-8C92B9332B6D}"/>
              </a:ext>
            </a:extLst>
          </p:cNvPr>
          <p:cNvSpPr/>
          <p:nvPr/>
        </p:nvSpPr>
        <p:spPr>
          <a:xfrm>
            <a:off x="869852" y="1684831"/>
            <a:ext cx="5131237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ثمار مركبة مضاعفة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4076C1D-51EA-484A-B74C-1C7A0FF72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4" y="2815662"/>
            <a:ext cx="5032763" cy="37104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E3FB5A-D9CD-4924-A61E-89DA7187E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2" y="2815662"/>
            <a:ext cx="5131237" cy="364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20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ed Song - How Seeds Move - Seed Dispersal">
            <a:hlinkClick r:id="" action="ppaction://media"/>
            <a:extLst>
              <a:ext uri="{FF2B5EF4-FFF2-40B4-BE49-F238E27FC236}">
                <a16:creationId xmlns:a16="http://schemas.microsoft.com/office/drawing/2014/main" id="{C47C6618-9DFE-4C11-B812-64DBBD5C7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2515139-A97D-4369-A446-11A65A31DF0E}"/>
              </a:ext>
            </a:extLst>
          </p:cNvPr>
          <p:cNvSpPr/>
          <p:nvPr/>
        </p:nvSpPr>
        <p:spPr>
          <a:xfrm>
            <a:off x="7466759" y="111594"/>
            <a:ext cx="4573689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طرق انتشار البذور </a:t>
            </a:r>
          </a:p>
        </p:txBody>
      </p:sp>
    </p:spTree>
    <p:extLst>
      <p:ext uri="{BB962C8B-B14F-4D97-AF65-F5344CB8AC3E}">
        <p14:creationId xmlns:p14="http://schemas.microsoft.com/office/powerpoint/2010/main" val="115850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7384553-62C1-45AB-987E-46A5D5E677BF}"/>
              </a:ext>
            </a:extLst>
          </p:cNvPr>
          <p:cNvSpPr/>
          <p:nvPr/>
        </p:nvSpPr>
        <p:spPr>
          <a:xfrm>
            <a:off x="5953760" y="85766"/>
            <a:ext cx="6030131" cy="2123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اكتبي قائمة ببعض طرق انتشار البذور </a:t>
            </a:r>
          </a:p>
        </p:txBody>
      </p:sp>
      <p:pic>
        <p:nvPicPr>
          <p:cNvPr id="2052" name="Picture 4" descr="ØµÙØ±Ø© Ø°Ø§Øª ØµÙØ©">
            <a:extLst>
              <a:ext uri="{FF2B5EF4-FFF2-40B4-BE49-F238E27FC236}">
                <a16:creationId xmlns:a16="http://schemas.microsoft.com/office/drawing/2014/main" id="{37327033-4340-46E4-8275-A1F261AC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" y="126406"/>
            <a:ext cx="5173980" cy="6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7C3FA94-101B-4C48-B523-1E3E93253EFA}"/>
              </a:ext>
            </a:extLst>
          </p:cNvPr>
          <p:cNvSpPr/>
          <p:nvPr/>
        </p:nvSpPr>
        <p:spPr>
          <a:xfrm>
            <a:off x="5953759" y="2534326"/>
            <a:ext cx="6030131" cy="34778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1ـ تلتصق بفرو الحيوانات </a:t>
            </a:r>
          </a:p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2ـ تنقلها الطيور عبر جهازها الهضمي</a:t>
            </a:r>
          </a:p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3ـ تنتقل طافية على سطح الماء </a:t>
            </a:r>
          </a:p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4ـ تنقلها الرياح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F4D45BC-CA49-43C0-9361-6DC40C2793D2}"/>
              </a:ext>
            </a:extLst>
          </p:cNvPr>
          <p:cNvSpPr/>
          <p:nvPr/>
        </p:nvSpPr>
        <p:spPr>
          <a:xfrm>
            <a:off x="5953758" y="2534326"/>
            <a:ext cx="6030131" cy="3477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.....................................</a:t>
            </a:r>
          </a:p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.....................................</a:t>
            </a:r>
          </a:p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.....................................</a:t>
            </a:r>
          </a:p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....................................</a:t>
            </a:r>
          </a:p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65048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7384553-62C1-45AB-987E-46A5D5E677BF}"/>
              </a:ext>
            </a:extLst>
          </p:cNvPr>
          <p:cNvSpPr/>
          <p:nvPr/>
        </p:nvSpPr>
        <p:spPr>
          <a:xfrm>
            <a:off x="1505380" y="235051"/>
            <a:ext cx="9586131" cy="769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توقعي</a:t>
            </a:r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طريقة انتقال كل من البذور التالية مع التفسير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7C3FA94-101B-4C48-B523-1E3E93253EFA}"/>
              </a:ext>
            </a:extLst>
          </p:cNvPr>
          <p:cNvSpPr/>
          <p:nvPr/>
        </p:nvSpPr>
        <p:spPr>
          <a:xfrm>
            <a:off x="9061565" y="4842472"/>
            <a:ext cx="2545251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تنقلها الرياح </a:t>
            </a:r>
          </a:p>
        </p:txBody>
      </p:sp>
      <p:pic>
        <p:nvPicPr>
          <p:cNvPr id="3074" name="Picture 2" descr="ØµÙØ±Ø© Ø°Ø§Øª ØµÙØ©">
            <a:extLst>
              <a:ext uri="{FF2B5EF4-FFF2-40B4-BE49-F238E27FC236}">
                <a16:creationId xmlns:a16="http://schemas.microsoft.com/office/drawing/2014/main" id="{89A2F213-9571-4212-A055-4A2394B16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8" t="59848" r="8507"/>
          <a:stretch/>
        </p:blipFill>
        <p:spPr bwMode="auto">
          <a:xfrm>
            <a:off x="8702401" y="1225683"/>
            <a:ext cx="3263580" cy="32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ØµÙØ±Ø© Ø°Ø§Øª ØµÙØ©">
            <a:extLst>
              <a:ext uri="{FF2B5EF4-FFF2-40B4-BE49-F238E27FC236}">
                <a16:creationId xmlns:a16="http://schemas.microsoft.com/office/drawing/2014/main" id="{70B87FB1-1AD6-43CF-BCC8-8CE12C075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57878" r="47423" b="1970"/>
          <a:stretch/>
        </p:blipFill>
        <p:spPr bwMode="auto">
          <a:xfrm>
            <a:off x="4666656" y="1225683"/>
            <a:ext cx="3263580" cy="32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ØµÙØ±Ø© Ø°Ø§Øª ØµÙØ©">
            <a:extLst>
              <a:ext uri="{FF2B5EF4-FFF2-40B4-BE49-F238E27FC236}">
                <a16:creationId xmlns:a16="http://schemas.microsoft.com/office/drawing/2014/main" id="{FCE57EBB-0822-4EF7-AB03-3FDCC9EDA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8" t="-304" r="26357" b="60152"/>
          <a:stretch/>
        </p:blipFill>
        <p:spPr bwMode="auto">
          <a:xfrm>
            <a:off x="630911" y="1310640"/>
            <a:ext cx="3263580" cy="32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444FFEA-7639-49CB-8B76-EF89E64C0B36}"/>
              </a:ext>
            </a:extLst>
          </p:cNvPr>
          <p:cNvSpPr/>
          <p:nvPr/>
        </p:nvSpPr>
        <p:spPr>
          <a:xfrm>
            <a:off x="4823374" y="4862876"/>
            <a:ext cx="2545251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تنقلها الانسان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4B38E77-F1A0-4A1A-BC27-998057ECC565}"/>
              </a:ext>
            </a:extLst>
          </p:cNvPr>
          <p:cNvSpPr/>
          <p:nvPr/>
        </p:nvSpPr>
        <p:spPr>
          <a:xfrm>
            <a:off x="630911" y="4842473"/>
            <a:ext cx="2545251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ينقلها الماء </a:t>
            </a:r>
          </a:p>
        </p:txBody>
      </p:sp>
    </p:spTree>
    <p:extLst>
      <p:ext uri="{BB962C8B-B14F-4D97-AF65-F5344CB8AC3E}">
        <p14:creationId xmlns:p14="http://schemas.microsoft.com/office/powerpoint/2010/main" val="93333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B705C18-05A1-424E-AB4D-F8DA847C3804}"/>
              </a:ext>
            </a:extLst>
          </p:cNvPr>
          <p:cNvSpPr/>
          <p:nvPr/>
        </p:nvSpPr>
        <p:spPr>
          <a:xfrm>
            <a:off x="6963508" y="27183"/>
            <a:ext cx="52284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فأجابتها الأم: </a:t>
            </a:r>
            <a:r>
              <a:rPr lang="ar-SA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أنها من الفواكه يا بنتي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8D8DEA6-CD97-4B00-AE3A-9B1B35136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727C378-E535-47B7-B7E4-72F3C29505C6}"/>
              </a:ext>
            </a:extLst>
          </p:cNvPr>
          <p:cNvSpPr/>
          <p:nvPr/>
        </p:nvSpPr>
        <p:spPr>
          <a:xfrm>
            <a:off x="6963509" y="2374143"/>
            <a:ext cx="522849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أحكمي على صحة إجابة والدة صفاء مع التعليل لإجابتكـِ </a:t>
            </a:r>
            <a:endParaRPr lang="ar-SA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8321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A56D30-CEF5-41C5-9C52-7FB7937E8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850C2FE-4F71-4BD1-AA0E-B54E383A1DCA}"/>
              </a:ext>
            </a:extLst>
          </p:cNvPr>
          <p:cNvSpPr/>
          <p:nvPr/>
        </p:nvSpPr>
        <p:spPr>
          <a:xfrm>
            <a:off x="2437768" y="2446830"/>
            <a:ext cx="67537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النباتات الزهرية </a:t>
            </a:r>
          </a:p>
        </p:txBody>
      </p:sp>
    </p:spTree>
    <p:extLst>
      <p:ext uri="{BB962C8B-B14F-4D97-AF65-F5344CB8AC3E}">
        <p14:creationId xmlns:p14="http://schemas.microsoft.com/office/powerpoint/2010/main" val="307222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A56D30-CEF5-41C5-9C52-7FB7937E8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850C2FE-4F71-4BD1-AA0E-B54E383A1DCA}"/>
              </a:ext>
            </a:extLst>
          </p:cNvPr>
          <p:cNvSpPr/>
          <p:nvPr/>
        </p:nvSpPr>
        <p:spPr>
          <a:xfrm>
            <a:off x="3810017" y="1377685"/>
            <a:ext cx="40655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الفكرة العامة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06DEE90-BEC6-4D7C-9B61-98ABE05B85AD}"/>
              </a:ext>
            </a:extLst>
          </p:cNvPr>
          <p:cNvSpPr/>
          <p:nvPr/>
        </p:nvSpPr>
        <p:spPr>
          <a:xfrm>
            <a:off x="2330074" y="2367171"/>
            <a:ext cx="727816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تتضمن دورة حياة النباتات طرائق مختلفة للتكاثر </a:t>
            </a:r>
          </a:p>
        </p:txBody>
      </p:sp>
    </p:spTree>
    <p:extLst>
      <p:ext uri="{BB962C8B-B14F-4D97-AF65-F5344CB8AC3E}">
        <p14:creationId xmlns:p14="http://schemas.microsoft.com/office/powerpoint/2010/main" val="3355884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A56D30-CEF5-41C5-9C52-7FB7937E8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850C2FE-4F71-4BD1-AA0E-B54E383A1DCA}"/>
              </a:ext>
            </a:extLst>
          </p:cNvPr>
          <p:cNvSpPr/>
          <p:nvPr/>
        </p:nvSpPr>
        <p:spPr>
          <a:xfrm>
            <a:off x="3582391" y="1377685"/>
            <a:ext cx="45207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الفكرة الرئيسة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06DEE90-BEC6-4D7C-9B61-98ABE05B85AD}"/>
              </a:ext>
            </a:extLst>
          </p:cNvPr>
          <p:cNvSpPr/>
          <p:nvPr/>
        </p:nvSpPr>
        <p:spPr>
          <a:xfrm>
            <a:off x="1439597" y="2367171"/>
            <a:ext cx="880637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يمكن أن تنمو الثمار والبذور في النباتات الزهرية بعد الأخصاب </a:t>
            </a:r>
          </a:p>
        </p:txBody>
      </p:sp>
    </p:spTree>
    <p:extLst>
      <p:ext uri="{BB962C8B-B14F-4D97-AF65-F5344CB8AC3E}">
        <p14:creationId xmlns:p14="http://schemas.microsoft.com/office/powerpoint/2010/main" val="147405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ÙØªÙØ¬Ø© Ø¨Ø­Ø« Ø§ÙØµÙØ± Ø¹Ù Ø²Ø®Ø±ÙØ© Ø²Ø§ÙÙØ© ÙØ¨Ø§ØªØ§Øª ÙØ§Ø²ÙØ§Ø±">
            <a:extLst>
              <a:ext uri="{FF2B5EF4-FFF2-40B4-BE49-F238E27FC236}">
                <a16:creationId xmlns:a16="http://schemas.microsoft.com/office/drawing/2014/main" id="{C1E4B372-841B-45B0-9E06-817EAA784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2"/>
            <a:ext cx="6583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B8586F5-854F-4073-896F-EC877A5B1282}"/>
              </a:ext>
            </a:extLst>
          </p:cNvPr>
          <p:cNvSpPr/>
          <p:nvPr/>
        </p:nvSpPr>
        <p:spPr>
          <a:xfrm>
            <a:off x="5518322" y="416842"/>
            <a:ext cx="2130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الأهداف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94514A8-8FBF-44DD-9C70-F23A7C33F980}"/>
              </a:ext>
            </a:extLst>
          </p:cNvPr>
          <p:cNvSpPr/>
          <p:nvPr/>
        </p:nvSpPr>
        <p:spPr>
          <a:xfrm>
            <a:off x="3225918" y="1460195"/>
            <a:ext cx="6410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تتبع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دورة حياة نبات زهري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DA8AAF9-4C1D-4C19-B191-B6961E0BBEF5}"/>
              </a:ext>
            </a:extLst>
          </p:cNvPr>
          <p:cNvSpPr/>
          <p:nvPr/>
        </p:nvSpPr>
        <p:spPr>
          <a:xfrm>
            <a:off x="2795053" y="2784902"/>
            <a:ext cx="75772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تصف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عملية الإخصاب وتكوين البذرة في نبات زهري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E7C7AD-7D5C-4625-91D6-B65AE1A71E5B}"/>
              </a:ext>
            </a:extLst>
          </p:cNvPr>
          <p:cNvSpPr/>
          <p:nvPr/>
        </p:nvSpPr>
        <p:spPr>
          <a:xfrm>
            <a:off x="1945403" y="4779275"/>
            <a:ext cx="98843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تفحص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إنبات البذرة </a:t>
            </a:r>
          </a:p>
        </p:txBody>
      </p:sp>
    </p:spTree>
    <p:extLst>
      <p:ext uri="{BB962C8B-B14F-4D97-AF65-F5344CB8AC3E}">
        <p14:creationId xmlns:p14="http://schemas.microsoft.com/office/powerpoint/2010/main" val="343411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ØµÙØ±Ø© Ø°Ø§Øª ØµÙØ©">
            <a:extLst>
              <a:ext uri="{FF2B5EF4-FFF2-40B4-BE49-F238E27FC236}">
                <a16:creationId xmlns:a16="http://schemas.microsoft.com/office/drawing/2014/main" id="{9062B655-4B02-4A13-9D24-815A9AECD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64EA31E-F9B9-493F-8DD7-FD9FD4B6D741}"/>
              </a:ext>
            </a:extLst>
          </p:cNvPr>
          <p:cNvSpPr/>
          <p:nvPr/>
        </p:nvSpPr>
        <p:spPr>
          <a:xfrm>
            <a:off x="6089921" y="646166"/>
            <a:ext cx="2797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جدول التعلم</a:t>
            </a:r>
          </a:p>
        </p:txBody>
      </p:sp>
    </p:spTree>
    <p:extLst>
      <p:ext uri="{BB962C8B-B14F-4D97-AF65-F5344CB8AC3E}">
        <p14:creationId xmlns:p14="http://schemas.microsoft.com/office/powerpoint/2010/main" val="2702423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BC734EE-D784-4806-ABBB-AE4EE204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-71119"/>
            <a:ext cx="12037256" cy="537463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48819A4-274D-4E34-8867-6031AD8B304A}"/>
              </a:ext>
            </a:extLst>
          </p:cNvPr>
          <p:cNvSpPr/>
          <p:nvPr/>
        </p:nvSpPr>
        <p:spPr>
          <a:xfrm>
            <a:off x="-1" y="5389492"/>
            <a:ext cx="12192001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تتبعي دورة حياة النباتات الزهرية من خلال الصورة التالية ثم اكملي الفراغات في ما يلي   </a:t>
            </a:r>
          </a:p>
        </p:txBody>
      </p:sp>
    </p:spTree>
    <p:extLst>
      <p:ext uri="{BB962C8B-B14F-4D97-AF65-F5344CB8AC3E}">
        <p14:creationId xmlns:p14="http://schemas.microsoft.com/office/powerpoint/2010/main" val="373796521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</Words>
  <Application>Microsoft Office PowerPoint</Application>
  <PresentationFormat>شاشة عريضة</PresentationFormat>
  <Paragraphs>89</Paragraphs>
  <Slides>26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ريحانة العامر</dc:creator>
  <cp:lastModifiedBy>User129</cp:lastModifiedBy>
  <cp:revision>26</cp:revision>
  <dcterms:created xsi:type="dcterms:W3CDTF">2018-03-12T23:06:01Z</dcterms:created>
  <dcterms:modified xsi:type="dcterms:W3CDTF">2019-02-04T18:11:03Z</dcterms:modified>
</cp:coreProperties>
</file>