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2"/>
  </p:notesMasterIdLst>
  <p:sldIdLst>
    <p:sldId id="256" r:id="rId2"/>
    <p:sldId id="272" r:id="rId3"/>
    <p:sldId id="274" r:id="rId4"/>
    <p:sldId id="275" r:id="rId5"/>
    <p:sldId id="276" r:id="rId6"/>
    <p:sldId id="260" r:id="rId7"/>
    <p:sldId id="257" r:id="rId8"/>
    <p:sldId id="258" r:id="rId9"/>
    <p:sldId id="269" r:id="rId10"/>
    <p:sldId id="259" r:id="rId11"/>
    <p:sldId id="261" r:id="rId12"/>
    <p:sldId id="262" r:id="rId13"/>
    <p:sldId id="263" r:id="rId14"/>
    <p:sldId id="265" r:id="rId15"/>
    <p:sldId id="264" r:id="rId16"/>
    <p:sldId id="277" r:id="rId17"/>
    <p:sldId id="271" r:id="rId18"/>
    <p:sldId id="266" r:id="rId19"/>
    <p:sldId id="267" r:id="rId20"/>
    <p:sldId id="268" r:id="rId21"/>
    <p:sldId id="279" r:id="rId22"/>
    <p:sldId id="280" r:id="rId23"/>
    <p:sldId id="278" r:id="rId24"/>
    <p:sldId id="270" r:id="rId25"/>
    <p:sldId id="283" r:id="rId26"/>
    <p:sldId id="281" r:id="rId27"/>
    <p:sldId id="282" r:id="rId28"/>
    <p:sldId id="285" r:id="rId29"/>
    <p:sldId id="287" r:id="rId30"/>
    <p:sldId id="286" r:id="rId3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E890"/>
    <a:srgbClr val="80BC28"/>
    <a:srgbClr val="FFC9D5"/>
    <a:srgbClr val="5F300F"/>
    <a:srgbClr val="8BE5A3"/>
    <a:srgbClr val="FFCBD6"/>
    <a:srgbClr val="8FC435"/>
    <a:srgbClr val="FFFFFF"/>
    <a:srgbClr val="A4460D"/>
    <a:srgbClr val="F4C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8B0AEBA-7CF7-4CC2-9A77-0C4F7A003C32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5F959CF-0E1B-4892-B525-54B5D466D2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251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59CF-0E1B-4892-B525-54B5D466D2F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583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DD37FA-2995-4CDF-8951-7892661C0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B49B15B-E341-4F7F-A2B5-AE5714E91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D37FE39-ED71-4071-B904-75C98589F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CC65F40-151C-43A4-96E0-6EFD4F72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D83387-997B-4C2A-814C-D5575C32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32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CA01BC-1139-4A44-BA9E-379FE441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F0CE5B6-2E83-4FE4-8709-877B76516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D825D4-D0AA-4243-A21E-C8D5275A6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42BBFC-40D9-459B-AC03-C88CB59D1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E46CB3-D83F-4EB8-A070-F84E66566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253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ED24530-ED73-43BD-8484-39308FAF3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63FBDA0-334A-4188-93A4-5A828D0BB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A30C22-A296-45BB-8FFA-8F6753B98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4D489D-2D8D-4E73-A0B7-B542BA60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CD415-EC89-45FA-A5F1-09B3A43B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622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22D4AA-3823-41DE-A908-0C223F31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E032282-1815-4D8D-81CA-815B00214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81981E-5778-4DBD-9A38-6991BC7D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1BEA15-4953-45B0-BACC-420FDC6A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887930-AA01-4D5C-BC95-C19D93FB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75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C1111F-337A-458A-BE93-F16A7842F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A58C37B-38E6-4FDD-8FF1-26DCEB4C7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18FD3E-5C8B-434F-A67D-D49CC9DD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C5DA56-DCAF-4DBB-9D9B-141DDC8A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469DE5A-1DAE-4045-AAF3-9D3B836D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775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6DA6B2-5E59-41D4-86E7-B6A939749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5BF1C8-31CB-49E2-98B5-C1B07E786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94A2F5C-A034-4C04-ABA5-9B5DC28FF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D115184-4010-48E9-A81C-BF8CCDA8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D88D334-4ACB-4CB4-8500-38114803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5208EF3-9349-4D74-8F52-DCCC46E1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13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66B74F-2FF1-44D0-A559-ED1D135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972148-7383-4C9F-ADF3-81838A2B2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4C9CF83-DDE5-4B42-91B7-F1D9B738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382C72F-6850-476C-B85E-D65A9F30EE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A0D079A-E609-4BB9-A5E2-04CF65A8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E708AD5-BAB0-415A-A907-4154A5ED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30BBD15-6805-46EA-912F-CC98314C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22D6183-406D-4BF8-BEF4-8BFE0B9A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447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0E9686-FCE3-4B0D-8012-CED92EEC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1D4128B-0EEB-403B-9D72-F641C4736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FC20757-A4A4-4A03-8A20-C41565364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53E71F-3E21-4FEA-84D5-1F5387470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00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EA28C43-7EED-4090-94E3-D17ACB53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0831753-FFE8-4492-B48A-80870897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DAE7184-0251-4B21-A4AF-803FA2DE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581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4FF618-E8B0-4884-9B44-CFFC05AA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ACCA27E-D15C-4C23-A694-B578188A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729F0EE-E547-4CDF-8A9B-65F613EBA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09C1F6-6F6A-486C-8AEA-B41BE955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069A67B-71FB-4B92-8590-E4A57A86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6CDB690-F8CF-455E-BBEB-9CEB155D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614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30B618-3148-4AA8-809A-977CBF01D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CE20BB3-80B0-4516-8555-36F7B4A9E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28D978D-0FE2-445B-B20F-7B920DACF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D1CE0AE-E040-4A57-B154-578A7FCB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EAA06C6-8CC6-4D2C-A59B-4FF5A577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7CA7A52-43F0-4F1B-A44C-25A972DF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505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6A68520-4C69-4BD3-9659-5DB9EE20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7FE2836-CDEB-457B-BE40-A63322EBC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7CB614-0965-4328-B6B0-19B123255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FD605-68B5-4621-B785-2F378BEA800D}" type="datetimeFigureOut">
              <a:rPr lang="ar-SA" smtClean="0"/>
              <a:t>15/10/39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D165F2-BAEF-4553-8B69-DD101B245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CE965-3026-4BF0-A34E-6E09AB61F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748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‫البسملة gif‬‎">
            <a:extLst>
              <a:ext uri="{FF2B5EF4-FFF2-40B4-BE49-F238E27FC236}">
                <a16:creationId xmlns:a16="http://schemas.microsoft.com/office/drawing/2014/main" id="{B431FDC0-80DB-4EB0-A44F-6795B6644B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27" y="643466"/>
            <a:ext cx="10765346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7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صورة ذات صلة">
            <a:extLst>
              <a:ext uri="{FF2B5EF4-FFF2-40B4-BE49-F238E27FC236}">
                <a16:creationId xmlns:a16="http://schemas.microsoft.com/office/drawing/2014/main" id="{BB9D8886-251A-46BA-92C9-73711ED89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7"/>
          <a:stretch/>
        </p:blipFill>
        <p:spPr bwMode="auto">
          <a:xfrm>
            <a:off x="182881" y="0"/>
            <a:ext cx="11718388" cy="675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84D73CD-1C58-48E1-881B-C27D4A88540B}"/>
              </a:ext>
            </a:extLst>
          </p:cNvPr>
          <p:cNvSpPr/>
          <p:nvPr/>
        </p:nvSpPr>
        <p:spPr>
          <a:xfrm>
            <a:off x="4409368" y="1504295"/>
            <a:ext cx="36583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EF5A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الفكرة العامة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3D1DD0-21F2-4661-810F-3B0CEDAD32A8}"/>
              </a:ext>
            </a:extLst>
          </p:cNvPr>
          <p:cNvSpPr/>
          <p:nvPr/>
        </p:nvSpPr>
        <p:spPr>
          <a:xfrm>
            <a:off x="2193788" y="2519958"/>
            <a:ext cx="808953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النباتات مجموعة من المخلوقات ،أبدعها </a:t>
            </a:r>
            <a:r>
              <a:rPr lang="ar-SA" sz="6000" b="1" cap="none" spc="0" dirty="0" err="1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البارىء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سبحانه وتعالى </a:t>
            </a:r>
          </a:p>
        </p:txBody>
      </p:sp>
    </p:spTree>
    <p:extLst>
      <p:ext uri="{BB962C8B-B14F-4D97-AF65-F5344CB8AC3E}">
        <p14:creationId xmlns:p14="http://schemas.microsoft.com/office/powerpoint/2010/main" val="2267976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صورة ذات صلة">
            <a:extLst>
              <a:ext uri="{FF2B5EF4-FFF2-40B4-BE49-F238E27FC236}">
                <a16:creationId xmlns:a16="http://schemas.microsoft.com/office/drawing/2014/main" id="{BB9D8886-251A-46BA-92C9-73711ED89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7"/>
          <a:stretch/>
        </p:blipFill>
        <p:spPr bwMode="auto">
          <a:xfrm>
            <a:off x="182881" y="0"/>
            <a:ext cx="11718388" cy="675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84D73CD-1C58-48E1-881B-C27D4A88540B}"/>
              </a:ext>
            </a:extLst>
          </p:cNvPr>
          <p:cNvSpPr/>
          <p:nvPr/>
        </p:nvSpPr>
        <p:spPr>
          <a:xfrm>
            <a:off x="3932362" y="1546498"/>
            <a:ext cx="42194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EF5A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الفكرة الرئيسة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3D1DD0-21F2-4661-810F-3B0CEDAD32A8}"/>
              </a:ext>
            </a:extLst>
          </p:cNvPr>
          <p:cNvSpPr/>
          <p:nvPr/>
        </p:nvSpPr>
        <p:spPr>
          <a:xfrm>
            <a:off x="2137517" y="2836969"/>
            <a:ext cx="808953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النباتات </a:t>
            </a:r>
            <a:r>
              <a:rPr lang="ar-SA" sz="6000" b="1" cap="none" spc="0" dirty="0" err="1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اللاوعائية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صغيرة وعادة تنمو في البيئة الرطبة </a:t>
            </a:r>
          </a:p>
        </p:txBody>
      </p:sp>
    </p:spTree>
    <p:extLst>
      <p:ext uri="{BB962C8B-B14F-4D97-AF65-F5344CB8AC3E}">
        <p14:creationId xmlns:p14="http://schemas.microsoft.com/office/powerpoint/2010/main" val="217621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0EF034B-1C66-4B51-B5FE-7DAEF9B6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69"/>
          <a:stretch/>
        </p:blipFill>
        <p:spPr>
          <a:xfrm>
            <a:off x="0" y="0"/>
            <a:ext cx="3229096" cy="3080825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96393799-F3C3-4D01-B61B-465C10018585}"/>
              </a:ext>
            </a:extLst>
          </p:cNvPr>
          <p:cNvCxnSpPr>
            <a:cxnSpLocks/>
          </p:cNvCxnSpPr>
          <p:nvPr/>
        </p:nvCxnSpPr>
        <p:spPr>
          <a:xfrm>
            <a:off x="534572" y="3094892"/>
            <a:ext cx="0" cy="3516923"/>
          </a:xfrm>
          <a:prstGeom prst="line">
            <a:avLst/>
          </a:prstGeom>
          <a:ln w="76200">
            <a:solidFill>
              <a:srgbClr val="597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958D671B-4945-401A-AD70-6F6A7ECCB9D6}"/>
              </a:ext>
            </a:extLst>
          </p:cNvPr>
          <p:cNvCxnSpPr>
            <a:cxnSpLocks/>
          </p:cNvCxnSpPr>
          <p:nvPr/>
        </p:nvCxnSpPr>
        <p:spPr>
          <a:xfrm>
            <a:off x="2897950" y="532231"/>
            <a:ext cx="5303515" cy="2341"/>
          </a:xfrm>
          <a:prstGeom prst="line">
            <a:avLst/>
          </a:prstGeom>
          <a:ln w="76200">
            <a:solidFill>
              <a:srgbClr val="85A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6DF29E-540E-493E-AE5E-2B20901290C5}"/>
              </a:ext>
            </a:extLst>
          </p:cNvPr>
          <p:cNvSpPr/>
          <p:nvPr/>
        </p:nvSpPr>
        <p:spPr>
          <a:xfrm>
            <a:off x="8841427" y="475957"/>
            <a:ext cx="25506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الأهداف</a:t>
            </a:r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E6128ED-AC11-434C-8B81-A341DFEFEE5E}"/>
              </a:ext>
            </a:extLst>
          </p:cNvPr>
          <p:cNvSpPr/>
          <p:nvPr/>
        </p:nvSpPr>
        <p:spPr>
          <a:xfrm>
            <a:off x="2350868" y="1922082"/>
            <a:ext cx="90412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تتعرف 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تراكيب النباتات الوعائية 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6FCEB99-606D-43F7-B8E0-1BF1B58F3B52}"/>
              </a:ext>
            </a:extLst>
          </p:cNvPr>
          <p:cNvSpPr/>
          <p:nvPr/>
        </p:nvSpPr>
        <p:spPr>
          <a:xfrm>
            <a:off x="1614548" y="3413702"/>
            <a:ext cx="101470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تقارن 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بين خصائص أقسام النباتات الوعائية </a:t>
            </a:r>
          </a:p>
        </p:txBody>
      </p:sp>
    </p:spTree>
    <p:extLst>
      <p:ext uri="{BB962C8B-B14F-4D97-AF65-F5344CB8AC3E}">
        <p14:creationId xmlns:p14="http://schemas.microsoft.com/office/powerpoint/2010/main" val="1461674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62F4A92-FF70-48B7-8B26-914EA45B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45"/>
            <a:ext cx="4981575" cy="668655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F925F0B-45D1-4FAF-BFD8-DDA9C8497ACC}"/>
              </a:ext>
            </a:extLst>
          </p:cNvPr>
          <p:cNvSpPr/>
          <p:nvPr/>
        </p:nvSpPr>
        <p:spPr>
          <a:xfrm>
            <a:off x="4774248" y="238203"/>
            <a:ext cx="2699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جدول التعلم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09410A74-7269-4338-BBA3-70997AF18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551862"/>
              </p:ext>
            </p:extLst>
          </p:nvPr>
        </p:nvGraphicFramePr>
        <p:xfrm>
          <a:off x="1658032" y="1448191"/>
          <a:ext cx="9720000" cy="4301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1219041903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092663528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799621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أعلم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أود أن أتعلم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تعلمت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62108"/>
                  </a:ext>
                </a:extLst>
              </a:tr>
              <a:tr h="3600000"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437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601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0336245C-9FE9-40E5-975A-B62E114FE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1" t="9398" r="50732" b="13056"/>
          <a:stretch/>
        </p:blipFill>
        <p:spPr>
          <a:xfrm>
            <a:off x="136748" y="177262"/>
            <a:ext cx="2677110" cy="515439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629B41A-AA3D-4EA0-BE45-66346A0DBFE0}"/>
              </a:ext>
            </a:extLst>
          </p:cNvPr>
          <p:cNvSpPr/>
          <p:nvPr/>
        </p:nvSpPr>
        <p:spPr>
          <a:xfrm>
            <a:off x="1015489" y="4520830"/>
            <a:ext cx="198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غير متحركة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DC0A97B-33B3-4110-9C12-E225F0853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91" t="7749" b="14705"/>
          <a:stretch/>
        </p:blipFill>
        <p:spPr>
          <a:xfrm flipH="1">
            <a:off x="9365297" y="0"/>
            <a:ext cx="2677110" cy="5331655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A47816-0D59-4C38-8C07-AFF7E934A579}"/>
              </a:ext>
            </a:extLst>
          </p:cNvPr>
          <p:cNvSpPr/>
          <p:nvPr/>
        </p:nvSpPr>
        <p:spPr>
          <a:xfrm>
            <a:off x="8463319" y="4631305"/>
            <a:ext cx="198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ذاتية التغذية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5F5EF1D-D210-4E06-8818-7EEC23EFCB6F}"/>
              </a:ext>
            </a:extLst>
          </p:cNvPr>
          <p:cNvSpPr/>
          <p:nvPr/>
        </p:nvSpPr>
        <p:spPr>
          <a:xfrm>
            <a:off x="3631654" y="4535004"/>
            <a:ext cx="198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عديدة الخلايا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3C5EEF1-01D8-4AC3-83A5-8BFEE5D1ADE0}"/>
              </a:ext>
            </a:extLst>
          </p:cNvPr>
          <p:cNvSpPr/>
          <p:nvPr/>
        </p:nvSpPr>
        <p:spPr>
          <a:xfrm>
            <a:off x="6219921" y="2401251"/>
            <a:ext cx="198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جدار خلوي من السليلوز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EA50145-47DC-4C59-B05C-65BAB39E3C96}"/>
              </a:ext>
            </a:extLst>
          </p:cNvPr>
          <p:cNvSpPr/>
          <p:nvPr/>
        </p:nvSpPr>
        <p:spPr>
          <a:xfrm>
            <a:off x="2726624" y="497768"/>
            <a:ext cx="6709970" cy="1446550"/>
          </a:xfrm>
          <a:prstGeom prst="rect">
            <a:avLst/>
          </a:prstGeom>
          <a:solidFill>
            <a:srgbClr val="FFFFFF"/>
          </a:solidFill>
          <a:ln w="38100">
            <a:solidFill>
              <a:srgbClr val="5F300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قومي بجمع وتلوين الثمار التي تحمل الخصائص المميزة للملكة النباتية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416C245-4027-4F85-8678-4902451B429B}"/>
              </a:ext>
            </a:extLst>
          </p:cNvPr>
          <p:cNvSpPr/>
          <p:nvPr/>
        </p:nvSpPr>
        <p:spPr>
          <a:xfrm>
            <a:off x="6081609" y="4600668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بدائية النواة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5E384B4-737B-41C3-AAE4-6AA78F9949C8}"/>
              </a:ext>
            </a:extLst>
          </p:cNvPr>
          <p:cNvSpPr/>
          <p:nvPr/>
        </p:nvSpPr>
        <p:spPr>
          <a:xfrm>
            <a:off x="3645702" y="4520830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عديدة الخلايا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CDAFF96-6C2C-480E-82B7-4F2C9D89AF61}"/>
              </a:ext>
            </a:extLst>
          </p:cNvPr>
          <p:cNvSpPr/>
          <p:nvPr/>
        </p:nvSpPr>
        <p:spPr>
          <a:xfrm>
            <a:off x="6219921" y="2360830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جدار خلوي من السليلوز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A7457F-DDF3-4FD7-9431-6FBA07ACDAFD}"/>
              </a:ext>
            </a:extLst>
          </p:cNvPr>
          <p:cNvSpPr/>
          <p:nvPr/>
        </p:nvSpPr>
        <p:spPr>
          <a:xfrm>
            <a:off x="1653285" y="2360830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ليس لها جدار خلوي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C65C4B9-8EB3-424C-8BF5-3F7B6E899F92}"/>
              </a:ext>
            </a:extLst>
          </p:cNvPr>
          <p:cNvSpPr/>
          <p:nvPr/>
        </p:nvSpPr>
        <p:spPr>
          <a:xfrm>
            <a:off x="8464140" y="4631305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ذاتية التغذية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D8622A4-05FB-4F8E-A844-EEC1C972F2D0}"/>
              </a:ext>
            </a:extLst>
          </p:cNvPr>
          <p:cNvSpPr/>
          <p:nvPr/>
        </p:nvSpPr>
        <p:spPr>
          <a:xfrm>
            <a:off x="3855206" y="2360830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كلها تكون بذورا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9CD2A43-AB9F-4CD7-A501-8FE9A1BC7CFF}"/>
              </a:ext>
            </a:extLst>
          </p:cNvPr>
          <p:cNvSpPr/>
          <p:nvPr/>
        </p:nvSpPr>
        <p:spPr>
          <a:xfrm>
            <a:off x="8737920" y="2460164"/>
            <a:ext cx="198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حقيقية النواة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7F591-1F96-4D1D-93AE-1E7504DD7AEC}"/>
              </a:ext>
            </a:extLst>
          </p:cNvPr>
          <p:cNvSpPr/>
          <p:nvPr/>
        </p:nvSpPr>
        <p:spPr>
          <a:xfrm>
            <a:off x="8737920" y="2442085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حقيقية النواة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E1B6C76-9107-4E27-AA33-6EDBEDAE004A}"/>
              </a:ext>
            </a:extLst>
          </p:cNvPr>
          <p:cNvSpPr/>
          <p:nvPr/>
        </p:nvSpPr>
        <p:spPr>
          <a:xfrm>
            <a:off x="1001441" y="4520830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غير متحركة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F3066A1-252A-495E-B367-E981CDD46CD6}"/>
              </a:ext>
            </a:extLst>
          </p:cNvPr>
          <p:cNvSpPr/>
          <p:nvPr/>
        </p:nvSpPr>
        <p:spPr>
          <a:xfrm>
            <a:off x="4635702" y="-105059"/>
            <a:ext cx="35830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الربط بخبرات سابقة </a:t>
            </a:r>
          </a:p>
        </p:txBody>
      </p:sp>
    </p:spTree>
    <p:extLst>
      <p:ext uri="{BB962C8B-B14F-4D97-AF65-F5344CB8AC3E}">
        <p14:creationId xmlns:p14="http://schemas.microsoft.com/office/powerpoint/2010/main" val="261601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7C32B36-D0C5-4B05-A668-FB97477EA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7943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62835AA-23CF-4298-A363-69F9D48EE23D}"/>
              </a:ext>
            </a:extLst>
          </p:cNvPr>
          <p:cNvSpPr/>
          <p:nvPr/>
        </p:nvSpPr>
        <p:spPr>
          <a:xfrm>
            <a:off x="9100457" y="656661"/>
            <a:ext cx="2892357" cy="5909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الشكل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4-2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تتبعي تصنيف المملكة النباتية إلى شعب وطوائف </a:t>
            </a:r>
          </a:p>
        </p:txBody>
      </p:sp>
    </p:spTree>
    <p:extLst>
      <p:ext uri="{BB962C8B-B14F-4D97-AF65-F5344CB8AC3E}">
        <p14:creationId xmlns:p14="http://schemas.microsoft.com/office/powerpoint/2010/main" val="4029445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اطارات نباتية">
            <a:extLst>
              <a:ext uri="{FF2B5EF4-FFF2-40B4-BE49-F238E27FC236}">
                <a16:creationId xmlns:a16="http://schemas.microsoft.com/office/drawing/2014/main" id="{939ED681-3A1D-4CDB-AF35-8049A86CF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" b="76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A854EBD-00FA-49A8-94AC-AA74A1A2C899}"/>
              </a:ext>
            </a:extLst>
          </p:cNvPr>
          <p:cNvSpPr/>
          <p:nvPr/>
        </p:nvSpPr>
        <p:spPr>
          <a:xfrm>
            <a:off x="2054679" y="2321009"/>
            <a:ext cx="808266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3800" b="1" cap="none" spc="0" dirty="0">
                <a:ln w="0"/>
                <a:solidFill>
                  <a:srgbClr val="5F30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النباتات </a:t>
            </a:r>
            <a:r>
              <a:rPr lang="ar-SA" sz="13800" b="1" cap="none" spc="0" dirty="0" err="1">
                <a:ln w="0"/>
                <a:solidFill>
                  <a:srgbClr val="5F30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اللاوعائية</a:t>
            </a:r>
            <a:r>
              <a:rPr lang="ar-SA" sz="13800" b="1" cap="none" spc="0" dirty="0">
                <a:ln w="0"/>
                <a:solidFill>
                  <a:srgbClr val="5F30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875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8420247-BBE6-4CC2-AF36-2BDC0307E45E}"/>
              </a:ext>
            </a:extLst>
          </p:cNvPr>
          <p:cNvSpPr/>
          <p:nvPr/>
        </p:nvSpPr>
        <p:spPr>
          <a:xfrm>
            <a:off x="161362" y="209621"/>
            <a:ext cx="11841954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تشكل النباتات </a:t>
            </a:r>
            <a:r>
              <a:rPr lang="ar-SA" sz="4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واحدة من أربع مجموعات من النباتات التي تشترك مع الطحالب في عدة خصائص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39D1B05-74F2-407E-BCA3-4A9610BDF2D4}"/>
              </a:ext>
            </a:extLst>
          </p:cNvPr>
          <p:cNvSpPr/>
          <p:nvPr/>
        </p:nvSpPr>
        <p:spPr>
          <a:xfrm>
            <a:off x="5795889" y="1906464"/>
            <a:ext cx="6098568" cy="37856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1ـ الجدار الخلوي مكون من السيليلوز</a:t>
            </a:r>
          </a:p>
          <a:p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2ـ تخزن الغذاء على شكل نشا </a:t>
            </a:r>
          </a:p>
          <a:p>
            <a:r>
              <a:rPr lang="ar-SA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3ـ تستعمل </a:t>
            </a:r>
            <a:r>
              <a:rPr lang="ar-SA" sz="48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الكلورفيل</a:t>
            </a:r>
            <a:r>
              <a:rPr lang="ar-SA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لعملية للبناء الضوئي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D1BADF3-EDAC-4CE9-B5A2-D7323C70F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85" y="1906464"/>
            <a:ext cx="2661431" cy="394569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0630818-BFDC-4A5D-A281-B061DC79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2" y="1906463"/>
            <a:ext cx="2725150" cy="39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1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3EED4F6-A8FD-4CB3-94ED-89420571193E}"/>
              </a:ext>
            </a:extLst>
          </p:cNvPr>
          <p:cNvSpPr/>
          <p:nvPr/>
        </p:nvSpPr>
        <p:spPr>
          <a:xfrm>
            <a:off x="682170" y="340249"/>
            <a:ext cx="11122909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ايهما أكثر فاعلية في ري نباتات الحديقة خرطوم المياه أم الدلو   </a:t>
            </a:r>
          </a:p>
        </p:txBody>
      </p:sp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693C924A-2261-4A30-8EDB-FA60C947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1" y="2307771"/>
            <a:ext cx="3265716" cy="44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5169CC1-C242-4EDD-8C36-9AC7E09E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2" y="2307771"/>
            <a:ext cx="3292247" cy="425268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236B149-8335-430C-B448-14B1EF02D4E3}"/>
              </a:ext>
            </a:extLst>
          </p:cNvPr>
          <p:cNvSpPr/>
          <p:nvPr/>
        </p:nvSpPr>
        <p:spPr>
          <a:xfrm>
            <a:off x="4719624" y="2467428"/>
            <a:ext cx="3048000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حتما إنه خرطوم الماء سيكون أكثر فاعلية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517E350-57E9-48CC-B823-0097359A5A23}"/>
              </a:ext>
            </a:extLst>
          </p:cNvPr>
          <p:cNvSpPr/>
          <p:nvPr/>
        </p:nvSpPr>
        <p:spPr>
          <a:xfrm>
            <a:off x="682170" y="1219173"/>
            <a:ext cx="23947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الناقد</a:t>
            </a:r>
          </a:p>
        </p:txBody>
      </p:sp>
    </p:spTree>
    <p:extLst>
      <p:ext uri="{BB962C8B-B14F-4D97-AF65-F5344CB8AC3E}">
        <p14:creationId xmlns:p14="http://schemas.microsoft.com/office/powerpoint/2010/main" val="44721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4A6C241-30B8-4489-9536-58E3B57AF489}"/>
              </a:ext>
            </a:extLst>
          </p:cNvPr>
          <p:cNvSpPr/>
          <p:nvPr/>
        </p:nvSpPr>
        <p:spPr>
          <a:xfrm>
            <a:off x="6288258" y="340249"/>
            <a:ext cx="5516821" cy="2585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تفتقر النباتات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إلى تراكيب لنقل الماء والمواد الأخرى داخلها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C501FE2-0255-42F1-AB5E-B93312ABEEE6}"/>
              </a:ext>
            </a:extLst>
          </p:cNvPr>
          <p:cNvSpPr/>
          <p:nvPr/>
        </p:nvSpPr>
        <p:spPr>
          <a:xfrm>
            <a:off x="6288258" y="3207713"/>
            <a:ext cx="5516821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فما هي التكيفات التي وهبها الله لهذه النباتات للتغلب على عدم وجود تراكيب لنقل الماء بها 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7BEC497-4E68-4B44-B52F-009B01053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293972"/>
            <a:ext cx="5739781" cy="61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11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66BE50E-EB01-46D9-9650-E95A0B95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12F562B-8776-48B1-9432-A9C1CCFE5F02}"/>
              </a:ext>
            </a:extLst>
          </p:cNvPr>
          <p:cNvSpPr/>
          <p:nvPr/>
        </p:nvSpPr>
        <p:spPr>
          <a:xfrm>
            <a:off x="1136527" y="5809009"/>
            <a:ext cx="744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المملكة النباتية تعلن استقلالها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CCC9E4-BD40-4DE7-B27D-E43B19024683}"/>
              </a:ext>
            </a:extLst>
          </p:cNvPr>
          <p:cNvSpPr/>
          <p:nvPr/>
        </p:nvSpPr>
        <p:spPr>
          <a:xfrm>
            <a:off x="9716119" y="5458265"/>
            <a:ext cx="2236763" cy="13997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latin typeface="AR JULIAN" panose="02000000000000000000" pitchFamily="2" charset="0"/>
                <a:cs typeface="PT Bold Heading" panose="02010400000000000000" pitchFamily="2" charset="-78"/>
              </a:rPr>
              <a:t>عاجل</a:t>
            </a:r>
            <a:r>
              <a:rPr lang="ar-SA" sz="5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B7EC65-9DD0-401D-9E52-399A51D44032}"/>
              </a:ext>
            </a:extLst>
          </p:cNvPr>
          <p:cNvSpPr/>
          <p:nvPr/>
        </p:nvSpPr>
        <p:spPr>
          <a:xfrm>
            <a:off x="323556" y="285933"/>
            <a:ext cx="5176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أعلنت هيئة المخلوقات المتحدة عن نبأ استقلال النباتات الخضراء عن امبراطورية الكائنات المنتجة 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2834733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309481-5225-4C1C-92AA-21FC6E820604}"/>
              </a:ext>
            </a:extLst>
          </p:cNvPr>
          <p:cNvSpPr/>
          <p:nvPr/>
        </p:nvSpPr>
        <p:spPr>
          <a:xfrm>
            <a:off x="691079" y="185294"/>
            <a:ext cx="11077112" cy="1569660"/>
          </a:xfrm>
          <a:prstGeom prst="rect">
            <a:avLst/>
          </a:prstGeom>
          <a:solidFill>
            <a:srgbClr val="C4E890"/>
          </a:solidFill>
          <a:ln w="3810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اختاري برايكـِ التكيفات التي وهبها الله للنباتات  </a:t>
            </a:r>
            <a:r>
              <a:rPr lang="ar-SA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للتغلب على عدم وجود تراكيب لنقل الماء بها  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60B90B6-97F4-49D5-86A8-03A700D6FE1D}"/>
              </a:ext>
            </a:extLst>
          </p:cNvPr>
          <p:cNvSpPr/>
          <p:nvPr/>
        </p:nvSpPr>
        <p:spPr>
          <a:xfrm>
            <a:off x="8784313" y="1885989"/>
            <a:ext cx="2839262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أوراقها عريضة ومتفرعة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CC0F8F0-BF7E-47B4-9CD2-616E3B88AC58}"/>
              </a:ext>
            </a:extLst>
          </p:cNvPr>
          <p:cNvSpPr/>
          <p:nvPr/>
        </p:nvSpPr>
        <p:spPr>
          <a:xfrm>
            <a:off x="5233182" y="1885989"/>
            <a:ext cx="2835302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تمتد جذورها بكثرة في الأرض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40656D5-E370-4C1E-9A66-D64E985A613D}"/>
              </a:ext>
            </a:extLst>
          </p:cNvPr>
          <p:cNvSpPr/>
          <p:nvPr/>
        </p:nvSpPr>
        <p:spPr>
          <a:xfrm>
            <a:off x="5229222" y="4325348"/>
            <a:ext cx="2839262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تنمو في أماكن يكثر فيها الماء 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نتيجة بحث الصور عن بنات">
            <a:extLst>
              <a:ext uri="{FF2B5EF4-FFF2-40B4-BE49-F238E27FC236}">
                <a16:creationId xmlns:a16="http://schemas.microsoft.com/office/drawing/2014/main" id="{A328F261-A0CD-4D69-9411-4A1B5E763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" y="1623918"/>
            <a:ext cx="5275385" cy="51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AAE2CE5B-814A-40E0-97A2-01630DC09F73}"/>
              </a:ext>
            </a:extLst>
          </p:cNvPr>
          <p:cNvSpPr/>
          <p:nvPr/>
        </p:nvSpPr>
        <p:spPr>
          <a:xfrm>
            <a:off x="8784313" y="4325348"/>
            <a:ext cx="2839262" cy="2308324"/>
          </a:xfrm>
          <a:prstGeom prst="rect">
            <a:avLst/>
          </a:prstGeom>
          <a:solidFill>
            <a:srgbClr val="8BE5A3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قصيرة وصغيرة الحجم 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4333790-B203-45BF-91EA-DABD71D66AF3}"/>
              </a:ext>
            </a:extLst>
          </p:cNvPr>
          <p:cNvSpPr/>
          <p:nvPr/>
        </p:nvSpPr>
        <p:spPr>
          <a:xfrm>
            <a:off x="8784313" y="4325348"/>
            <a:ext cx="2839262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قصيرة وصغيرة الحجم 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323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21310C4-F2A0-4FBE-ACD6-1D1B505D82EA}"/>
              </a:ext>
            </a:extLst>
          </p:cNvPr>
          <p:cNvSpPr/>
          <p:nvPr/>
        </p:nvSpPr>
        <p:spPr>
          <a:xfrm>
            <a:off x="6417226" y="293972"/>
            <a:ext cx="5507934" cy="2585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فسري </a:t>
            </a:r>
          </a:p>
          <a:p>
            <a:pPr algn="ctr"/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</a:t>
            </a:r>
            <a:r>
              <a:rPr lang="ar-SA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صغيرة الحجم 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B64520-AB7F-45B1-BCD8-07FD8097F558}"/>
              </a:ext>
            </a:extLst>
          </p:cNvPr>
          <p:cNvSpPr/>
          <p:nvPr/>
        </p:nvSpPr>
        <p:spPr>
          <a:xfrm>
            <a:off x="6417226" y="3054818"/>
            <a:ext cx="5432246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يمكن المواد من الانتقال خلالها بسهولة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 طريق الانتشار والخاصية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الأسموزية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50C72C7-04C9-402D-AB39-1B1A84FB8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604910"/>
            <a:ext cx="5739781" cy="586622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0F7A4AE-3974-426A-947D-E638A67F9C1D}"/>
              </a:ext>
            </a:extLst>
          </p:cNvPr>
          <p:cNvSpPr/>
          <p:nvPr/>
        </p:nvSpPr>
        <p:spPr>
          <a:xfrm>
            <a:off x="1540299" y="-59971"/>
            <a:ext cx="23947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مهارة التحليل </a:t>
            </a:r>
          </a:p>
        </p:txBody>
      </p:sp>
    </p:spTree>
    <p:extLst>
      <p:ext uri="{BB962C8B-B14F-4D97-AF65-F5344CB8AC3E}">
        <p14:creationId xmlns:p14="http://schemas.microsoft.com/office/powerpoint/2010/main" val="28557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21310C4-F2A0-4FBE-ACD6-1D1B505D82EA}"/>
              </a:ext>
            </a:extLst>
          </p:cNvPr>
          <p:cNvSpPr/>
          <p:nvPr/>
        </p:nvSpPr>
        <p:spPr>
          <a:xfrm>
            <a:off x="5732584" y="132191"/>
            <a:ext cx="5980886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فسري </a:t>
            </a:r>
          </a:p>
          <a:p>
            <a:pPr algn="ctr"/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توجد النباتات </a:t>
            </a:r>
            <a:r>
              <a:rPr lang="ar-SA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على الاغلب في المناطق الرطبة الظليلة 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B64520-AB7F-45B1-BCD8-07FD8097F558}"/>
              </a:ext>
            </a:extLst>
          </p:cNvPr>
          <p:cNvSpPr/>
          <p:nvPr/>
        </p:nvSpPr>
        <p:spPr>
          <a:xfrm>
            <a:off x="5444197" y="3766848"/>
            <a:ext cx="6557661" cy="2585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لأنها بيئة تزودها بالماء الذي تحتاج إليه لنقل المواد الغذائية وتساعدها في عماية التكاثر 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417DBF3-EC5D-425A-9875-6441DD25A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1"/>
          <a:stretch/>
        </p:blipFill>
        <p:spPr>
          <a:xfrm>
            <a:off x="323410" y="132191"/>
            <a:ext cx="4980110" cy="64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1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88F2025-E8AC-4A7D-A88B-95E3AC4F45E6}"/>
              </a:ext>
            </a:extLst>
          </p:cNvPr>
          <p:cNvSpPr/>
          <p:nvPr/>
        </p:nvSpPr>
        <p:spPr>
          <a:xfrm>
            <a:off x="2518117" y="233290"/>
            <a:ext cx="9410563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ضعي علامة صح عند العبارة التي تعتقدين أنها من خصائص النباتات </a:t>
            </a:r>
            <a:r>
              <a:rPr lang="ar-SA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7FFFAE-2F05-4A60-8CD4-194717EEC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r="16138"/>
          <a:stretch/>
        </p:blipFill>
        <p:spPr>
          <a:xfrm>
            <a:off x="420914" y="648303"/>
            <a:ext cx="1828800" cy="133931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BCEC843-C4B0-48A8-AD4E-6518A7409A32}"/>
              </a:ext>
            </a:extLst>
          </p:cNvPr>
          <p:cNvSpPr/>
          <p:nvPr/>
        </p:nvSpPr>
        <p:spPr>
          <a:xfrm>
            <a:off x="-187799" y="-59584"/>
            <a:ext cx="27059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مرشد التوقعات</a:t>
            </a:r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C5B79352-9F68-4507-BCA4-516F8751D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23328"/>
              </p:ext>
            </p:extLst>
          </p:nvPr>
        </p:nvGraphicFramePr>
        <p:xfrm>
          <a:off x="3267488" y="2239475"/>
          <a:ext cx="8661192" cy="44805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876000">
                  <a:extLst>
                    <a:ext uri="{9D8B030D-6E8A-4147-A177-3AD203B41FA5}">
                      <a16:colId xmlns:a16="http://schemas.microsoft.com/office/drawing/2014/main" val="2165753819"/>
                    </a:ext>
                  </a:extLst>
                </a:gridCol>
                <a:gridCol w="892596">
                  <a:extLst>
                    <a:ext uri="{9D8B030D-6E8A-4147-A177-3AD203B41FA5}">
                      <a16:colId xmlns:a16="http://schemas.microsoft.com/office/drawing/2014/main" val="2101632599"/>
                    </a:ext>
                  </a:extLst>
                </a:gridCol>
                <a:gridCol w="892596">
                  <a:extLst>
                    <a:ext uri="{9D8B030D-6E8A-4147-A177-3AD203B41FA5}">
                      <a16:colId xmlns:a16="http://schemas.microsoft.com/office/drawing/2014/main" val="322879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الخاصية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لا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نعم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67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صغيرة الحجم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484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تتميز أعضائها إلى جذور وساق وأوراق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875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تنمو في الأماكن المشمسة والجافة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39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تنمو في الأماكن الرطبة و الظليلة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208664"/>
                  </a:ext>
                </a:extLst>
              </a:tr>
            </a:tbl>
          </a:graphicData>
        </a:graphic>
      </p:graphicFrame>
      <p:pic>
        <p:nvPicPr>
          <p:cNvPr id="12" name="رسم 11" descr="علامة تأشير">
            <a:extLst>
              <a:ext uri="{FF2B5EF4-FFF2-40B4-BE49-F238E27FC236}">
                <a16:creationId xmlns:a16="http://schemas.microsoft.com/office/drawing/2014/main" id="{10729FD4-74A1-4D74-81DE-238224F2A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7488" y="2943665"/>
            <a:ext cx="914400" cy="914400"/>
          </a:xfrm>
          <a:prstGeom prst="rect">
            <a:avLst/>
          </a:prstGeom>
        </p:spPr>
      </p:pic>
      <p:pic>
        <p:nvPicPr>
          <p:cNvPr id="13" name="رسم 12" descr="علامة تأشير">
            <a:extLst>
              <a:ext uri="{FF2B5EF4-FFF2-40B4-BE49-F238E27FC236}">
                <a16:creationId xmlns:a16="http://schemas.microsoft.com/office/drawing/2014/main" id="{9E6D2EA7-A183-4299-AF00-1FFA03930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7488" y="5943600"/>
            <a:ext cx="914400" cy="9144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94429F3-38B4-4CCE-8846-FA193394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2199159"/>
            <a:ext cx="2928424" cy="45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D111B1E-B8F6-45D8-8EFC-E66CF628733B}"/>
              </a:ext>
            </a:extLst>
          </p:cNvPr>
          <p:cNvSpPr/>
          <p:nvPr/>
        </p:nvSpPr>
        <p:spPr>
          <a:xfrm>
            <a:off x="656971" y="210064"/>
            <a:ext cx="1068113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تنقسم شعبة النباتات </a:t>
            </a:r>
            <a:r>
              <a:rPr lang="ar-SA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إلى ثلاث أقسام 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F20545D-E310-486B-A56C-FD7743285553}"/>
              </a:ext>
            </a:extLst>
          </p:cNvPr>
          <p:cNvSpPr/>
          <p:nvPr/>
        </p:nvSpPr>
        <p:spPr>
          <a:xfrm>
            <a:off x="8222311" y="2149061"/>
            <a:ext cx="3600000" cy="180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الحزازيات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68608FA-36FE-4E57-9C73-FB15C452F6AF}"/>
              </a:ext>
            </a:extLst>
          </p:cNvPr>
          <p:cNvSpPr/>
          <p:nvPr/>
        </p:nvSpPr>
        <p:spPr>
          <a:xfrm>
            <a:off x="4346917" y="2149061"/>
            <a:ext cx="3600000" cy="180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الحشائش البوقية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355516F-8FA7-4F03-913A-DE1D3ED98508}"/>
              </a:ext>
            </a:extLst>
          </p:cNvPr>
          <p:cNvSpPr/>
          <p:nvPr/>
        </p:nvSpPr>
        <p:spPr>
          <a:xfrm>
            <a:off x="323557" y="2171898"/>
            <a:ext cx="3600000" cy="180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الحشائش الكبدية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A21F344E-204C-4476-B5F2-90876B3DC844}"/>
              </a:ext>
            </a:extLst>
          </p:cNvPr>
          <p:cNvGrpSpPr/>
          <p:nvPr/>
        </p:nvGrpSpPr>
        <p:grpSpPr>
          <a:xfrm>
            <a:off x="1913206" y="1359125"/>
            <a:ext cx="8384345" cy="789936"/>
            <a:chOff x="1913206" y="1893700"/>
            <a:chExt cx="8384345" cy="789936"/>
          </a:xfrm>
        </p:grpSpPr>
        <p:sp>
          <p:nvSpPr>
            <p:cNvPr id="6" name="قوس كبير أيسر 5">
              <a:extLst>
                <a:ext uri="{FF2B5EF4-FFF2-40B4-BE49-F238E27FC236}">
                  <a16:creationId xmlns:a16="http://schemas.microsoft.com/office/drawing/2014/main" id="{7619713D-0ADC-4366-82D7-B5D298E5B6F4}"/>
                </a:ext>
              </a:extLst>
            </p:cNvPr>
            <p:cNvSpPr/>
            <p:nvPr/>
          </p:nvSpPr>
          <p:spPr>
            <a:xfrm rot="5400000">
              <a:off x="5710411" y="-1903505"/>
              <a:ext cx="789936" cy="8384345"/>
            </a:xfrm>
            <a:prstGeom prst="leftBrace">
              <a:avLst>
                <a:gd name="adj1" fmla="val 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591B637E-97D5-42A5-A0CA-18772A3BC4A1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>
              <a:off x="6105379" y="1893700"/>
              <a:ext cx="0" cy="7899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D993068-3406-43DB-BB73-E264FF80E4F6}"/>
              </a:ext>
            </a:extLst>
          </p:cNvPr>
          <p:cNvSpPr/>
          <p:nvPr/>
        </p:nvSpPr>
        <p:spPr>
          <a:xfrm>
            <a:off x="8222311" y="4172464"/>
            <a:ext cx="3600000" cy="198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A170AC-90BF-460D-ADAD-21AA84B4C916}"/>
              </a:ext>
            </a:extLst>
          </p:cNvPr>
          <p:cNvSpPr/>
          <p:nvPr/>
        </p:nvSpPr>
        <p:spPr>
          <a:xfrm>
            <a:off x="4346917" y="4172464"/>
            <a:ext cx="3600000" cy="198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AA5C510-480B-4B97-AD22-A7450D705CB2}"/>
              </a:ext>
            </a:extLst>
          </p:cNvPr>
          <p:cNvSpPr/>
          <p:nvPr/>
        </p:nvSpPr>
        <p:spPr>
          <a:xfrm>
            <a:off x="323557" y="4172464"/>
            <a:ext cx="3600000" cy="198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026" name="Picture 2" descr="نتيجة بحث الصور عن الأنسجة الوعائية في اللابذرية">
            <a:extLst>
              <a:ext uri="{FF2B5EF4-FFF2-40B4-BE49-F238E27FC236}">
                <a16:creationId xmlns:a16="http://schemas.microsoft.com/office/drawing/2014/main" id="{56AEB6C1-BB83-4668-95B9-636F3A51E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99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A25B23D-A46A-46B0-A598-98C558149219}"/>
              </a:ext>
            </a:extLst>
          </p:cNvPr>
          <p:cNvSpPr/>
          <p:nvPr/>
        </p:nvSpPr>
        <p:spPr>
          <a:xfrm>
            <a:off x="6006907" y="998866"/>
            <a:ext cx="5718841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طالبتي العزيزة أقرئي في كتابك المقرر عن أقسام النباتات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اللاوعائية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ثم اكملي بالتعاون مع زميلاتكـِ في المجموعة منظم المعلومات التالية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294312-0789-45DB-A7C5-A9EFF0741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604910"/>
            <a:ext cx="5739781" cy="58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97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65B9BDA6-69C8-4742-BE24-32BCA0CBA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484947"/>
              </p:ext>
            </p:extLst>
          </p:nvPr>
        </p:nvGraphicFramePr>
        <p:xfrm>
          <a:off x="4795446" y="1212038"/>
          <a:ext cx="6912000" cy="5455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721450535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3586394440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3617088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مكان تواجدها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المناطق المعتدلة على ساق شجرة أو حافة جدول أو تنمو في المناطق الجامدة دون أن تتلف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077856"/>
                  </a:ext>
                </a:extLst>
              </a:tr>
              <a:tr h="233680">
                <a:tc rowSpan="3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تركيبها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FF0000"/>
                          </a:solidFill>
                        </a:rPr>
                        <a:t>التركيب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FF0000"/>
                          </a:solidFill>
                        </a:rPr>
                        <a:t>الوظيفة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870875"/>
                  </a:ext>
                </a:extLst>
              </a:tr>
              <a:tr h="46736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أشباه أوراق(طبقة واحدة من الخلايا)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البناء الضوئي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75893"/>
                  </a:ext>
                </a:extLst>
              </a:tr>
              <a:tr h="23368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أشباه الجذور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تثبيتها في التربة أو أي سطح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9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طرق نقل المواد فيها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الانتشار والخاصية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الأسموزية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23338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FD74C2AC-92CD-43EB-A752-0EC4B35A530E}"/>
              </a:ext>
            </a:extLst>
          </p:cNvPr>
          <p:cNvSpPr/>
          <p:nvPr/>
        </p:nvSpPr>
        <p:spPr>
          <a:xfrm>
            <a:off x="4994031" y="1265120"/>
            <a:ext cx="4794738" cy="1416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FF5AD80-C8BF-4581-B0A3-E2BD17D60C15}"/>
              </a:ext>
            </a:extLst>
          </p:cNvPr>
          <p:cNvSpPr/>
          <p:nvPr/>
        </p:nvSpPr>
        <p:spPr>
          <a:xfrm>
            <a:off x="7441809" y="3380747"/>
            <a:ext cx="2346960" cy="97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A06C2D8-8194-4477-ADFC-0132236397D4}"/>
              </a:ext>
            </a:extLst>
          </p:cNvPr>
          <p:cNvSpPr/>
          <p:nvPr/>
        </p:nvSpPr>
        <p:spPr>
          <a:xfrm>
            <a:off x="4994031" y="3366691"/>
            <a:ext cx="2127636" cy="974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D9FD3BC-3FE3-446E-B1DB-4FA44808A5E2}"/>
              </a:ext>
            </a:extLst>
          </p:cNvPr>
          <p:cNvSpPr/>
          <p:nvPr/>
        </p:nvSpPr>
        <p:spPr>
          <a:xfrm>
            <a:off x="7441809" y="4493224"/>
            <a:ext cx="2217368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3B625A6-9F64-41DF-B36D-6913B6190DCF}"/>
              </a:ext>
            </a:extLst>
          </p:cNvPr>
          <p:cNvSpPr/>
          <p:nvPr/>
        </p:nvSpPr>
        <p:spPr>
          <a:xfrm>
            <a:off x="4994031" y="4464422"/>
            <a:ext cx="2274352" cy="9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B05322A-F46A-4E84-B8CD-F55788B8278E}"/>
              </a:ext>
            </a:extLst>
          </p:cNvPr>
          <p:cNvSpPr/>
          <p:nvPr/>
        </p:nvSpPr>
        <p:spPr>
          <a:xfrm>
            <a:off x="4895557" y="5528474"/>
            <a:ext cx="4893212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8C154B2-24BB-4C57-87AA-7260A3C0AC65}"/>
              </a:ext>
            </a:extLst>
          </p:cNvPr>
          <p:cNvSpPr/>
          <p:nvPr/>
        </p:nvSpPr>
        <p:spPr>
          <a:xfrm>
            <a:off x="4795446" y="202731"/>
            <a:ext cx="7092000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الحزازيات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(أكثر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اللاوعائيات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تنوعا)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85C9A99-E017-403F-B7FF-32FA9809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2" y="224437"/>
            <a:ext cx="4194628" cy="315630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BF10802-5607-446E-9DDC-077A11E4C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52" y="3561466"/>
            <a:ext cx="4163748" cy="30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C4F29CD-26E3-4887-B506-67887BE982BE}"/>
              </a:ext>
            </a:extLst>
          </p:cNvPr>
          <p:cNvSpPr/>
          <p:nvPr/>
        </p:nvSpPr>
        <p:spPr>
          <a:xfrm>
            <a:off x="4296289" y="224438"/>
            <a:ext cx="7247497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الحزازيات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(أكثر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اللاوعائيات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تنوعا)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65B9BDA6-69C8-4742-BE24-32BCA0CBA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379309"/>
              </p:ext>
            </p:extLst>
          </p:nvPr>
        </p:nvGraphicFramePr>
        <p:xfrm>
          <a:off x="4074937" y="1183903"/>
          <a:ext cx="7690202" cy="5303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90202">
                  <a:extLst>
                    <a:ext uri="{9D8B030D-6E8A-4147-A177-3AD203B41FA5}">
                      <a16:colId xmlns:a16="http://schemas.microsoft.com/office/drawing/2014/main" val="2721450535"/>
                    </a:ext>
                  </a:extLst>
                </a:gridCol>
                <a:gridCol w="6300000">
                  <a:extLst>
                    <a:ext uri="{9D8B030D-6E8A-4147-A177-3AD203B41FA5}">
                      <a16:colId xmlns:a16="http://schemas.microsoft.com/office/drawing/2014/main" val="3586394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فوائدها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ـ تساعد على منع تعرية التربة في المنحدرات الصخرية </a:t>
                      </a:r>
                    </a:p>
                    <a:p>
                      <a:pPr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ـ يكون ترسبات حزاز طحلب </a:t>
                      </a:r>
                      <a:r>
                        <a:rPr lang="ar-SA" sz="3200" b="0" dirty="0" err="1">
                          <a:solidFill>
                            <a:schemeClr val="tx1"/>
                          </a:solidFill>
                        </a:rPr>
                        <a:t>السفانجوم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 والمواد النباتية متعفنة فحم الخث الذي يستعمل كوقود </a:t>
                      </a:r>
                    </a:p>
                    <a:p>
                      <a:pPr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ـ يستخدمه الذين يعتنون بالأزهار للاحتفاظ بالرطوبة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07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أنواعها من حيث النمو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حزازيات تنمو سيقانها عاموديا </a:t>
                      </a:r>
                    </a:p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حزازيات تنمو سيقانها متدلية كالعنب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23338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6E076D9F-E2E3-4608-B767-2C4486A2F259}"/>
              </a:ext>
            </a:extLst>
          </p:cNvPr>
          <p:cNvSpPr/>
          <p:nvPr/>
        </p:nvSpPr>
        <p:spPr>
          <a:xfrm>
            <a:off x="4192172" y="1223298"/>
            <a:ext cx="6111354" cy="2912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5D2E398-7A5B-42FC-A1BA-75B23B7F4A32}"/>
              </a:ext>
            </a:extLst>
          </p:cNvPr>
          <p:cNvSpPr/>
          <p:nvPr/>
        </p:nvSpPr>
        <p:spPr>
          <a:xfrm>
            <a:off x="4192172" y="4349079"/>
            <a:ext cx="6111354" cy="1139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4C8AE21-8878-408D-A37F-DC932580F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" y="224438"/>
            <a:ext cx="3712756" cy="327350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32BA11C-DF35-4C08-B777-F5DD9E27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8" y="3628570"/>
            <a:ext cx="3712756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C4F29CD-26E3-4887-B506-67887BE982BE}"/>
              </a:ext>
            </a:extLst>
          </p:cNvPr>
          <p:cNvSpPr/>
          <p:nvPr/>
        </p:nvSpPr>
        <p:spPr>
          <a:xfrm>
            <a:off x="5874656" y="107707"/>
            <a:ext cx="3453189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الحشائش البوقية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65B9BDA6-69C8-4742-BE24-32BCA0CBA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184171"/>
              </p:ext>
            </p:extLst>
          </p:nvPr>
        </p:nvGraphicFramePr>
        <p:xfrm>
          <a:off x="3802936" y="1017800"/>
          <a:ext cx="7920000" cy="56692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721450535"/>
                    </a:ext>
                  </a:extLst>
                </a:gridCol>
                <a:gridCol w="6120000">
                  <a:extLst>
                    <a:ext uri="{9D8B030D-6E8A-4147-A177-3AD203B41FA5}">
                      <a16:colId xmlns:a16="http://schemas.microsoft.com/office/drawing/2014/main" val="3586394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سبب تسميتها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لأن الطور </a:t>
                      </a:r>
                      <a:r>
                        <a:rPr lang="ar-SA" sz="3200" b="0" dirty="0" err="1">
                          <a:solidFill>
                            <a:schemeClr val="tx1"/>
                          </a:solidFill>
                        </a:rPr>
                        <a:t>البوغي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 فيها يشبه البوق (القرن)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07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تتميز بـ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وجود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بلاستيدات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خضراء واحدة وكبيرة في كل خلية من خلاياه وأن الانسجة تحوي فراغات مملؤة بالمخاط وليس الماء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23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اطوار دورة الحياة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الطور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المشيجي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الطور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البوغي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الذي ينتج الغذاء الي يستعمله النبات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894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طرق نقل المواد فيها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849688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6E076D9F-E2E3-4608-B767-2C4486A2F259}"/>
              </a:ext>
            </a:extLst>
          </p:cNvPr>
          <p:cNvSpPr/>
          <p:nvPr/>
        </p:nvSpPr>
        <p:spPr>
          <a:xfrm>
            <a:off x="3938954" y="1091720"/>
            <a:ext cx="5868502" cy="102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5D2E398-7A5B-42FC-A1BA-75B23B7F4A32}"/>
              </a:ext>
            </a:extLst>
          </p:cNvPr>
          <p:cNvSpPr/>
          <p:nvPr/>
        </p:nvSpPr>
        <p:spPr>
          <a:xfrm>
            <a:off x="3877979" y="2287560"/>
            <a:ext cx="5990452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93B1E53-1BA3-4345-B80C-0E4D616A79C9}"/>
              </a:ext>
            </a:extLst>
          </p:cNvPr>
          <p:cNvSpPr/>
          <p:nvPr/>
        </p:nvSpPr>
        <p:spPr>
          <a:xfrm>
            <a:off x="3903205" y="3852440"/>
            <a:ext cx="594000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9F99520-06A7-45F5-A303-EDDD2D35E012}"/>
              </a:ext>
            </a:extLst>
          </p:cNvPr>
          <p:cNvSpPr/>
          <p:nvPr/>
        </p:nvSpPr>
        <p:spPr>
          <a:xfrm>
            <a:off x="3877979" y="5581535"/>
            <a:ext cx="5940000" cy="957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EC788B9-B7CC-4E6C-90A6-A705A5F2D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107706"/>
            <a:ext cx="3589460" cy="657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48F2919-0F97-49B9-A50A-B3CE93B69477}"/>
              </a:ext>
            </a:extLst>
          </p:cNvPr>
          <p:cNvSpPr/>
          <p:nvPr/>
        </p:nvSpPr>
        <p:spPr>
          <a:xfrm>
            <a:off x="228680" y="281299"/>
            <a:ext cx="11727037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تنمو البكتيريا الخضراء المزرقة من الجنس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النوستك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مخاط الحشائش البوقية </a:t>
            </a:r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حللي هذه العلاقة    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18A6CC3-1680-46AC-AE80-0EE8B312A28C}"/>
              </a:ext>
            </a:extLst>
          </p:cNvPr>
          <p:cNvSpPr/>
          <p:nvPr/>
        </p:nvSpPr>
        <p:spPr>
          <a:xfrm>
            <a:off x="5036457" y="2349585"/>
            <a:ext cx="6919260" cy="42473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هناك علاقة تعايش بينهما  حيث يستفيد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النوستك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 الحشائش البوقية الماء والموطن بينما لا تستفيد الحشائش من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النوستك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ولا تتضرر 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A4D05A8-66F7-471E-BED5-7E76CD0A2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76"/>
          <a:stretch/>
        </p:blipFill>
        <p:spPr>
          <a:xfrm>
            <a:off x="228680" y="2349584"/>
            <a:ext cx="4633606" cy="42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0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66BE50E-EB01-46D9-9650-E95A0B95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12F562B-8776-48B1-9432-A9C1CCFE5F02}"/>
              </a:ext>
            </a:extLst>
          </p:cNvPr>
          <p:cNvSpPr/>
          <p:nvPr/>
        </p:nvSpPr>
        <p:spPr>
          <a:xfrm>
            <a:off x="1136527" y="5809009"/>
            <a:ext cx="744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المملكة النباتية تعلن استقلالها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CCC9E4-BD40-4DE7-B27D-E43B19024683}"/>
              </a:ext>
            </a:extLst>
          </p:cNvPr>
          <p:cNvSpPr/>
          <p:nvPr/>
        </p:nvSpPr>
        <p:spPr>
          <a:xfrm>
            <a:off x="9716119" y="5458265"/>
            <a:ext cx="2236763" cy="13997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latin typeface="AR JULIAN" panose="02000000000000000000" pitchFamily="2" charset="0"/>
                <a:cs typeface="PT Bold Heading" panose="02010400000000000000" pitchFamily="2" charset="-78"/>
              </a:rPr>
              <a:t>عاجل</a:t>
            </a:r>
            <a:r>
              <a:rPr lang="ar-SA" sz="5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B7EC65-9DD0-401D-9E52-399A51D44032}"/>
              </a:ext>
            </a:extLst>
          </p:cNvPr>
          <p:cNvSpPr/>
          <p:nvPr/>
        </p:nvSpPr>
        <p:spPr>
          <a:xfrm>
            <a:off x="323556" y="285933"/>
            <a:ext cx="5176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هذا الإعلان جاء لتصبح النباتات رسميا في مملكة مستقله هي المملكة النباتية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3719611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65B9BDA6-69C8-4742-BE24-32BCA0CBA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353734"/>
              </p:ext>
            </p:extLst>
          </p:nvPr>
        </p:nvGraphicFramePr>
        <p:xfrm>
          <a:off x="3957683" y="1003729"/>
          <a:ext cx="7920000" cy="5760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721450535"/>
                    </a:ext>
                  </a:extLst>
                </a:gridCol>
                <a:gridCol w="6120000">
                  <a:extLst>
                    <a:ext uri="{9D8B030D-6E8A-4147-A177-3AD203B41FA5}">
                      <a16:colId xmlns:a16="http://schemas.microsoft.com/office/drawing/2014/main" val="3586394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سبب تسميتها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لمظهرها الخارجي ولأنها قديما كانت تستخدم كعلاج للكبد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07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تعيش في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مواطن مختلفة تتراوح بين المناطق الاستوائية وحتى القطبين وتزداد في المناطق الرطبة بالقرب من المياه أو على الاخشاب المتعفنة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23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مميزاتها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تنمو موازية لسطح الأرض </a:t>
                      </a:r>
                    </a:p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لها أشباه جذور وحيدة الخلية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894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>
                          <a:solidFill>
                            <a:srgbClr val="FF0000"/>
                          </a:solidFill>
                        </a:rPr>
                        <a:t>طرق النقل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الخاصية </a:t>
                      </a:r>
                      <a:r>
                        <a:rPr lang="ar-SA" sz="2800" dirty="0" err="1">
                          <a:solidFill>
                            <a:schemeClr val="tx1"/>
                          </a:solidFill>
                        </a:rPr>
                        <a:t>الأسموزية</a:t>
                      </a:r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 والانتشار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849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أنواعها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ـ </a:t>
                      </a:r>
                      <a:r>
                        <a:rPr lang="ar-SA" sz="2800" dirty="0" err="1">
                          <a:solidFill>
                            <a:schemeClr val="tx1"/>
                          </a:solidFill>
                        </a:rPr>
                        <a:t>ثالوسية</a:t>
                      </a:r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 لها تركيب مجزأ ولين </a:t>
                      </a:r>
                    </a:p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ـ </a:t>
                      </a:r>
                      <a:r>
                        <a:rPr lang="ar-SA" sz="2800" dirty="0" err="1">
                          <a:solidFill>
                            <a:schemeClr val="tx1"/>
                          </a:solidFill>
                        </a:rPr>
                        <a:t>ثالوسية</a:t>
                      </a:r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 ورقية لها سيقان تحمل تراكيب مسطحة رقيقة تشبه الورق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957853"/>
                  </a:ext>
                </a:extLst>
              </a:tr>
            </a:tbl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09F99520-06A7-45F5-A303-EDDD2D35E012}"/>
              </a:ext>
            </a:extLst>
          </p:cNvPr>
          <p:cNvSpPr/>
          <p:nvPr/>
        </p:nvSpPr>
        <p:spPr>
          <a:xfrm>
            <a:off x="4073811" y="1077051"/>
            <a:ext cx="5940000" cy="101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911C3D2-3F35-4FC3-9261-A082A682C9C7}"/>
              </a:ext>
            </a:extLst>
          </p:cNvPr>
          <p:cNvSpPr/>
          <p:nvPr/>
        </p:nvSpPr>
        <p:spPr>
          <a:xfrm>
            <a:off x="4160565" y="2248904"/>
            <a:ext cx="5868502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8247BAE-05D3-4A79-9566-20959ACC2146}"/>
              </a:ext>
            </a:extLst>
          </p:cNvPr>
          <p:cNvSpPr/>
          <p:nvPr/>
        </p:nvSpPr>
        <p:spPr>
          <a:xfrm>
            <a:off x="4023359" y="3841885"/>
            <a:ext cx="5990452" cy="88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C5497B1-BD88-456F-9F0B-FB27A6174FE8}"/>
              </a:ext>
            </a:extLst>
          </p:cNvPr>
          <p:cNvSpPr/>
          <p:nvPr/>
        </p:nvSpPr>
        <p:spPr>
          <a:xfrm>
            <a:off x="3971290" y="111593"/>
            <a:ext cx="7920000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الحشائش الكبدية(أبسط الأنواع النباتية)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4A3440-54DE-4887-9A87-CA256091668B}"/>
              </a:ext>
            </a:extLst>
          </p:cNvPr>
          <p:cNvSpPr/>
          <p:nvPr/>
        </p:nvSpPr>
        <p:spPr>
          <a:xfrm>
            <a:off x="4048585" y="4865657"/>
            <a:ext cx="5990452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F9357C1-3075-4338-A8D1-C7D6AEAA2282}"/>
              </a:ext>
            </a:extLst>
          </p:cNvPr>
          <p:cNvSpPr/>
          <p:nvPr/>
        </p:nvSpPr>
        <p:spPr>
          <a:xfrm>
            <a:off x="4023359" y="5451068"/>
            <a:ext cx="5990452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B10429C-64C8-420E-A180-3FB38A028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619156"/>
            <a:ext cx="3643532" cy="309191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4622493-BFE3-4978-8F1C-0A10D96A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39729"/>
            <a:ext cx="3673362" cy="333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66BE50E-EB01-46D9-9650-E95A0B95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12F562B-8776-48B1-9432-A9C1CCFE5F02}"/>
              </a:ext>
            </a:extLst>
          </p:cNvPr>
          <p:cNvSpPr/>
          <p:nvPr/>
        </p:nvSpPr>
        <p:spPr>
          <a:xfrm>
            <a:off x="1136527" y="5809009"/>
            <a:ext cx="744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المملكة النباتية تعلن استقلالها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CCC9E4-BD40-4DE7-B27D-E43B19024683}"/>
              </a:ext>
            </a:extLst>
          </p:cNvPr>
          <p:cNvSpPr/>
          <p:nvPr/>
        </p:nvSpPr>
        <p:spPr>
          <a:xfrm>
            <a:off x="9716119" y="5458265"/>
            <a:ext cx="2236763" cy="13997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latin typeface="AR JULIAN" panose="02000000000000000000" pitchFamily="2" charset="0"/>
                <a:cs typeface="PT Bold Heading" panose="02010400000000000000" pitchFamily="2" charset="-78"/>
              </a:rPr>
              <a:t>عاجل</a:t>
            </a:r>
            <a:r>
              <a:rPr lang="ar-SA" sz="5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B7EC65-9DD0-401D-9E52-399A51D44032}"/>
              </a:ext>
            </a:extLst>
          </p:cNvPr>
          <p:cNvSpPr/>
          <p:nvPr/>
        </p:nvSpPr>
        <p:spPr>
          <a:xfrm>
            <a:off x="323556" y="285933"/>
            <a:ext cx="5176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وقد أكد المتحدث الرسمي باسم هيئة كبار  علماء الاحياء ان القرار اتخذ بعد التقرير التي رفعته لجنة التصنيف</a:t>
            </a:r>
          </a:p>
        </p:txBody>
      </p:sp>
    </p:spTree>
    <p:extLst>
      <p:ext uri="{BB962C8B-B14F-4D97-AF65-F5344CB8AC3E}">
        <p14:creationId xmlns:p14="http://schemas.microsoft.com/office/powerpoint/2010/main" val="152131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66BE50E-EB01-46D9-9650-E95A0B95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12F562B-8776-48B1-9432-A9C1CCFE5F02}"/>
              </a:ext>
            </a:extLst>
          </p:cNvPr>
          <p:cNvSpPr/>
          <p:nvPr/>
        </p:nvSpPr>
        <p:spPr>
          <a:xfrm>
            <a:off x="1136527" y="5809009"/>
            <a:ext cx="744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المملكة النباتية تعلن استقلالها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CCC9E4-BD40-4DE7-B27D-E43B19024683}"/>
              </a:ext>
            </a:extLst>
          </p:cNvPr>
          <p:cNvSpPr/>
          <p:nvPr/>
        </p:nvSpPr>
        <p:spPr>
          <a:xfrm>
            <a:off x="9716119" y="5458265"/>
            <a:ext cx="2236763" cy="13997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latin typeface="AR JULIAN" panose="02000000000000000000" pitchFamily="2" charset="0"/>
                <a:cs typeface="PT Bold Heading" panose="02010400000000000000" pitchFamily="2" charset="-78"/>
              </a:rPr>
              <a:t>عاجل</a:t>
            </a:r>
            <a:r>
              <a:rPr lang="ar-SA" sz="5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B7EC65-9DD0-401D-9E52-399A51D44032}"/>
              </a:ext>
            </a:extLst>
          </p:cNvPr>
          <p:cNvSpPr/>
          <p:nvPr/>
        </p:nvSpPr>
        <p:spPr>
          <a:xfrm>
            <a:off x="323556" y="285933"/>
            <a:ext cx="5176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والتي أكدت فيه على استقلالية النباتات عن الطحالب وغيرها من ذاتية </a:t>
            </a:r>
            <a:r>
              <a:rPr lang="ar-SA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التغدي</a:t>
            </a:r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85504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EA219C89-3AF0-4B29-98D7-81819A1786E2}"/>
              </a:ext>
            </a:extLst>
          </p:cNvPr>
          <p:cNvSpPr/>
          <p:nvPr/>
        </p:nvSpPr>
        <p:spPr>
          <a:xfrm>
            <a:off x="3986784" y="2340864"/>
            <a:ext cx="4535424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93F3286-14EA-454F-804B-B600123CB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33350"/>
            <a:ext cx="12096750" cy="65913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C9FA37F-EE9D-41B3-807A-9C0178858B44}"/>
              </a:ext>
            </a:extLst>
          </p:cNvPr>
          <p:cNvSpPr/>
          <p:nvPr/>
        </p:nvSpPr>
        <p:spPr>
          <a:xfrm>
            <a:off x="2082707" y="2615184"/>
            <a:ext cx="77893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0">
                  <a:solidFill>
                    <a:srgbClr val="84540E"/>
                  </a:solidFill>
                </a:ln>
                <a:solidFill>
                  <a:srgbClr val="FFC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مقدمة في النباتات </a:t>
            </a:r>
            <a:endParaRPr lang="ar-SA" sz="9600" b="1" cap="none" spc="0" dirty="0">
              <a:ln w="0">
                <a:solidFill>
                  <a:srgbClr val="84540E"/>
                </a:solidFill>
              </a:ln>
              <a:solidFill>
                <a:srgbClr val="FFC000"/>
              </a:solidFill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351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75D12C8-FB8E-42D9-BEF7-9A05DC332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24928" cy="676656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8F67AFB-B28A-4042-ADB7-C525C9B5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928" y="0"/>
            <a:ext cx="4767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2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FCE1264-A4A6-428D-B7C8-E76CC6E5B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5" y="271640"/>
            <a:ext cx="11169746" cy="631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45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اطارات نباتية">
            <a:extLst>
              <a:ext uri="{FF2B5EF4-FFF2-40B4-BE49-F238E27FC236}">
                <a16:creationId xmlns:a16="http://schemas.microsoft.com/office/drawing/2014/main" id="{939ED681-3A1D-4CDB-AF35-8049A86CF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" b="76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A854EBD-00FA-49A8-94AC-AA74A1A2C899}"/>
              </a:ext>
            </a:extLst>
          </p:cNvPr>
          <p:cNvSpPr/>
          <p:nvPr/>
        </p:nvSpPr>
        <p:spPr>
          <a:xfrm>
            <a:off x="2054679" y="2321009"/>
            <a:ext cx="808266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3800" b="1" cap="none" spc="0" dirty="0">
                <a:ln w="0"/>
                <a:solidFill>
                  <a:srgbClr val="5F30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النباتات </a:t>
            </a:r>
            <a:r>
              <a:rPr lang="ar-SA" sz="13800" b="1" cap="none" spc="0" dirty="0" err="1">
                <a:ln w="0"/>
                <a:solidFill>
                  <a:srgbClr val="5F30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اللاوعائية</a:t>
            </a:r>
            <a:r>
              <a:rPr lang="ar-SA" sz="13800" b="1" cap="none" spc="0" dirty="0">
                <a:ln w="0"/>
                <a:solidFill>
                  <a:srgbClr val="5F30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722943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678</Words>
  <Application>Microsoft Office PowerPoint</Application>
  <PresentationFormat>شاشة عريضة</PresentationFormat>
  <Paragraphs>127</Paragraphs>
  <Slides>30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8" baseType="lpstr">
      <vt:lpstr>AR JULIAN</vt:lpstr>
      <vt:lpstr>Arial</vt:lpstr>
      <vt:lpstr>Calibri</vt:lpstr>
      <vt:lpstr>Calibri Light</vt:lpstr>
      <vt:lpstr>DecoType Naskh Variants</vt:lpstr>
      <vt:lpstr>PT Bold Heading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ريحانة العامر</cp:lastModifiedBy>
  <cp:revision>60</cp:revision>
  <dcterms:created xsi:type="dcterms:W3CDTF">2018-02-26T21:21:37Z</dcterms:created>
  <dcterms:modified xsi:type="dcterms:W3CDTF">2018-06-27T22:19:25Z</dcterms:modified>
</cp:coreProperties>
</file>