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7"/>
  </p:notesMasterIdLst>
  <p:sldIdLst>
    <p:sldId id="256" r:id="rId2"/>
    <p:sldId id="272" r:id="rId3"/>
    <p:sldId id="274" r:id="rId4"/>
    <p:sldId id="275" r:id="rId5"/>
    <p:sldId id="276" r:id="rId6"/>
    <p:sldId id="260" r:id="rId7"/>
    <p:sldId id="257" r:id="rId8"/>
    <p:sldId id="258" r:id="rId9"/>
    <p:sldId id="269" r:id="rId10"/>
    <p:sldId id="259" r:id="rId11"/>
    <p:sldId id="261" r:id="rId12"/>
    <p:sldId id="288" r:id="rId13"/>
    <p:sldId id="263" r:id="rId14"/>
    <p:sldId id="262" r:id="rId15"/>
    <p:sldId id="265" r:id="rId16"/>
    <p:sldId id="291" r:id="rId17"/>
    <p:sldId id="292" r:id="rId18"/>
    <p:sldId id="266" r:id="rId19"/>
    <p:sldId id="290" r:id="rId20"/>
    <p:sldId id="289" r:id="rId21"/>
    <p:sldId id="264" r:id="rId22"/>
    <p:sldId id="277" r:id="rId23"/>
    <p:sldId id="267" r:id="rId24"/>
    <p:sldId id="293" r:id="rId25"/>
    <p:sldId id="279" r:id="rId26"/>
    <p:sldId id="280" r:id="rId27"/>
    <p:sldId id="294" r:id="rId28"/>
    <p:sldId id="270" r:id="rId29"/>
    <p:sldId id="283" r:id="rId30"/>
    <p:sldId id="281" r:id="rId31"/>
    <p:sldId id="282" r:id="rId32"/>
    <p:sldId id="285" r:id="rId33"/>
    <p:sldId id="287" r:id="rId34"/>
    <p:sldId id="286" r:id="rId35"/>
    <p:sldId id="295" r:id="rId3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9A7"/>
    <a:srgbClr val="A3E7FF"/>
    <a:srgbClr val="79FFB6"/>
    <a:srgbClr val="80BC28"/>
    <a:srgbClr val="F4908D"/>
    <a:srgbClr val="8BE5A3"/>
    <a:srgbClr val="82BB45"/>
    <a:srgbClr val="C4DEA1"/>
    <a:srgbClr val="F6D877"/>
    <a:srgbClr val="C4E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55" d="100"/>
          <a:sy n="55" d="100"/>
        </p:scale>
        <p:origin x="10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8B0AEBA-7CF7-4CC2-9A77-0C4F7A003C32}" type="datetimeFigureOut">
              <a:rPr lang="ar-SA" smtClean="0"/>
              <a:t>16/01/42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5F959CF-0E1B-4892-B525-54B5D466D2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251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59CF-0E1B-4892-B525-54B5D466D2F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5834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DD37FA-2995-4CDF-8951-7892661C0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B49B15B-E341-4F7F-A2B5-AE5714E91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D37FE39-ED71-4071-B904-75C98589F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16/01/42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CC65F40-151C-43A4-96E0-6EFD4F72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D83387-997B-4C2A-814C-D5575C32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324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CA01BC-1139-4A44-BA9E-379FE4414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F0CE5B6-2E83-4FE4-8709-877B76516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0D825D4-D0AA-4243-A21E-C8D5275A6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16/01/42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42BBFC-40D9-459B-AC03-C88CB59D1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3E46CB3-D83F-4EB8-A070-F84E66566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253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FED24530-ED73-43BD-8484-39308FAF31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63FBDA0-334A-4188-93A4-5A828D0BB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BA30C22-A296-45BB-8FFA-8F6753B98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16/01/42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4D489D-2D8D-4E73-A0B7-B542BA60F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0CD415-EC89-45FA-A5F1-09B3A43BD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622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22D4AA-3823-41DE-A908-0C223F31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E032282-1815-4D8D-81CA-815B00214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81981E-5778-4DBD-9A38-6991BC7D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16/01/42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A1BEA15-4953-45B0-BACC-420FDC6AA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887930-AA01-4D5C-BC95-C19D93FB3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758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C1111F-337A-458A-BE93-F16A7842F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A58C37B-38E6-4FDD-8FF1-26DCEB4C7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18FD3E-5C8B-434F-A67D-D49CC9DD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16/01/42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0C5DA56-DCAF-4DBB-9D9B-141DDC8A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469DE5A-1DAE-4045-AAF3-9D3B836D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775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6DA6B2-5E59-41D4-86E7-B6A939749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95BF1C8-31CB-49E2-98B5-C1B07E786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94A2F5C-A034-4C04-ABA5-9B5DC28FF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D115184-4010-48E9-A81C-BF8CCDA8B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16/01/42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D88D334-4ACB-4CB4-8500-381148032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5208EF3-9349-4D74-8F52-DCCC46E1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5131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66B74F-2FF1-44D0-A559-ED1D1358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C972148-7383-4C9F-ADF3-81838A2B2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4C9CF83-DDE5-4B42-91B7-F1D9B738A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382C72F-6850-476C-B85E-D65A9F30EE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A0D079A-E609-4BB9-A5E2-04CF65A81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E708AD5-BAB0-415A-A907-4154A5ED7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16/01/42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30BBD15-6805-46EA-912F-CC98314C0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22D6183-406D-4BF8-BEF4-8BFE0B9A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447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0E9686-FCE3-4B0D-8012-CED92EECA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1D4128B-0EEB-403B-9D72-F641C4736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16/01/42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FC20757-A4A4-4A03-8A20-C41565364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B53E71F-3E21-4FEA-84D5-1F5387470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00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EA28C43-7EED-4090-94E3-D17ACB536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16/01/42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0831753-FFE8-4492-B48A-808708972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DAE7184-0251-4B21-A4AF-803FA2DE8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581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4FF618-E8B0-4884-9B44-CFFC05AA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ACCA27E-D15C-4C23-A694-B578188AB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729F0EE-E547-4CDF-8A9B-65F613EBA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B09C1F6-6F6A-486C-8AEA-B41BE955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16/01/42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069A67B-71FB-4B92-8590-E4A57A861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6CDB690-F8CF-455E-BBEB-9CEB155D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6147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30B618-3148-4AA8-809A-977CBF01D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CE20BB3-80B0-4516-8555-36F7B4A9E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28D978D-0FE2-445B-B20F-7B920DACF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D1CE0AE-E040-4A57-B154-578A7FCBE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D605-68B5-4621-B785-2F378BEA800D}" type="datetimeFigureOut">
              <a:rPr lang="ar-SA" smtClean="0"/>
              <a:t>16/01/42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EAA06C6-8CC6-4D2C-A59B-4FF5A5773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7CA7A52-43F0-4F1B-A44C-25A972DF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505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6A68520-4C69-4BD3-9659-5DB9EE206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7FE2836-CDEB-457B-BE40-A63322EBC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7CB614-0965-4328-B6B0-19B1232559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FD605-68B5-4621-B785-2F378BEA800D}" type="datetimeFigureOut">
              <a:rPr lang="ar-SA" smtClean="0"/>
              <a:t>16/01/42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D165F2-BAEF-4553-8B69-DD101B245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CE965-3026-4BF0-A34E-6E09AB61F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2649A-9E0E-4CBE-BC90-BED638CA29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748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‫البسملة gif‬‎">
            <a:extLst>
              <a:ext uri="{FF2B5EF4-FFF2-40B4-BE49-F238E27FC236}">
                <a16:creationId xmlns:a16="http://schemas.microsoft.com/office/drawing/2014/main" id="{B431FDC0-80DB-4EB0-A44F-6795B6644B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27" y="643466"/>
            <a:ext cx="10765346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7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784D73CD-1C58-48E1-881B-C27D4A88540B}"/>
              </a:ext>
            </a:extLst>
          </p:cNvPr>
          <p:cNvSpPr/>
          <p:nvPr/>
        </p:nvSpPr>
        <p:spPr>
          <a:xfrm>
            <a:off x="4409368" y="1504295"/>
            <a:ext cx="36583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EF5A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الفكرة العامة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A3D1DD0-21F2-4661-810F-3B0CEDAD32A8}"/>
              </a:ext>
            </a:extLst>
          </p:cNvPr>
          <p:cNvSpPr/>
          <p:nvPr/>
        </p:nvSpPr>
        <p:spPr>
          <a:xfrm>
            <a:off x="2193788" y="2519958"/>
            <a:ext cx="808953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النباتات مجموعة من المخلوقات ،أبدعها البارئ سبحانه وتعالى </a:t>
            </a:r>
          </a:p>
        </p:txBody>
      </p:sp>
      <p:pic>
        <p:nvPicPr>
          <p:cNvPr id="4" name="صورة 3" descr="صورة تحتوي على زهرة&#10;&#10;تم إنشاء الوصف تلقائياً">
            <a:extLst>
              <a:ext uri="{FF2B5EF4-FFF2-40B4-BE49-F238E27FC236}">
                <a16:creationId xmlns:a16="http://schemas.microsoft.com/office/drawing/2014/main" id="{CDD469E0-46D7-457E-82D9-C2B65CE30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3780" y="-1"/>
            <a:ext cx="4458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76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784D73CD-1C58-48E1-881B-C27D4A88540B}"/>
              </a:ext>
            </a:extLst>
          </p:cNvPr>
          <p:cNvSpPr/>
          <p:nvPr/>
        </p:nvSpPr>
        <p:spPr>
          <a:xfrm>
            <a:off x="3986287" y="1118234"/>
            <a:ext cx="42194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EF5A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الفكرة الرئيسة 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A3D1DD0-21F2-4661-810F-3B0CEDAD32A8}"/>
              </a:ext>
            </a:extLst>
          </p:cNvPr>
          <p:cNvSpPr/>
          <p:nvPr/>
        </p:nvSpPr>
        <p:spPr>
          <a:xfrm>
            <a:off x="2051231" y="2459503"/>
            <a:ext cx="808953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النباتات اللاوعائية صغيرة وعادة تنمو في البيئة الرطبة </a:t>
            </a:r>
            <a:endParaRPr lang="ar-SA" sz="6000" b="1" cap="none" spc="0" dirty="0">
              <a:ln w="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 descr="صورة تحتوي على زهرة&#10;&#10;تم إنشاء الوصف تلقائياً">
            <a:extLst>
              <a:ext uri="{FF2B5EF4-FFF2-40B4-BE49-F238E27FC236}">
                <a16:creationId xmlns:a16="http://schemas.microsoft.com/office/drawing/2014/main" id="{2A09B65C-2EAD-48AC-866F-2E5306AE9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3780" y="-1"/>
            <a:ext cx="4458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16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33B4385E-4602-48E8-9B7F-E43575D04181}"/>
              </a:ext>
            </a:extLst>
          </p:cNvPr>
          <p:cNvSpPr/>
          <p:nvPr/>
        </p:nvSpPr>
        <p:spPr>
          <a:xfrm>
            <a:off x="548640" y="396240"/>
            <a:ext cx="11247120" cy="61569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6" name="جدول 6">
            <a:extLst>
              <a:ext uri="{FF2B5EF4-FFF2-40B4-BE49-F238E27FC236}">
                <a16:creationId xmlns:a16="http://schemas.microsoft.com/office/drawing/2014/main" id="{21EE97EC-07D2-4BFC-ADAB-94B1A718762C}"/>
              </a:ext>
            </a:extLst>
          </p:cNvPr>
          <p:cNvGraphicFramePr>
            <a:graphicFrameLocks noGrp="1"/>
          </p:cNvGraphicFramePr>
          <p:nvPr/>
        </p:nvGraphicFramePr>
        <p:xfrm>
          <a:off x="921520" y="1361440"/>
          <a:ext cx="10224000" cy="47944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3923107438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3551299204"/>
                    </a:ext>
                  </a:extLst>
                </a:gridCol>
                <a:gridCol w="6480000">
                  <a:extLst>
                    <a:ext uri="{9D8B030D-6E8A-4147-A177-3AD203B41FA5}">
                      <a16:colId xmlns:a16="http://schemas.microsoft.com/office/drawing/2014/main" val="4245366747"/>
                    </a:ext>
                  </a:extLst>
                </a:gridCol>
              </a:tblGrid>
              <a:tr h="154718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400" b="1" dirty="0">
                          <a:solidFill>
                            <a:schemeClr val="tx1"/>
                          </a:solidFill>
                        </a:rPr>
                        <a:t>ماذا أعرف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200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r>
                        <a:rPr lang="ar-SA" sz="2000" dirty="0">
                          <a:solidFill>
                            <a:schemeClr val="tx1"/>
                          </a:solidFill>
                        </a:rPr>
                        <a:t>.........................................................................................</a:t>
                      </a:r>
                    </a:p>
                    <a:p>
                      <a:pPr rtl="1"/>
                      <a:endParaRPr lang="ar-SA" sz="1200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r>
                        <a:rPr lang="ar-SA" sz="2000" dirty="0">
                          <a:solidFill>
                            <a:schemeClr val="tx1"/>
                          </a:solidFill>
                        </a:rPr>
                        <a:t>.........................................................................................</a:t>
                      </a:r>
                    </a:p>
                    <a:p>
                      <a:pPr rtl="1"/>
                      <a:endParaRPr lang="ar-SA" sz="1200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r>
                        <a:rPr lang="ar-SA" sz="2000" dirty="0">
                          <a:solidFill>
                            <a:schemeClr val="tx1"/>
                          </a:solidFill>
                        </a:rPr>
                        <a:t>.........................................................................................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722434"/>
                  </a:ext>
                </a:extLst>
              </a:tr>
              <a:tr h="1620000">
                <a:tc>
                  <a:txBody>
                    <a:bodyPr/>
                    <a:lstStyle/>
                    <a:p>
                      <a:pPr algn="ctr" rtl="1"/>
                      <a:endParaRPr lang="ar-SA" sz="4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tx1"/>
                          </a:solidFill>
                        </a:rPr>
                        <a:t>ماذا أود أن أعرف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FFB6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solidFill>
                            <a:schemeClr val="tx1"/>
                          </a:solidFill>
                        </a:rPr>
                        <a:t>.........................................................................................</a:t>
                      </a:r>
                    </a:p>
                    <a:p>
                      <a:pPr rtl="1"/>
                      <a:endParaRPr lang="ar-SA" sz="1200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r>
                        <a:rPr lang="ar-SA" sz="2000" dirty="0">
                          <a:solidFill>
                            <a:schemeClr val="tx1"/>
                          </a:solidFill>
                        </a:rPr>
                        <a:t>.........................................................................................</a:t>
                      </a:r>
                    </a:p>
                    <a:p>
                      <a:pPr rtl="1"/>
                      <a:endParaRPr lang="ar-SA" sz="1200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r>
                        <a:rPr lang="ar-SA" sz="2000" dirty="0">
                          <a:solidFill>
                            <a:schemeClr val="tx1"/>
                          </a:solidFill>
                        </a:rPr>
                        <a:t>.........................................................................................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990000"/>
                  </a:ext>
                </a:extLst>
              </a:tr>
              <a:tr h="162000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400" b="1" dirty="0">
                          <a:solidFill>
                            <a:schemeClr val="tx1"/>
                          </a:solidFill>
                        </a:rPr>
                        <a:t>ماذا تعلمت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F1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dirty="0">
                          <a:solidFill>
                            <a:schemeClr val="tx1"/>
                          </a:solidFill>
                        </a:rPr>
                        <a:t>.........................................................................................</a:t>
                      </a:r>
                    </a:p>
                    <a:p>
                      <a:pPr rtl="1"/>
                      <a:endParaRPr lang="ar-SA" sz="1200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r>
                        <a:rPr lang="ar-SA" sz="2000" dirty="0">
                          <a:solidFill>
                            <a:schemeClr val="tx1"/>
                          </a:solidFill>
                        </a:rPr>
                        <a:t>.........................................................................................</a:t>
                      </a:r>
                    </a:p>
                    <a:p>
                      <a:pPr rtl="1"/>
                      <a:endParaRPr lang="ar-SA" sz="1200" dirty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r>
                        <a:rPr lang="ar-SA" sz="2000" dirty="0">
                          <a:solidFill>
                            <a:schemeClr val="tx1"/>
                          </a:solidFill>
                        </a:rPr>
                        <a:t>.........................................................................................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095406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858D0A8C-1224-4BF2-BD35-B1972730D8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7" b="12397" l="73565" r="97063">
                        <a14:foregroundMark x1="95957" y1="8224" x2="95957" y2="8224"/>
                        <a14:foregroundMark x1="78511" y1="8717" x2="78511" y2="8717"/>
                        <a14:foregroundMark x1="76809" y1="8717" x2="76809" y2="8717"/>
                        <a14:foregroundMark x1="76809" y1="8717" x2="82766" y2="9375"/>
                        <a14:foregroundMark x1="82766" y1="9375" x2="95106" y2="8882"/>
                        <a14:foregroundMark x1="95106" y1="8882" x2="95319" y2="8224"/>
                        <a14:foregroundMark x1="75532" y1="8059" x2="75532" y2="8059"/>
                        <a14:foregroundMark x1="97021" y1="8553" x2="97021" y2="8553"/>
                        <a14:foregroundMark x1="97021" y1="8553" x2="97021" y2="8553"/>
                        <a14:foregroundMark x1="77660" y1="5921" x2="77660" y2="5921"/>
                        <a14:foregroundMark x1="91277" y1="3947" x2="91277" y2="3947"/>
                        <a14:foregroundMark x1="94255" y1="6908" x2="94255" y2="6908"/>
                        <a14:foregroundMark x1="81277" y1="8882" x2="81277" y2="8882"/>
                        <a14:foregroundMark x1="86809" y1="2467" x2="86809" y2="2467"/>
                      </a14:backgroundRemoval>
                    </a14:imgEffect>
                  </a14:imgLayer>
                </a14:imgProps>
              </a:ext>
            </a:extLst>
          </a:blip>
          <a:srcRect l="73818" t="1126" r="1964" b="89287"/>
          <a:stretch/>
        </p:blipFill>
        <p:spPr>
          <a:xfrm>
            <a:off x="10274800" y="4232"/>
            <a:ext cx="1917200" cy="141816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6D2392B-13CF-449B-AD0B-C41FB16505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487" b="99342" l="1277" r="30426">
                        <a14:foregroundMark x1="15319" y1="63651" x2="15319" y2="63651"/>
                        <a14:foregroundMark x1="16383" y1="76974" x2="16383" y2="76974"/>
                        <a14:foregroundMark x1="16383" y1="76974" x2="9362" y2="91283"/>
                        <a14:foregroundMark x1="9362" y1="91283" x2="9362" y2="96053"/>
                        <a14:foregroundMark x1="9362" y1="96053" x2="16170" y2="97204"/>
                        <a14:foregroundMark x1="16170" y1="97204" x2="17447" y2="92270"/>
                        <a14:foregroundMark x1="17447" y1="92270" x2="11277" y2="89474"/>
                        <a14:foregroundMark x1="11277" y1="89474" x2="12766" y2="84539"/>
                        <a14:foregroundMark x1="12766" y1="84539" x2="20000" y2="82895"/>
                        <a14:foregroundMark x1="20000" y1="82895" x2="25106" y2="79605"/>
                        <a14:foregroundMark x1="25106" y1="79605" x2="18511" y2="81743"/>
                        <a14:foregroundMark x1="18511" y1="81743" x2="15319" y2="86349"/>
                        <a14:foregroundMark x1="15319" y1="86349" x2="14255" y2="91447"/>
                        <a14:foregroundMark x1="14255" y1="91447" x2="11064" y2="96053"/>
                        <a14:foregroundMark x1="11064" y1="96053" x2="17447" y2="98026"/>
                        <a14:foregroundMark x1="17447" y1="98026" x2="24255" y2="97039"/>
                        <a14:foregroundMark x1="24255" y1="97039" x2="9362" y2="97204"/>
                        <a14:foregroundMark x1="9362" y1="97204" x2="16809" y2="98191"/>
                        <a14:foregroundMark x1="16809" y1="98191" x2="24043" y2="98026"/>
                        <a14:foregroundMark x1="24043" y1="98026" x2="26170" y2="97204"/>
                        <a14:foregroundMark x1="5532" y1="97039" x2="11489" y2="99836"/>
                        <a14:foregroundMark x1="11489" y1="99836" x2="5106" y2="97533"/>
                        <a14:foregroundMark x1="5106" y1="97533" x2="11915" y2="98849"/>
                        <a14:foregroundMark x1="11915" y1="98849" x2="14043" y2="98684"/>
                        <a14:foregroundMark x1="14043" y1="98684" x2="14043" y2="98684"/>
                        <a14:foregroundMark x1="3404" y1="96711" x2="3404" y2="96711"/>
                        <a14:foregroundMark x1="1489" y1="96875" x2="1489" y2="96875"/>
                        <a14:foregroundMark x1="1702" y1="96875" x2="8511" y2="98849"/>
                        <a14:foregroundMark x1="8511" y1="98849" x2="22979" y2="99342"/>
                        <a14:foregroundMark x1="22979" y1="99342" x2="24043" y2="95724"/>
                        <a14:foregroundMark x1="16170" y1="66283" x2="16170" y2="66283"/>
                        <a14:foregroundMark x1="16170" y1="66283" x2="16170" y2="71382"/>
                        <a14:foregroundMark x1="16170" y1="71382" x2="9362" y2="72368"/>
                        <a14:foregroundMark x1="9362" y1="72368" x2="14681" y2="75822"/>
                        <a14:foregroundMark x1="14681" y1="75822" x2="20426" y2="73191"/>
                        <a14:foregroundMark x1="20426" y1="73191" x2="23617" y2="68750"/>
                        <a14:foregroundMark x1="23617" y1="68750" x2="18936" y2="64803"/>
                        <a14:foregroundMark x1="18936" y1="64803" x2="12340" y2="65954"/>
                        <a14:foregroundMark x1="7872" y1="88158" x2="7872" y2="88158"/>
                        <a14:foregroundMark x1="25106" y1="86349" x2="25106" y2="86349"/>
                        <a14:foregroundMark x1="18511" y1="90789" x2="18511" y2="90789"/>
                        <a14:foregroundMark x1="16383" y1="90296" x2="23191" y2="89474"/>
                        <a14:foregroundMark x1="23191" y1="89474" x2="22553" y2="89803"/>
                        <a14:foregroundMark x1="24894" y1="85526" x2="18511" y2="87336"/>
                        <a14:foregroundMark x1="18511" y1="87336" x2="18511" y2="87500"/>
                        <a14:foregroundMark x1="8511" y1="79770" x2="8511" y2="79770"/>
                        <a14:foregroundMark x1="8511" y1="79605" x2="12340" y2="84211"/>
                        <a14:foregroundMark x1="12340" y1="84211" x2="18085" y2="87500"/>
                        <a14:foregroundMark x1="18085" y1="87500" x2="24043" y2="84539"/>
                        <a14:foregroundMark x1="24043" y1="84539" x2="22128" y2="83717"/>
                        <a14:foregroundMark x1="16809" y1="76151" x2="15532" y2="78618"/>
                        <a14:foregroundMark x1="16170" y1="76151" x2="27021" y2="80592"/>
                        <a14:foregroundMark x1="26170" y1="86184" x2="18511" y2="94901"/>
                        <a14:foregroundMark x1="18511" y1="94901" x2="18298" y2="95395"/>
                        <a14:foregroundMark x1="14043" y1="78618" x2="14043" y2="78618"/>
                        <a14:foregroundMark x1="14043" y1="78618" x2="14043" y2="78618"/>
                      </a14:backgroundRemoval>
                    </a14:imgEffect>
                  </a14:imgLayer>
                </a14:imgProps>
              </a:ext>
            </a:extLst>
          </a:blip>
          <a:srcRect t="60934" r="66027"/>
          <a:stretch/>
        </p:blipFill>
        <p:spPr>
          <a:xfrm>
            <a:off x="0" y="3820160"/>
            <a:ext cx="1846103" cy="303784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574B036-5293-4B8A-A270-710BC2358968}"/>
              </a:ext>
            </a:extLst>
          </p:cNvPr>
          <p:cNvSpPr/>
          <p:nvPr/>
        </p:nvSpPr>
        <p:spPr>
          <a:xfrm>
            <a:off x="3181580" y="411695"/>
            <a:ext cx="58288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جدول التعلم</a:t>
            </a:r>
            <a:r>
              <a:rPr lang="en-US" sz="4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K W L          </a:t>
            </a:r>
            <a:endParaRPr lang="ar-SA" sz="48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رسم 12" descr="كتب على الرف">
            <a:extLst>
              <a:ext uri="{FF2B5EF4-FFF2-40B4-BE49-F238E27FC236}">
                <a16:creationId xmlns:a16="http://schemas.microsoft.com/office/drawing/2014/main" id="{75C2CB57-14B0-4D9C-9033-7D758D755F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78400" y="400473"/>
            <a:ext cx="114808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82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62F4A92-FF70-48B7-8B26-914EA45B0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45"/>
            <a:ext cx="4981575" cy="668655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F925F0B-45D1-4FAF-BFD8-DDA9C8497ACC}"/>
              </a:ext>
            </a:extLst>
          </p:cNvPr>
          <p:cNvSpPr/>
          <p:nvPr/>
        </p:nvSpPr>
        <p:spPr>
          <a:xfrm>
            <a:off x="4774248" y="238203"/>
            <a:ext cx="2699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جدول التعلم 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09410A74-7269-4338-BBA3-70997AF187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551862"/>
              </p:ext>
            </p:extLst>
          </p:nvPr>
        </p:nvGraphicFramePr>
        <p:xfrm>
          <a:off x="1658032" y="1448191"/>
          <a:ext cx="9720000" cy="43010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1219041903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3092663528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7996216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A4460D"/>
                          </a:solidFill>
                          <a:cs typeface="DecoType Naskh Variants" panose="02010400000000000000" pitchFamily="2" charset="-78"/>
                        </a:rPr>
                        <a:t>ماذا أعلم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1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A4460D"/>
                          </a:solidFill>
                          <a:cs typeface="DecoType Naskh Variants" panose="02010400000000000000" pitchFamily="2" charset="-78"/>
                        </a:rPr>
                        <a:t>ماذا أود أن أتعلم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1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A4460D"/>
                          </a:solidFill>
                          <a:cs typeface="DecoType Naskh Variants" panose="02010400000000000000" pitchFamily="2" charset="-78"/>
                        </a:rPr>
                        <a:t>ماذا تعلمت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1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462108"/>
                  </a:ext>
                </a:extLst>
              </a:tr>
              <a:tr h="3600000">
                <a:tc>
                  <a:txBody>
                    <a:bodyPr/>
                    <a:lstStyle/>
                    <a:p>
                      <a:pPr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437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601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0EF034B-1C66-4B51-B5FE-7DAEF9B6E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69"/>
          <a:stretch/>
        </p:blipFill>
        <p:spPr>
          <a:xfrm>
            <a:off x="0" y="0"/>
            <a:ext cx="3229096" cy="3080825"/>
          </a:xfrm>
          <a:prstGeom prst="rect">
            <a:avLst/>
          </a:prstGeom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96393799-F3C3-4D01-B61B-465C10018585}"/>
              </a:ext>
            </a:extLst>
          </p:cNvPr>
          <p:cNvCxnSpPr>
            <a:cxnSpLocks/>
          </p:cNvCxnSpPr>
          <p:nvPr/>
        </p:nvCxnSpPr>
        <p:spPr>
          <a:xfrm>
            <a:off x="534572" y="3094892"/>
            <a:ext cx="0" cy="3516923"/>
          </a:xfrm>
          <a:prstGeom prst="line">
            <a:avLst/>
          </a:prstGeom>
          <a:ln w="76200">
            <a:solidFill>
              <a:srgbClr val="597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958D671B-4945-401A-AD70-6F6A7ECCB9D6}"/>
              </a:ext>
            </a:extLst>
          </p:cNvPr>
          <p:cNvCxnSpPr>
            <a:cxnSpLocks/>
          </p:cNvCxnSpPr>
          <p:nvPr/>
        </p:nvCxnSpPr>
        <p:spPr>
          <a:xfrm>
            <a:off x="2897950" y="532231"/>
            <a:ext cx="5303515" cy="2341"/>
          </a:xfrm>
          <a:prstGeom prst="line">
            <a:avLst/>
          </a:prstGeom>
          <a:ln w="76200">
            <a:solidFill>
              <a:srgbClr val="85A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E6DF29E-540E-493E-AE5E-2B20901290C5}"/>
              </a:ext>
            </a:extLst>
          </p:cNvPr>
          <p:cNvSpPr/>
          <p:nvPr/>
        </p:nvSpPr>
        <p:spPr>
          <a:xfrm>
            <a:off x="8841427" y="475957"/>
            <a:ext cx="25506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u="sng" cap="none" spc="0" dirty="0">
                <a:ln w="0">
                  <a:solidFill>
                    <a:schemeClr val="tx1"/>
                  </a:solidFill>
                </a:ln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الأهداف</a:t>
            </a:r>
            <a:r>
              <a:rPr lang="ar-SA" sz="6000" b="1" u="sng" cap="none" spc="0" dirty="0">
                <a:ln w="0"/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E6128ED-AC11-434C-8B81-A341DFEFEE5E}"/>
              </a:ext>
            </a:extLst>
          </p:cNvPr>
          <p:cNvSpPr/>
          <p:nvPr/>
        </p:nvSpPr>
        <p:spPr>
          <a:xfrm>
            <a:off x="2350868" y="1922082"/>
            <a:ext cx="90412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u="sng" cap="none" spc="0" dirty="0">
                <a:ln w="0"/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ar-SA" sz="6000" b="1" u="sng" cap="none" spc="0" dirty="0">
                <a:ln w="0">
                  <a:solidFill>
                    <a:schemeClr val="tx1"/>
                  </a:solidFill>
                </a:ln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تتعرف </a:t>
            </a:r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تراكيب النباتات الوعائية 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6FCEB99-606D-43F7-B8E0-1BF1B58F3B52}"/>
              </a:ext>
            </a:extLst>
          </p:cNvPr>
          <p:cNvSpPr/>
          <p:nvPr/>
        </p:nvSpPr>
        <p:spPr>
          <a:xfrm>
            <a:off x="1614548" y="3413702"/>
            <a:ext cx="101470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u="sng" cap="none" spc="0" dirty="0">
                <a:ln w="0"/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ar-SA" sz="6000" b="1" u="sng" cap="none" spc="0" dirty="0">
                <a:ln w="0">
                  <a:solidFill>
                    <a:schemeClr val="tx1"/>
                  </a:solidFill>
                </a:ln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تقارن </a:t>
            </a:r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بين خصائص أقسام النباتات الوعائية </a:t>
            </a:r>
          </a:p>
        </p:txBody>
      </p:sp>
    </p:spTree>
    <p:extLst>
      <p:ext uri="{BB962C8B-B14F-4D97-AF65-F5344CB8AC3E}">
        <p14:creationId xmlns:p14="http://schemas.microsoft.com/office/powerpoint/2010/main" val="1461674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0336245C-9FE9-40E5-975A-B62E114FE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1" t="9398" r="50732" b="13056"/>
          <a:stretch/>
        </p:blipFill>
        <p:spPr>
          <a:xfrm>
            <a:off x="136748" y="177262"/>
            <a:ext cx="2677110" cy="5154393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629B41A-AA3D-4EA0-BE45-66346A0DBFE0}"/>
              </a:ext>
            </a:extLst>
          </p:cNvPr>
          <p:cNvSpPr/>
          <p:nvPr/>
        </p:nvSpPr>
        <p:spPr>
          <a:xfrm>
            <a:off x="1015489" y="4520830"/>
            <a:ext cx="1980000" cy="216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غير متحركة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DC0A97B-33B3-4110-9C12-E225F0853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91" t="7749" b="14705"/>
          <a:stretch/>
        </p:blipFill>
        <p:spPr>
          <a:xfrm flipH="1">
            <a:off x="9365297" y="0"/>
            <a:ext cx="2677110" cy="5331655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A47816-0D59-4C38-8C07-AFF7E934A579}"/>
              </a:ext>
            </a:extLst>
          </p:cNvPr>
          <p:cNvSpPr/>
          <p:nvPr/>
        </p:nvSpPr>
        <p:spPr>
          <a:xfrm>
            <a:off x="8463319" y="4631305"/>
            <a:ext cx="1980000" cy="216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ذاتية التغذية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5F5EF1D-D210-4E06-8818-7EEC23EFCB6F}"/>
              </a:ext>
            </a:extLst>
          </p:cNvPr>
          <p:cNvSpPr/>
          <p:nvPr/>
        </p:nvSpPr>
        <p:spPr>
          <a:xfrm>
            <a:off x="3631654" y="4535004"/>
            <a:ext cx="1980000" cy="216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عديدة الخلايا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3C5EEF1-01D8-4AC3-83A5-8BFEE5D1ADE0}"/>
              </a:ext>
            </a:extLst>
          </p:cNvPr>
          <p:cNvSpPr/>
          <p:nvPr/>
        </p:nvSpPr>
        <p:spPr>
          <a:xfrm>
            <a:off x="6219921" y="2401251"/>
            <a:ext cx="1980000" cy="216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جدار خلوي من السليلوز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EA50145-47DC-4C59-B05C-65BAB39E3C96}"/>
              </a:ext>
            </a:extLst>
          </p:cNvPr>
          <p:cNvSpPr/>
          <p:nvPr/>
        </p:nvSpPr>
        <p:spPr>
          <a:xfrm>
            <a:off x="2726624" y="497768"/>
            <a:ext cx="6709970" cy="1446550"/>
          </a:xfrm>
          <a:prstGeom prst="rect">
            <a:avLst/>
          </a:prstGeom>
          <a:solidFill>
            <a:srgbClr val="FFFFFF"/>
          </a:solidFill>
          <a:ln w="38100">
            <a:solidFill>
              <a:srgbClr val="5F300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قومي بجمع وتلوين الثمار التي تحمل الخصائص المميزة للملكة النباتية</a:t>
            </a:r>
            <a:endParaRPr lang="ar-SA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416C245-4027-4F85-8678-4902451B429B}"/>
              </a:ext>
            </a:extLst>
          </p:cNvPr>
          <p:cNvSpPr/>
          <p:nvPr/>
        </p:nvSpPr>
        <p:spPr>
          <a:xfrm>
            <a:off x="6081609" y="4600668"/>
            <a:ext cx="198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بدائية النواة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5E384B4-737B-41C3-AAE4-6AA78F9949C8}"/>
              </a:ext>
            </a:extLst>
          </p:cNvPr>
          <p:cNvSpPr/>
          <p:nvPr/>
        </p:nvSpPr>
        <p:spPr>
          <a:xfrm>
            <a:off x="3645702" y="4520830"/>
            <a:ext cx="198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عديدة الخلايا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CDAFF96-6C2C-480E-82B7-4F2C9D89AF61}"/>
              </a:ext>
            </a:extLst>
          </p:cNvPr>
          <p:cNvSpPr/>
          <p:nvPr/>
        </p:nvSpPr>
        <p:spPr>
          <a:xfrm>
            <a:off x="6219921" y="2360830"/>
            <a:ext cx="198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جدار خلوي من السليلوز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A7457F-DDF3-4FD7-9431-6FBA07ACDAFD}"/>
              </a:ext>
            </a:extLst>
          </p:cNvPr>
          <p:cNvSpPr/>
          <p:nvPr/>
        </p:nvSpPr>
        <p:spPr>
          <a:xfrm>
            <a:off x="1653285" y="2360830"/>
            <a:ext cx="198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ليس لها جدار خلوي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C65C4B9-8EB3-424C-8BF5-3F7B6E899F92}"/>
              </a:ext>
            </a:extLst>
          </p:cNvPr>
          <p:cNvSpPr/>
          <p:nvPr/>
        </p:nvSpPr>
        <p:spPr>
          <a:xfrm>
            <a:off x="8464140" y="4631305"/>
            <a:ext cx="198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ذاتية التغذية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D8622A4-05FB-4F8E-A844-EEC1C972F2D0}"/>
              </a:ext>
            </a:extLst>
          </p:cNvPr>
          <p:cNvSpPr/>
          <p:nvPr/>
        </p:nvSpPr>
        <p:spPr>
          <a:xfrm>
            <a:off x="3855206" y="2360830"/>
            <a:ext cx="198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كلها تكون بذورا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9CD2A43-AB9F-4CD7-A501-8FE9A1BC7CFF}"/>
              </a:ext>
            </a:extLst>
          </p:cNvPr>
          <p:cNvSpPr/>
          <p:nvPr/>
        </p:nvSpPr>
        <p:spPr>
          <a:xfrm>
            <a:off x="8737920" y="2460164"/>
            <a:ext cx="1980000" cy="216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حقيقية النواة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F57F591-1F96-4D1D-93AE-1E7504DD7AEC}"/>
              </a:ext>
            </a:extLst>
          </p:cNvPr>
          <p:cNvSpPr/>
          <p:nvPr/>
        </p:nvSpPr>
        <p:spPr>
          <a:xfrm>
            <a:off x="8737920" y="2442085"/>
            <a:ext cx="198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حقيقية النواة 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DE1B6C76-9107-4E27-AA33-6EDBEDAE004A}"/>
              </a:ext>
            </a:extLst>
          </p:cNvPr>
          <p:cNvSpPr/>
          <p:nvPr/>
        </p:nvSpPr>
        <p:spPr>
          <a:xfrm>
            <a:off x="1001441" y="4520830"/>
            <a:ext cx="198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غير متحركة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F3066A1-252A-495E-B367-E981CDD46CD6}"/>
              </a:ext>
            </a:extLst>
          </p:cNvPr>
          <p:cNvSpPr/>
          <p:nvPr/>
        </p:nvSpPr>
        <p:spPr>
          <a:xfrm>
            <a:off x="4635702" y="-105059"/>
            <a:ext cx="35830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الربط بخبرات سابقة </a:t>
            </a:r>
          </a:p>
        </p:txBody>
      </p:sp>
    </p:spTree>
    <p:extLst>
      <p:ext uri="{BB962C8B-B14F-4D97-AF65-F5344CB8AC3E}">
        <p14:creationId xmlns:p14="http://schemas.microsoft.com/office/powerpoint/2010/main" val="261601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8420247-BBE6-4CC2-AF36-2BDC0307E45E}"/>
              </a:ext>
            </a:extLst>
          </p:cNvPr>
          <p:cNvSpPr/>
          <p:nvPr/>
        </p:nvSpPr>
        <p:spPr>
          <a:xfrm>
            <a:off x="4155308" y="242803"/>
            <a:ext cx="7859579" cy="30469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تتشابه النباتات والطحالب في أمور عديدة ولكنها تختلف عنها أيضا لذا يصنفهما العلماء ضمن مملكتين مختلفتين بناء على هذه الخصائص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A9ACBC1-9E48-47A7-AD5C-F5498974127B}"/>
              </a:ext>
            </a:extLst>
          </p:cNvPr>
          <p:cNvSpPr/>
          <p:nvPr/>
        </p:nvSpPr>
        <p:spPr>
          <a:xfrm>
            <a:off x="4120584" y="3521909"/>
            <a:ext cx="7859579" cy="30469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اعقدي جلست حوار مع زميلاتكِ في المجوعة ثم اكملي اشكال فن في النشاط التالي للتعرف على وجه الشبه والاختلاف بين النباتات والطحالب </a:t>
            </a:r>
          </a:p>
        </p:txBody>
      </p:sp>
      <p:pic>
        <p:nvPicPr>
          <p:cNvPr id="4098" name="Picture 2" descr="Critical Thinking Certificate | UNM Continuing Education">
            <a:extLst>
              <a:ext uri="{FF2B5EF4-FFF2-40B4-BE49-F238E27FC236}">
                <a16:creationId xmlns:a16="http://schemas.microsoft.com/office/drawing/2014/main" id="{CE604715-F4CD-4A01-98C0-AD8240BC8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47" y="1643605"/>
            <a:ext cx="3574045" cy="506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ED47FE39-1D4F-4865-8FED-A3FCB397F336}"/>
              </a:ext>
            </a:extLst>
          </p:cNvPr>
          <p:cNvSpPr/>
          <p:nvPr/>
        </p:nvSpPr>
        <p:spPr>
          <a:xfrm>
            <a:off x="361348" y="242803"/>
            <a:ext cx="3574044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التحليل والمقارنة واشكال فن </a:t>
            </a:r>
          </a:p>
        </p:txBody>
      </p:sp>
    </p:spTree>
    <p:extLst>
      <p:ext uri="{BB962C8B-B14F-4D97-AF65-F5344CB8AC3E}">
        <p14:creationId xmlns:p14="http://schemas.microsoft.com/office/powerpoint/2010/main" val="3444630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095E796E-8A70-47C7-8118-8B738E9247B4}"/>
              </a:ext>
            </a:extLst>
          </p:cNvPr>
          <p:cNvSpPr/>
          <p:nvPr/>
        </p:nvSpPr>
        <p:spPr>
          <a:xfrm>
            <a:off x="348986" y="211551"/>
            <a:ext cx="11494028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في المجوعة اكملي اشكال فن للتعرف على وجه الشبه والاختلاف بين النباتات والطحالب </a:t>
            </a:r>
          </a:p>
        </p:txBody>
      </p:sp>
      <p:sp>
        <p:nvSpPr>
          <p:cNvPr id="4" name="مخطط انسيابي: معالجة متعاقبة 3">
            <a:extLst>
              <a:ext uri="{FF2B5EF4-FFF2-40B4-BE49-F238E27FC236}">
                <a16:creationId xmlns:a16="http://schemas.microsoft.com/office/drawing/2014/main" id="{063774F3-CCC9-4BC6-88B2-5C1E99FA5ABA}"/>
              </a:ext>
            </a:extLst>
          </p:cNvPr>
          <p:cNvSpPr/>
          <p:nvPr/>
        </p:nvSpPr>
        <p:spPr>
          <a:xfrm>
            <a:off x="4085860" y="2095018"/>
            <a:ext cx="6030410" cy="4236334"/>
          </a:xfrm>
          <a:prstGeom prst="flowChartAlternate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خطط انسيابي: معالجة متعاقبة 5">
            <a:extLst>
              <a:ext uri="{FF2B5EF4-FFF2-40B4-BE49-F238E27FC236}">
                <a16:creationId xmlns:a16="http://schemas.microsoft.com/office/drawing/2014/main" id="{EB6511D0-D93B-4ED0-9E9B-6F41A9780842}"/>
              </a:ext>
            </a:extLst>
          </p:cNvPr>
          <p:cNvSpPr/>
          <p:nvPr/>
        </p:nvSpPr>
        <p:spPr>
          <a:xfrm>
            <a:off x="1587659" y="2095018"/>
            <a:ext cx="6030410" cy="4236334"/>
          </a:xfrm>
          <a:prstGeom prst="flowChartAlternateProcess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168347F-768F-4CCF-8DD1-D4684AC8FA74}"/>
              </a:ext>
            </a:extLst>
          </p:cNvPr>
          <p:cNvSpPr/>
          <p:nvPr/>
        </p:nvSpPr>
        <p:spPr>
          <a:xfrm>
            <a:off x="10079620" y="2591563"/>
            <a:ext cx="1763394" cy="830997"/>
          </a:xfrm>
          <a:prstGeom prst="rect">
            <a:avLst/>
          </a:prstGeom>
          <a:solidFill>
            <a:srgbClr val="8BE5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النباتات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DA494A8-3C41-462F-BD14-B91B2ECEA484}"/>
              </a:ext>
            </a:extLst>
          </p:cNvPr>
          <p:cNvSpPr/>
          <p:nvPr/>
        </p:nvSpPr>
        <p:spPr>
          <a:xfrm>
            <a:off x="191671" y="2591562"/>
            <a:ext cx="1984370" cy="830997"/>
          </a:xfrm>
          <a:prstGeom prst="rect">
            <a:avLst/>
          </a:prstGeom>
          <a:solidFill>
            <a:srgbClr val="8BE5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الطحالب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83A4760-86A5-4E0D-BB9E-5FD2945BD1E0}"/>
              </a:ext>
            </a:extLst>
          </p:cNvPr>
          <p:cNvSpPr/>
          <p:nvPr/>
        </p:nvSpPr>
        <p:spPr>
          <a:xfrm>
            <a:off x="4285524" y="2228026"/>
            <a:ext cx="3042214" cy="3970318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1ـ الجدار الخلوي مكون من السيليلوز</a:t>
            </a:r>
          </a:p>
          <a:p>
            <a:pPr algn="ctr"/>
            <a:r>
              <a:rPr lang="ar-SA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2ـ تخزن الغذاء على شكل نشا </a:t>
            </a:r>
          </a:p>
          <a:p>
            <a:pPr algn="ctr"/>
            <a:r>
              <a:rPr lang="ar-SA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3ـ تستعمل </a:t>
            </a:r>
            <a:r>
              <a:rPr lang="ar-SA" sz="3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الكلورفيل</a:t>
            </a:r>
            <a:r>
              <a:rPr lang="ar-SA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لعملية البناء الضوئي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040BA0E1-4E20-4BB7-916B-59005BB08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935" y="3584534"/>
            <a:ext cx="1566836" cy="261380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27B61A60-3396-408A-9413-A41C0D4A0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71" y="3586513"/>
            <a:ext cx="1296155" cy="2611830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8BD0D89C-3C30-4300-ADE4-5693A2A9ED8D}"/>
              </a:ext>
            </a:extLst>
          </p:cNvPr>
          <p:cNvSpPr/>
          <p:nvPr/>
        </p:nvSpPr>
        <p:spPr>
          <a:xfrm>
            <a:off x="7717901" y="2228026"/>
            <a:ext cx="2312043" cy="175432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لها أنسجة وتتكون من أعضاء 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40FB7C13-6A6C-477E-ACA4-D5B5B704D40F}"/>
              </a:ext>
            </a:extLst>
          </p:cNvPr>
          <p:cNvSpPr/>
          <p:nvPr/>
        </p:nvSpPr>
        <p:spPr>
          <a:xfrm>
            <a:off x="7686947" y="4192626"/>
            <a:ext cx="2312043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لها أعضاء تكاثر خاصة 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461C7F85-2D2F-464F-B788-13CB8AFD4695}"/>
              </a:ext>
            </a:extLst>
          </p:cNvPr>
          <p:cNvSpPr/>
          <p:nvPr/>
        </p:nvSpPr>
        <p:spPr>
          <a:xfrm>
            <a:off x="2359116" y="2384205"/>
            <a:ext cx="1436413" cy="175432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 تتميز إلى أعضاء 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9BBF09C5-0F2D-404F-AA6B-9DA99D8DE80B}"/>
              </a:ext>
            </a:extLst>
          </p:cNvPr>
          <p:cNvSpPr/>
          <p:nvPr/>
        </p:nvSpPr>
        <p:spPr>
          <a:xfrm>
            <a:off x="1811159" y="4427718"/>
            <a:ext cx="1984370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لها أعضاء تكاثر خاصة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FEB3AFF-A7B6-4D9C-963C-0590B0FE2823}"/>
              </a:ext>
            </a:extLst>
          </p:cNvPr>
          <p:cNvSpPr/>
          <p:nvPr/>
        </p:nvSpPr>
        <p:spPr>
          <a:xfrm>
            <a:off x="4376676" y="2228026"/>
            <a:ext cx="2906209" cy="3970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E016599E-A2A2-44C1-9375-68584E20516B}"/>
              </a:ext>
            </a:extLst>
          </p:cNvPr>
          <p:cNvSpPr/>
          <p:nvPr/>
        </p:nvSpPr>
        <p:spPr>
          <a:xfrm>
            <a:off x="7841569" y="2270777"/>
            <a:ext cx="1939517" cy="165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48FC902F-9F6B-4F3E-961D-24A312BBBB02}"/>
              </a:ext>
            </a:extLst>
          </p:cNvPr>
          <p:cNvSpPr/>
          <p:nvPr/>
        </p:nvSpPr>
        <p:spPr>
          <a:xfrm>
            <a:off x="7969266" y="4173235"/>
            <a:ext cx="1939517" cy="165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2BAE72A0-BDC1-423A-917F-A12819247F9D}"/>
              </a:ext>
            </a:extLst>
          </p:cNvPr>
          <p:cNvSpPr/>
          <p:nvPr/>
        </p:nvSpPr>
        <p:spPr>
          <a:xfrm>
            <a:off x="2410914" y="2395440"/>
            <a:ext cx="1295771" cy="165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34C386FA-5C21-40EA-858E-62CCA55FB29E}"/>
              </a:ext>
            </a:extLst>
          </p:cNvPr>
          <p:cNvSpPr/>
          <p:nvPr/>
        </p:nvSpPr>
        <p:spPr>
          <a:xfrm>
            <a:off x="1839023" y="4427718"/>
            <a:ext cx="1939517" cy="165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827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3EED4F6-A8FD-4CB3-94ED-89420571193E}"/>
              </a:ext>
            </a:extLst>
          </p:cNvPr>
          <p:cNvSpPr/>
          <p:nvPr/>
        </p:nvSpPr>
        <p:spPr>
          <a:xfrm>
            <a:off x="2293716" y="348425"/>
            <a:ext cx="7604567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ايهما أكثر فاعلية في ري نباتات الحديقة خرطوم المياه أم الدلو   </a:t>
            </a:r>
          </a:p>
        </p:txBody>
      </p:sp>
      <p:pic>
        <p:nvPicPr>
          <p:cNvPr id="1026" name="Picture 2" descr="صورة ذات صلة">
            <a:extLst>
              <a:ext uri="{FF2B5EF4-FFF2-40B4-BE49-F238E27FC236}">
                <a16:creationId xmlns:a16="http://schemas.microsoft.com/office/drawing/2014/main" id="{693C924A-2261-4A30-8EDB-FA60C9471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1" y="2307771"/>
            <a:ext cx="3265716" cy="44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5169CC1-C242-4EDD-8C36-9AC7E09E7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42" y="2307771"/>
            <a:ext cx="3292247" cy="425268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236B149-8335-430C-B448-14B1EF02D4E3}"/>
              </a:ext>
            </a:extLst>
          </p:cNvPr>
          <p:cNvSpPr/>
          <p:nvPr/>
        </p:nvSpPr>
        <p:spPr>
          <a:xfrm>
            <a:off x="4571999" y="2779945"/>
            <a:ext cx="3048000" cy="30469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حتما أن خرطوم الماء سيكون أكثر فاعلية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517E350-57E9-48CC-B823-0097359A5A23}"/>
              </a:ext>
            </a:extLst>
          </p:cNvPr>
          <p:cNvSpPr/>
          <p:nvPr/>
        </p:nvSpPr>
        <p:spPr>
          <a:xfrm>
            <a:off x="248117" y="348425"/>
            <a:ext cx="206691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التفكير الناقد</a:t>
            </a:r>
          </a:p>
        </p:txBody>
      </p:sp>
      <p:pic>
        <p:nvPicPr>
          <p:cNvPr id="3074" name="Picture 2" descr="Competency Critical Thinking And Problem Solving, HD Png Download ,  Transparent Png Image - PNGitem">
            <a:extLst>
              <a:ext uri="{FF2B5EF4-FFF2-40B4-BE49-F238E27FC236}">
                <a16:creationId xmlns:a16="http://schemas.microsoft.com/office/drawing/2014/main" id="{E41E0411-ACCD-4736-B2DE-86A60A10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446" y="348425"/>
            <a:ext cx="1584632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21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3EED4F6-A8FD-4CB3-94ED-89420571193E}"/>
              </a:ext>
            </a:extLst>
          </p:cNvPr>
          <p:cNvSpPr/>
          <p:nvPr/>
        </p:nvSpPr>
        <p:spPr>
          <a:xfrm>
            <a:off x="4296134" y="398910"/>
            <a:ext cx="7604567" cy="37856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لنفكر قليلاً 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عندما نروي نباتاتنا بالماء فإن الماء تمتصه الجذور التي في التربة</a:t>
            </a:r>
          </a:p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ولكن لابد لهذا الماء ان يصل للأوراق  في الأعلى لتقوم بالبناء الضوئي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صورة ذات صلة">
            <a:extLst>
              <a:ext uri="{FF2B5EF4-FFF2-40B4-BE49-F238E27FC236}">
                <a16:creationId xmlns:a16="http://schemas.microsoft.com/office/drawing/2014/main" id="{693C924A-2261-4A30-8EDB-FA60C9471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1" y="2354070"/>
            <a:ext cx="3265716" cy="44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517E350-57E9-48CC-B823-0097359A5A23}"/>
              </a:ext>
            </a:extLst>
          </p:cNvPr>
          <p:cNvSpPr/>
          <p:nvPr/>
        </p:nvSpPr>
        <p:spPr>
          <a:xfrm>
            <a:off x="386922" y="340251"/>
            <a:ext cx="20669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التفكير الناقد</a:t>
            </a:r>
          </a:p>
        </p:txBody>
      </p:sp>
      <p:pic>
        <p:nvPicPr>
          <p:cNvPr id="3074" name="Picture 2" descr="Competency Critical Thinking And Problem Solving, HD Png Download ,  Transparent Png Image - PNGitem">
            <a:extLst>
              <a:ext uri="{FF2B5EF4-FFF2-40B4-BE49-F238E27FC236}">
                <a16:creationId xmlns:a16="http://schemas.microsoft.com/office/drawing/2014/main" id="{E41E0411-ACCD-4736-B2DE-86A60A10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834" y="398910"/>
            <a:ext cx="1584632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E5BFF50-4D30-42B6-868E-D47EF53AF50E}"/>
              </a:ext>
            </a:extLst>
          </p:cNvPr>
          <p:cNvSpPr/>
          <p:nvPr/>
        </p:nvSpPr>
        <p:spPr>
          <a:xfrm>
            <a:off x="4296135" y="4699003"/>
            <a:ext cx="7604567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س/ كيف يصل الماء في النباتات من الجذر للورقة وكل أجزاء النبات؟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8430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66BE50E-EB01-46D9-9650-E95A0B951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12F562B-8776-48B1-9432-A9C1CCFE5F02}"/>
              </a:ext>
            </a:extLst>
          </p:cNvPr>
          <p:cNvSpPr/>
          <p:nvPr/>
        </p:nvSpPr>
        <p:spPr>
          <a:xfrm>
            <a:off x="1136527" y="5809009"/>
            <a:ext cx="7443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المملكة النباتية تعلن استقلالها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ECCC9E4-BD40-4DE7-B27D-E43B19024683}"/>
              </a:ext>
            </a:extLst>
          </p:cNvPr>
          <p:cNvSpPr/>
          <p:nvPr/>
        </p:nvSpPr>
        <p:spPr>
          <a:xfrm>
            <a:off x="9716119" y="5458265"/>
            <a:ext cx="2236763" cy="13997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  <a:latin typeface="AR JULIAN" panose="02000000000000000000" pitchFamily="2" charset="0"/>
                <a:cs typeface="PT Bold Heading" panose="02010400000000000000" pitchFamily="2" charset="-78"/>
              </a:rPr>
              <a:t>عاجل</a:t>
            </a:r>
            <a:r>
              <a:rPr lang="ar-SA" sz="5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3B7EC65-9DD0-401D-9E52-399A51D44032}"/>
              </a:ext>
            </a:extLst>
          </p:cNvPr>
          <p:cNvSpPr/>
          <p:nvPr/>
        </p:nvSpPr>
        <p:spPr>
          <a:xfrm>
            <a:off x="323556" y="285933"/>
            <a:ext cx="5176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أعلنت هيئة المخلوقات المتحدة عن نبأ استقلال النباتات الخضراء عن امبراطورية الكائنات المنتجة </a:t>
            </a:r>
            <a:endParaRPr lang="ar-SA" sz="1600" b="1" dirty="0"/>
          </a:p>
        </p:txBody>
      </p:sp>
    </p:spTree>
    <p:extLst>
      <p:ext uri="{BB962C8B-B14F-4D97-AF65-F5344CB8AC3E}">
        <p14:creationId xmlns:p14="http://schemas.microsoft.com/office/powerpoint/2010/main" val="2834733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agram of Vascular System - Plant vascular system">
            <a:extLst>
              <a:ext uri="{FF2B5EF4-FFF2-40B4-BE49-F238E27FC236}">
                <a16:creationId xmlns:a16="http://schemas.microsoft.com/office/drawing/2014/main" id="{C6EBBC39-27F3-49CF-8EA5-A75428961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02" y="3414870"/>
            <a:ext cx="3569690" cy="307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E36652E8-6482-4AB4-9110-F56F6E01A2FD}"/>
              </a:ext>
            </a:extLst>
          </p:cNvPr>
          <p:cNvSpPr/>
          <p:nvPr/>
        </p:nvSpPr>
        <p:spPr>
          <a:xfrm>
            <a:off x="223776" y="1514979"/>
            <a:ext cx="5996516" cy="1569660"/>
          </a:xfrm>
          <a:prstGeom prst="rect">
            <a:avLst/>
          </a:prstGeom>
          <a:solidFill>
            <a:srgbClr val="8BE5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نباتات تمتلك انابيب بداخلها لنقل الماء والمواد المغذية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D2C070B-E96E-42B8-8659-8F79FE5B0F79}"/>
              </a:ext>
            </a:extLst>
          </p:cNvPr>
          <p:cNvSpPr/>
          <p:nvPr/>
        </p:nvSpPr>
        <p:spPr>
          <a:xfrm>
            <a:off x="534545" y="261155"/>
            <a:ext cx="11122909" cy="830997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عالم النبات هناك 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نوعان من ال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نباتات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CE045B3-E1E0-423B-B213-4EC52AE88766}"/>
              </a:ext>
            </a:extLst>
          </p:cNvPr>
          <p:cNvSpPr/>
          <p:nvPr/>
        </p:nvSpPr>
        <p:spPr>
          <a:xfrm>
            <a:off x="6839809" y="1561278"/>
            <a:ext cx="5128415" cy="1569660"/>
          </a:xfrm>
          <a:prstGeom prst="rect">
            <a:avLst/>
          </a:prstGeom>
          <a:solidFill>
            <a:srgbClr val="8BE5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نباتات لا تمتلك بداخلها انابيب للنقل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F3B1D4F-AEB8-40B0-9B1F-E5F6A2B64E04}"/>
              </a:ext>
            </a:extLst>
          </p:cNvPr>
          <p:cNvSpPr/>
          <p:nvPr/>
        </p:nvSpPr>
        <p:spPr>
          <a:xfrm>
            <a:off x="6839809" y="3420317"/>
            <a:ext cx="2136358" cy="30469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النباتات اللاوعائية</a:t>
            </a:r>
          </a:p>
          <a:p>
            <a:pPr algn="ctr"/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01D65DC9-BFA6-46E4-8B4B-B7DE449EA246}"/>
              </a:ext>
            </a:extLst>
          </p:cNvPr>
          <p:cNvSpPr/>
          <p:nvPr/>
        </p:nvSpPr>
        <p:spPr>
          <a:xfrm>
            <a:off x="357986" y="3443129"/>
            <a:ext cx="2136358" cy="30469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النباتات الوعائية</a:t>
            </a:r>
          </a:p>
          <a:p>
            <a:pPr algn="ctr"/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0E09E775-B02A-4750-B7A9-814CE51F7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851" y="3280192"/>
            <a:ext cx="2847373" cy="3209925"/>
          </a:xfrm>
          <a:prstGeom prst="rect">
            <a:avLst/>
          </a:prstGeom>
        </p:spPr>
      </p:pic>
      <p:sp>
        <p:nvSpPr>
          <p:cNvPr id="25" name="قوس كبير أيمن 24">
            <a:extLst>
              <a:ext uri="{FF2B5EF4-FFF2-40B4-BE49-F238E27FC236}">
                <a16:creationId xmlns:a16="http://schemas.microsoft.com/office/drawing/2014/main" id="{D0374E87-224D-4D17-BB96-2D5FD5596158}"/>
              </a:ext>
            </a:extLst>
          </p:cNvPr>
          <p:cNvSpPr/>
          <p:nvPr/>
        </p:nvSpPr>
        <p:spPr>
          <a:xfrm rot="16200000" flipV="1">
            <a:off x="6030082" y="-2594364"/>
            <a:ext cx="336326" cy="7974957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660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9" grpId="0" animBg="1"/>
      <p:bldP spid="21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7C32B36-D0C5-4B05-A668-FB97477EA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75"/>
            <a:ext cx="8577943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62835AA-23CF-4298-A363-69F9D48EE23D}"/>
              </a:ext>
            </a:extLst>
          </p:cNvPr>
          <p:cNvSpPr/>
          <p:nvPr/>
        </p:nvSpPr>
        <p:spPr>
          <a:xfrm>
            <a:off x="9641711" y="645086"/>
            <a:ext cx="2351103" cy="52629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الشكل 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4-2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تتبعي تصنيف المملكة النباتية إلى شعب وطوائف </a:t>
            </a:r>
          </a:p>
        </p:txBody>
      </p:sp>
    </p:spTree>
    <p:extLst>
      <p:ext uri="{BB962C8B-B14F-4D97-AF65-F5344CB8AC3E}">
        <p14:creationId xmlns:p14="http://schemas.microsoft.com/office/powerpoint/2010/main" val="4029445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نتيجة بحث الصور عن اطارات نباتية">
            <a:extLst>
              <a:ext uri="{FF2B5EF4-FFF2-40B4-BE49-F238E27FC236}">
                <a16:creationId xmlns:a16="http://schemas.microsoft.com/office/drawing/2014/main" id="{939ED681-3A1D-4CDB-AF35-8049A86CF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" b="764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A854EBD-00FA-49A8-94AC-AA74A1A2C899}"/>
              </a:ext>
            </a:extLst>
          </p:cNvPr>
          <p:cNvSpPr/>
          <p:nvPr/>
        </p:nvSpPr>
        <p:spPr>
          <a:xfrm>
            <a:off x="1491224" y="2321009"/>
            <a:ext cx="920957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1500" b="1" cap="none" spc="0" dirty="0">
                <a:ln w="0"/>
                <a:solidFill>
                  <a:srgbClr val="5F30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النباتات </a:t>
            </a:r>
            <a:r>
              <a:rPr lang="ar-SA" sz="11500" b="1" cap="none" spc="0" dirty="0" err="1">
                <a:ln w="0"/>
                <a:solidFill>
                  <a:srgbClr val="5F30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اللاوعائية</a:t>
            </a:r>
            <a:r>
              <a:rPr lang="ar-SA" sz="11500" b="1" cap="none" spc="0" dirty="0">
                <a:ln w="0"/>
                <a:solidFill>
                  <a:srgbClr val="5F30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8750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4A6C241-30B8-4489-9536-58E3B57AF489}"/>
              </a:ext>
            </a:extLst>
          </p:cNvPr>
          <p:cNvSpPr/>
          <p:nvPr/>
        </p:nvSpPr>
        <p:spPr>
          <a:xfrm>
            <a:off x="6288258" y="340249"/>
            <a:ext cx="5516821" cy="25853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تفتقر النباتات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اللاوعائية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إلى تراكيب لنقل الماء والمواد الأخرى داخلها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C501FE2-0255-42F1-AB5E-B93312ABEEE6}"/>
              </a:ext>
            </a:extLst>
          </p:cNvPr>
          <p:cNvSpPr/>
          <p:nvPr/>
        </p:nvSpPr>
        <p:spPr>
          <a:xfrm>
            <a:off x="6288258" y="3207713"/>
            <a:ext cx="5516821" cy="34163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فما هي التكيفات التي وهبها الله لهذه النباتات للتغلب على عدم وجود تراكيب لنقل الماء بها 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46" name="Picture 2" descr="Plants - Vascular vs. Nonvascular - Multiple Choice">
            <a:extLst>
              <a:ext uri="{FF2B5EF4-FFF2-40B4-BE49-F238E27FC236}">
                <a16:creationId xmlns:a16="http://schemas.microsoft.com/office/drawing/2014/main" id="{72FF1BA4-2D05-490F-804D-FDD18DE23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2" y="185022"/>
            <a:ext cx="5805669" cy="652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711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3">
            <a:extLst>
              <a:ext uri="{FF2B5EF4-FFF2-40B4-BE49-F238E27FC236}">
                <a16:creationId xmlns:a16="http://schemas.microsoft.com/office/drawing/2014/main" id="{43F9451D-A6B4-4751-B672-5C2773B66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087925"/>
              </p:ext>
            </p:extLst>
          </p:nvPr>
        </p:nvGraphicFramePr>
        <p:xfrm>
          <a:off x="2427513" y="2845219"/>
          <a:ext cx="9468000" cy="35052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444000">
                  <a:extLst>
                    <a:ext uri="{9D8B030D-6E8A-4147-A177-3AD203B41FA5}">
                      <a16:colId xmlns:a16="http://schemas.microsoft.com/office/drawing/2014/main" val="1064868943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1783071108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181257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العبارة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أوافق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لا أوافق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402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أوراقها عريضة ومتفرعة</a:t>
                      </a:r>
                      <a:endParaRPr lang="ar-SA" sz="40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نعم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58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قصيرة وصغيرة الحجم </a:t>
                      </a:r>
                      <a:endParaRPr lang="ar-SA" sz="40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نعم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467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تمتد جذورها بكثرة في الأرض</a:t>
                      </a:r>
                      <a:endParaRPr lang="ar-SA" sz="40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نعم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459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تنمو في أماكن يكثر فيها الماء </a:t>
                      </a:r>
                      <a:endParaRPr lang="ar-SA" sz="40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نعم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976059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5BA66CF3-20A0-48FE-9B40-B9BEAE597CBC}"/>
              </a:ext>
            </a:extLst>
          </p:cNvPr>
          <p:cNvSpPr/>
          <p:nvPr/>
        </p:nvSpPr>
        <p:spPr>
          <a:xfrm>
            <a:off x="2395959" y="150571"/>
            <a:ext cx="9499554" cy="2554545"/>
          </a:xfrm>
          <a:prstGeom prst="rect">
            <a:avLst/>
          </a:prstGeom>
          <a:solidFill>
            <a:srgbClr val="A3E7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زميلاتكِ في المجموعة ضعي كلمة نعم في الخانة المناسبة أمام كل عبارة من العبارات التالية</a:t>
            </a:r>
          </a:p>
          <a:p>
            <a:pPr algn="ctr"/>
            <a:r>
              <a:rPr lang="ar-S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((هذه هي  الخصائص التي  تساعد النباتات اللاوعائية للتغلب على عدم وجود تراكيب لنقل الماء بها )) </a:t>
            </a:r>
            <a:endParaRPr lang="ar-SA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2" descr="نتيجة بحث الصور عن بنات">
            <a:extLst>
              <a:ext uri="{FF2B5EF4-FFF2-40B4-BE49-F238E27FC236}">
                <a16:creationId xmlns:a16="http://schemas.microsoft.com/office/drawing/2014/main" id="{5EB02AAD-1D8B-44F6-8351-CB076061A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5" y="2845220"/>
            <a:ext cx="2972092" cy="38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F628060-633E-4D66-8BCC-F916BB469267}"/>
              </a:ext>
            </a:extLst>
          </p:cNvPr>
          <p:cNvSpPr/>
          <p:nvPr/>
        </p:nvSpPr>
        <p:spPr>
          <a:xfrm>
            <a:off x="296487" y="163368"/>
            <a:ext cx="193742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مهارة التحليل</a:t>
            </a:r>
          </a:p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وقوائم الشطب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679AA12-1437-4AE4-8081-96DEC7CF9FF3}"/>
              </a:ext>
            </a:extLst>
          </p:cNvPr>
          <p:cNvSpPr/>
          <p:nvPr/>
        </p:nvSpPr>
        <p:spPr>
          <a:xfrm>
            <a:off x="2766349" y="3692324"/>
            <a:ext cx="787079" cy="451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3DE3D54-B9E1-4BEC-9C1E-88BA45B53A18}"/>
              </a:ext>
            </a:extLst>
          </p:cNvPr>
          <p:cNvSpPr/>
          <p:nvPr/>
        </p:nvSpPr>
        <p:spPr>
          <a:xfrm>
            <a:off x="4342435" y="4380660"/>
            <a:ext cx="787079" cy="422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D70ACFA-D510-48BA-98AF-29E6921FD394}"/>
              </a:ext>
            </a:extLst>
          </p:cNvPr>
          <p:cNvSpPr/>
          <p:nvPr/>
        </p:nvSpPr>
        <p:spPr>
          <a:xfrm>
            <a:off x="2766349" y="5106365"/>
            <a:ext cx="787079" cy="451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7C638D2-2F09-4257-BCE2-112A4DEDCF8C}"/>
              </a:ext>
            </a:extLst>
          </p:cNvPr>
          <p:cNvSpPr/>
          <p:nvPr/>
        </p:nvSpPr>
        <p:spPr>
          <a:xfrm>
            <a:off x="4287732" y="5787530"/>
            <a:ext cx="787079" cy="451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778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lants - Vascular vs. Nonvascular - Multiple Choice">
            <a:extLst>
              <a:ext uri="{FF2B5EF4-FFF2-40B4-BE49-F238E27FC236}">
                <a16:creationId xmlns:a16="http://schemas.microsoft.com/office/drawing/2014/main" id="{FB90D39B-E054-4CED-81DE-2A350341D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40" y="329707"/>
            <a:ext cx="5805669" cy="652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21310C4-F2A0-4FBE-ACD6-1D1B505D82EA}"/>
              </a:ext>
            </a:extLst>
          </p:cNvPr>
          <p:cNvSpPr/>
          <p:nvPr/>
        </p:nvSpPr>
        <p:spPr>
          <a:xfrm>
            <a:off x="6417226" y="293972"/>
            <a:ext cx="5507934" cy="258532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u="sng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فسري </a:t>
            </a:r>
          </a:p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النباتات </a:t>
            </a:r>
            <a:r>
              <a:rPr lang="ar-SA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اللاوعائية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صغيرة الحجم </a:t>
            </a:r>
            <a:endParaRPr lang="ar-SA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B64520-AB7F-45B1-BCD8-07FD8097F558}"/>
              </a:ext>
            </a:extLst>
          </p:cNvPr>
          <p:cNvSpPr/>
          <p:nvPr/>
        </p:nvSpPr>
        <p:spPr>
          <a:xfrm>
            <a:off x="6417226" y="3054818"/>
            <a:ext cx="5432246" cy="3416320"/>
          </a:xfrm>
          <a:prstGeom prst="rect">
            <a:avLst/>
          </a:prstGeom>
          <a:solidFill>
            <a:srgbClr val="A3E7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يمكن المواد من الانتقال خلالها بسهولة </a:t>
            </a:r>
          </a:p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 طريق الانتشار والخاصية </a:t>
            </a:r>
            <a:r>
              <a:rPr lang="ar-SA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الأسموزية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0F7A4AE-3974-426A-947D-E638A67F9C1D}"/>
              </a:ext>
            </a:extLst>
          </p:cNvPr>
          <p:cNvSpPr/>
          <p:nvPr/>
        </p:nvSpPr>
        <p:spPr>
          <a:xfrm>
            <a:off x="1540299" y="-59971"/>
            <a:ext cx="239470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مهارة التحليل </a:t>
            </a:r>
          </a:p>
        </p:txBody>
      </p:sp>
    </p:spTree>
    <p:extLst>
      <p:ext uri="{BB962C8B-B14F-4D97-AF65-F5344CB8AC3E}">
        <p14:creationId xmlns:p14="http://schemas.microsoft.com/office/powerpoint/2010/main" val="28557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21310C4-F2A0-4FBE-ACD6-1D1B505D82EA}"/>
              </a:ext>
            </a:extLst>
          </p:cNvPr>
          <p:cNvSpPr/>
          <p:nvPr/>
        </p:nvSpPr>
        <p:spPr>
          <a:xfrm>
            <a:off x="5444197" y="132191"/>
            <a:ext cx="6557661" cy="34163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u="sng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فسري </a:t>
            </a:r>
          </a:p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توجد النباتات </a:t>
            </a:r>
            <a:r>
              <a:rPr lang="ar-SA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اللاوعائية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على الاغلب في المناطق الرطبة الظليلة </a:t>
            </a:r>
            <a:endParaRPr lang="ar-SA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B64520-AB7F-45B1-BCD8-07FD8097F558}"/>
              </a:ext>
            </a:extLst>
          </p:cNvPr>
          <p:cNvSpPr/>
          <p:nvPr/>
        </p:nvSpPr>
        <p:spPr>
          <a:xfrm>
            <a:off x="5444197" y="3766848"/>
            <a:ext cx="6557661" cy="2585323"/>
          </a:xfrm>
          <a:prstGeom prst="rect">
            <a:avLst/>
          </a:prstGeom>
          <a:solidFill>
            <a:srgbClr val="79FFB6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لأنها بيئة تزودها بالماء الذي تحتاج إليه لنقل المواد الغذائية وتساعدها في عماية التكاثر </a:t>
            </a:r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417DBF3-EC5D-425A-9875-6441DD25A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1"/>
          <a:stretch/>
        </p:blipFill>
        <p:spPr>
          <a:xfrm>
            <a:off x="323410" y="132191"/>
            <a:ext cx="4980110" cy="646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23">
            <a:extLst>
              <a:ext uri="{FF2B5EF4-FFF2-40B4-BE49-F238E27FC236}">
                <a16:creationId xmlns:a16="http://schemas.microsoft.com/office/drawing/2014/main" id="{9F8721FA-22C3-4ACA-98A5-C741D90B722D}"/>
              </a:ext>
            </a:extLst>
          </p:cNvPr>
          <p:cNvSpPr/>
          <p:nvPr/>
        </p:nvSpPr>
        <p:spPr>
          <a:xfrm>
            <a:off x="196770" y="1122745"/>
            <a:ext cx="11852476" cy="553269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قوس كبير أيمن 20">
            <a:extLst>
              <a:ext uri="{FF2B5EF4-FFF2-40B4-BE49-F238E27FC236}">
                <a16:creationId xmlns:a16="http://schemas.microsoft.com/office/drawing/2014/main" id="{74892C30-17D9-4E69-955B-978AFB21FAC7}"/>
              </a:ext>
            </a:extLst>
          </p:cNvPr>
          <p:cNvSpPr/>
          <p:nvPr/>
        </p:nvSpPr>
        <p:spPr>
          <a:xfrm>
            <a:off x="4299768" y="2508260"/>
            <a:ext cx="803950" cy="224259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قوس كبير أيمن 18">
            <a:extLst>
              <a:ext uri="{FF2B5EF4-FFF2-40B4-BE49-F238E27FC236}">
                <a16:creationId xmlns:a16="http://schemas.microsoft.com/office/drawing/2014/main" id="{0EC36632-6B28-4342-93F9-65F2C253D88E}"/>
              </a:ext>
            </a:extLst>
          </p:cNvPr>
          <p:cNvSpPr/>
          <p:nvPr/>
        </p:nvSpPr>
        <p:spPr>
          <a:xfrm flipH="1">
            <a:off x="7130007" y="2522040"/>
            <a:ext cx="803950" cy="224259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1DD9DA3-4EAD-493C-9B76-7902F2AB1E04}"/>
              </a:ext>
            </a:extLst>
          </p:cNvPr>
          <p:cNvSpPr/>
          <p:nvPr/>
        </p:nvSpPr>
        <p:spPr>
          <a:xfrm>
            <a:off x="1086571" y="188396"/>
            <a:ext cx="10018857" cy="76944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التعاون مع زميلاتكـِ في المجموعة أكملي المخطط التالي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0657367-E45E-4B86-89D4-2905BA49CE1B}"/>
              </a:ext>
            </a:extLst>
          </p:cNvPr>
          <p:cNvSpPr/>
          <p:nvPr/>
        </p:nvSpPr>
        <p:spPr>
          <a:xfrm>
            <a:off x="4926232" y="2522041"/>
            <a:ext cx="2339536" cy="2242595"/>
          </a:xfrm>
          <a:prstGeom prst="rect">
            <a:avLst/>
          </a:prstGeom>
          <a:solidFill>
            <a:srgbClr val="79FFB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خصائص النباتات اللاوعائية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ED504A8-D30E-4A38-9B69-2F88F54FA351}"/>
              </a:ext>
            </a:extLst>
          </p:cNvPr>
          <p:cNvSpPr/>
          <p:nvPr/>
        </p:nvSpPr>
        <p:spPr>
          <a:xfrm>
            <a:off x="8014984" y="1591652"/>
            <a:ext cx="3744000" cy="1440000"/>
          </a:xfrm>
          <a:prstGeom prst="rect">
            <a:avLst/>
          </a:prstGeom>
          <a:solidFill>
            <a:srgbClr val="F7A9A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4800" dirty="0">
                <a:solidFill>
                  <a:schemeClr val="tx1"/>
                </a:solidFill>
              </a:rPr>
              <a:t>صغيرة الحجم 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0B64E7C-D8E2-4F45-B207-74471F3A5986}"/>
              </a:ext>
            </a:extLst>
          </p:cNvPr>
          <p:cNvSpPr/>
          <p:nvPr/>
        </p:nvSpPr>
        <p:spPr>
          <a:xfrm>
            <a:off x="8014984" y="4044636"/>
            <a:ext cx="3744000" cy="1440000"/>
          </a:xfrm>
          <a:prstGeom prst="rect">
            <a:avLst/>
          </a:prstGeom>
          <a:solidFill>
            <a:srgbClr val="A3E7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>
                <a:solidFill>
                  <a:schemeClr val="tx1"/>
                </a:solidFill>
              </a:rPr>
              <a:t>تنمو في الأماكن الرطبة و الظليلة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A02E4FF-323D-4741-9B58-4137B0BCB44E}"/>
              </a:ext>
            </a:extLst>
          </p:cNvPr>
          <p:cNvSpPr/>
          <p:nvPr/>
        </p:nvSpPr>
        <p:spPr>
          <a:xfrm>
            <a:off x="564266" y="1545353"/>
            <a:ext cx="3744000" cy="1440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4800" dirty="0">
                <a:solidFill>
                  <a:schemeClr val="tx1"/>
                </a:solidFill>
              </a:rPr>
              <a:t>لا تتميز إلى جذور وسيقان وأوراق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DD5ED3F-AC0E-4264-90A1-1D7E3B141AEC}"/>
              </a:ext>
            </a:extLst>
          </p:cNvPr>
          <p:cNvSpPr/>
          <p:nvPr/>
        </p:nvSpPr>
        <p:spPr>
          <a:xfrm>
            <a:off x="656854" y="4044636"/>
            <a:ext cx="3744000" cy="14400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4800" dirty="0">
                <a:solidFill>
                  <a:schemeClr val="tx1"/>
                </a:solidFill>
              </a:rPr>
              <a:t>لا تحتوي على أوعية للنقل 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67DDABB8-96A7-4EE1-AB45-EF5A62511FF0}"/>
              </a:ext>
            </a:extLst>
          </p:cNvPr>
          <p:cNvSpPr/>
          <p:nvPr/>
        </p:nvSpPr>
        <p:spPr>
          <a:xfrm>
            <a:off x="8014984" y="1591652"/>
            <a:ext cx="3744000" cy="1440000"/>
          </a:xfrm>
          <a:prstGeom prst="rect">
            <a:avLst/>
          </a:prstGeom>
          <a:solidFill>
            <a:srgbClr val="F7A9A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4800" dirty="0">
              <a:solidFill>
                <a:schemeClr val="tx1"/>
              </a:solidFill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EA846E55-E9F9-4316-B886-0B2AD73E0DDF}"/>
              </a:ext>
            </a:extLst>
          </p:cNvPr>
          <p:cNvSpPr/>
          <p:nvPr/>
        </p:nvSpPr>
        <p:spPr>
          <a:xfrm>
            <a:off x="8014984" y="4044636"/>
            <a:ext cx="3744000" cy="1440000"/>
          </a:xfrm>
          <a:prstGeom prst="rect">
            <a:avLst/>
          </a:prstGeom>
          <a:solidFill>
            <a:srgbClr val="A3E7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4800" dirty="0">
              <a:solidFill>
                <a:schemeClr val="tx1"/>
              </a:solidFill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6F6516D6-4384-43A1-B2BA-E69B6511A3FA}"/>
              </a:ext>
            </a:extLst>
          </p:cNvPr>
          <p:cNvSpPr/>
          <p:nvPr/>
        </p:nvSpPr>
        <p:spPr>
          <a:xfrm>
            <a:off x="555768" y="1543147"/>
            <a:ext cx="3744000" cy="1440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4800" dirty="0">
              <a:solidFill>
                <a:schemeClr val="tx1"/>
              </a:solidFill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59A3CE27-704D-428C-98B1-851DBF08C773}"/>
              </a:ext>
            </a:extLst>
          </p:cNvPr>
          <p:cNvSpPr/>
          <p:nvPr/>
        </p:nvSpPr>
        <p:spPr>
          <a:xfrm>
            <a:off x="656854" y="4044635"/>
            <a:ext cx="3744000" cy="14400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4800" dirty="0">
              <a:solidFill>
                <a:schemeClr val="tx1"/>
              </a:solidFill>
            </a:endParaRPr>
          </a:p>
        </p:txBody>
      </p:sp>
      <p:pic>
        <p:nvPicPr>
          <p:cNvPr id="8198" name="Picture 6" descr="Free Clipart: Moss | frankes">
            <a:extLst>
              <a:ext uri="{FF2B5EF4-FFF2-40B4-BE49-F238E27FC236}">
                <a16:creationId xmlns:a16="http://schemas.microsoft.com/office/drawing/2014/main" id="{6289D8F5-7426-412B-8606-576D47646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9" y="4201611"/>
            <a:ext cx="1869378" cy="265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89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D111B1E-B8F6-45D8-8EFC-E66CF628733B}"/>
              </a:ext>
            </a:extLst>
          </p:cNvPr>
          <p:cNvSpPr/>
          <p:nvPr/>
        </p:nvSpPr>
        <p:spPr>
          <a:xfrm>
            <a:off x="656971" y="210064"/>
            <a:ext cx="1068113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تنقسم شعبة النباتات </a:t>
            </a:r>
            <a:r>
              <a:rPr lang="ar-SA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اللاوعائية</a:t>
            </a:r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إلى ثلاث أقسام 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F20545D-E310-486B-A56C-FD7743285553}"/>
              </a:ext>
            </a:extLst>
          </p:cNvPr>
          <p:cNvSpPr/>
          <p:nvPr/>
        </p:nvSpPr>
        <p:spPr>
          <a:xfrm>
            <a:off x="8222311" y="2149061"/>
            <a:ext cx="3600000" cy="1800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قسم الحزازيات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68608FA-36FE-4E57-9C73-FB15C452F6AF}"/>
              </a:ext>
            </a:extLst>
          </p:cNvPr>
          <p:cNvSpPr/>
          <p:nvPr/>
        </p:nvSpPr>
        <p:spPr>
          <a:xfrm>
            <a:off x="4346917" y="2149061"/>
            <a:ext cx="3600000" cy="1800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قسم الحشائش البوقية 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355516F-8FA7-4F03-913A-DE1D3ED98508}"/>
              </a:ext>
            </a:extLst>
          </p:cNvPr>
          <p:cNvSpPr/>
          <p:nvPr/>
        </p:nvSpPr>
        <p:spPr>
          <a:xfrm>
            <a:off x="323557" y="2171898"/>
            <a:ext cx="3600000" cy="1800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قسم الحشائش الكبدية 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A21F344E-204C-4476-B5F2-90876B3DC844}"/>
              </a:ext>
            </a:extLst>
          </p:cNvPr>
          <p:cNvGrpSpPr/>
          <p:nvPr/>
        </p:nvGrpSpPr>
        <p:grpSpPr>
          <a:xfrm>
            <a:off x="1913206" y="1359125"/>
            <a:ext cx="8384345" cy="789936"/>
            <a:chOff x="1913206" y="1893700"/>
            <a:chExt cx="8384345" cy="789936"/>
          </a:xfrm>
        </p:grpSpPr>
        <p:sp>
          <p:nvSpPr>
            <p:cNvPr id="6" name="قوس كبير أيسر 5">
              <a:extLst>
                <a:ext uri="{FF2B5EF4-FFF2-40B4-BE49-F238E27FC236}">
                  <a16:creationId xmlns:a16="http://schemas.microsoft.com/office/drawing/2014/main" id="{7619713D-0ADC-4366-82D7-B5D298E5B6F4}"/>
                </a:ext>
              </a:extLst>
            </p:cNvPr>
            <p:cNvSpPr/>
            <p:nvPr/>
          </p:nvSpPr>
          <p:spPr>
            <a:xfrm rot="5400000">
              <a:off x="5710411" y="-1903505"/>
              <a:ext cx="789936" cy="8384345"/>
            </a:xfrm>
            <a:prstGeom prst="leftBrace">
              <a:avLst>
                <a:gd name="adj1" fmla="val 0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cxnSp>
          <p:nvCxnSpPr>
            <p:cNvPr id="10" name="رابط مستقيم 9">
              <a:extLst>
                <a:ext uri="{FF2B5EF4-FFF2-40B4-BE49-F238E27FC236}">
                  <a16:creationId xmlns:a16="http://schemas.microsoft.com/office/drawing/2014/main" id="{591B637E-97D5-42A5-A0CA-18772A3BC4A1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>
              <a:off x="6105379" y="1893700"/>
              <a:ext cx="0" cy="7899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D993068-3406-43DB-BB73-E264FF80E4F6}"/>
              </a:ext>
            </a:extLst>
          </p:cNvPr>
          <p:cNvSpPr/>
          <p:nvPr/>
        </p:nvSpPr>
        <p:spPr>
          <a:xfrm>
            <a:off x="8222311" y="4172464"/>
            <a:ext cx="3600000" cy="1980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A170AC-90BF-460D-ADAD-21AA84B4C916}"/>
              </a:ext>
            </a:extLst>
          </p:cNvPr>
          <p:cNvSpPr/>
          <p:nvPr/>
        </p:nvSpPr>
        <p:spPr>
          <a:xfrm>
            <a:off x="4346917" y="4172464"/>
            <a:ext cx="3600000" cy="198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AA5C510-480B-4B97-AD22-A7450D705CB2}"/>
              </a:ext>
            </a:extLst>
          </p:cNvPr>
          <p:cNvSpPr/>
          <p:nvPr/>
        </p:nvSpPr>
        <p:spPr>
          <a:xfrm>
            <a:off x="323557" y="4172464"/>
            <a:ext cx="3600000" cy="198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1026" name="Picture 2" descr="نتيجة بحث الصور عن الأنسجة الوعائية في اللابذرية">
            <a:extLst>
              <a:ext uri="{FF2B5EF4-FFF2-40B4-BE49-F238E27FC236}">
                <a16:creationId xmlns:a16="http://schemas.microsoft.com/office/drawing/2014/main" id="{56AEB6C1-BB83-4668-95B9-636F3A51E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99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A25B23D-A46A-46B0-A598-98C558149219}"/>
              </a:ext>
            </a:extLst>
          </p:cNvPr>
          <p:cNvSpPr/>
          <p:nvPr/>
        </p:nvSpPr>
        <p:spPr>
          <a:xfrm>
            <a:off x="6134232" y="998866"/>
            <a:ext cx="5718841" cy="5078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طالبتي العزيزة أقرئي في كتابك المقرر عن أقسام النباتات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اللاوعائية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ثم اكملي بالتعاون مع زميلاتكـِ في المجموعة منظم المعلومات التالية 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6294312-0789-45DB-A7C5-A9EFF0741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604910"/>
            <a:ext cx="5739781" cy="58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97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66BE50E-EB01-46D9-9650-E95A0B951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12F562B-8776-48B1-9432-A9C1CCFE5F02}"/>
              </a:ext>
            </a:extLst>
          </p:cNvPr>
          <p:cNvSpPr/>
          <p:nvPr/>
        </p:nvSpPr>
        <p:spPr>
          <a:xfrm>
            <a:off x="1136527" y="5809009"/>
            <a:ext cx="7443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لمملكة النباتية تعلن استقلالها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ECCC9E4-BD40-4DE7-B27D-E43B19024683}"/>
              </a:ext>
            </a:extLst>
          </p:cNvPr>
          <p:cNvSpPr/>
          <p:nvPr/>
        </p:nvSpPr>
        <p:spPr>
          <a:xfrm>
            <a:off x="9716119" y="5458265"/>
            <a:ext cx="2236763" cy="13997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  <a:latin typeface="AR JULIAN" panose="02000000000000000000" pitchFamily="2" charset="0"/>
                <a:cs typeface="PT Bold Heading" panose="02010400000000000000" pitchFamily="2" charset="-78"/>
              </a:rPr>
              <a:t>عاجل</a:t>
            </a:r>
            <a:r>
              <a:rPr lang="ar-SA" sz="5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3B7EC65-9DD0-401D-9E52-399A51D44032}"/>
              </a:ext>
            </a:extLst>
          </p:cNvPr>
          <p:cNvSpPr/>
          <p:nvPr/>
        </p:nvSpPr>
        <p:spPr>
          <a:xfrm>
            <a:off x="300406" y="552151"/>
            <a:ext cx="5176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هذا الإعلان جاء لتصبح النباتات رسميا في مملكة مستقله هي المملكة النباتية</a:t>
            </a:r>
            <a:endParaRPr lang="ar-SA" sz="1600" b="1" dirty="0"/>
          </a:p>
        </p:txBody>
      </p:sp>
    </p:spTree>
    <p:extLst>
      <p:ext uri="{BB962C8B-B14F-4D97-AF65-F5344CB8AC3E}">
        <p14:creationId xmlns:p14="http://schemas.microsoft.com/office/powerpoint/2010/main" val="3719611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65B9BDA6-69C8-4742-BE24-32BCA0CBA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925333"/>
              </p:ext>
            </p:extLst>
          </p:nvPr>
        </p:nvGraphicFramePr>
        <p:xfrm>
          <a:off x="4795446" y="1212038"/>
          <a:ext cx="6912000" cy="54559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721450535"/>
                    </a:ext>
                  </a:extLst>
                </a:gridCol>
                <a:gridCol w="2556000">
                  <a:extLst>
                    <a:ext uri="{9D8B030D-6E8A-4147-A177-3AD203B41FA5}">
                      <a16:colId xmlns:a16="http://schemas.microsoft.com/office/drawing/2014/main" val="3586394440"/>
                    </a:ext>
                  </a:extLst>
                </a:gridCol>
                <a:gridCol w="2556000">
                  <a:extLst>
                    <a:ext uri="{9D8B030D-6E8A-4147-A177-3AD203B41FA5}">
                      <a16:colId xmlns:a16="http://schemas.microsoft.com/office/drawing/2014/main" val="3617088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مكان تواجدها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المناطق المعتدلة على ساق شجرة أو حافة جدول أو تنمو في المناطق الجامدة دون أن تتلف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077856"/>
                  </a:ext>
                </a:extLst>
              </a:tr>
              <a:tr h="233680">
                <a:tc rowSpan="3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تركيبها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chemeClr val="tx1"/>
                          </a:solidFill>
                        </a:rPr>
                        <a:t>التركيب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chemeClr val="tx1"/>
                          </a:solidFill>
                        </a:rPr>
                        <a:t>الوظيفة</a:t>
                      </a: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9FF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870875"/>
                  </a:ext>
                </a:extLst>
              </a:tr>
              <a:tr h="467360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أشباه أوراق(طبقة واحدة من الخلايا)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البناء الضوئي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75893"/>
                  </a:ext>
                </a:extLst>
              </a:tr>
              <a:tr h="233680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أشباه الجذور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تثبيتها في التربة أو أي سطح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09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طرق نقل المواد فيها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E7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الانتشار والخاصية </a:t>
                      </a:r>
                      <a:r>
                        <a:rPr lang="ar-SA" sz="3200" dirty="0" err="1">
                          <a:solidFill>
                            <a:schemeClr val="tx1"/>
                          </a:solidFill>
                        </a:rPr>
                        <a:t>الأسموزية</a:t>
                      </a: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023338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FD74C2AC-92CD-43EB-A752-0EC4B35A530E}"/>
              </a:ext>
            </a:extLst>
          </p:cNvPr>
          <p:cNvSpPr/>
          <p:nvPr/>
        </p:nvSpPr>
        <p:spPr>
          <a:xfrm>
            <a:off x="4994031" y="1265120"/>
            <a:ext cx="4794738" cy="1416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FF5AD80-C8BF-4581-B0A3-E2BD17D60C15}"/>
              </a:ext>
            </a:extLst>
          </p:cNvPr>
          <p:cNvSpPr/>
          <p:nvPr/>
        </p:nvSpPr>
        <p:spPr>
          <a:xfrm>
            <a:off x="7441809" y="3380747"/>
            <a:ext cx="2346960" cy="979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A06C2D8-8194-4477-ADFC-0132236397D4}"/>
              </a:ext>
            </a:extLst>
          </p:cNvPr>
          <p:cNvSpPr/>
          <p:nvPr/>
        </p:nvSpPr>
        <p:spPr>
          <a:xfrm>
            <a:off x="4994031" y="3366691"/>
            <a:ext cx="2127636" cy="974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D9FD3BC-3FE3-446E-B1DB-4FA44808A5E2}"/>
              </a:ext>
            </a:extLst>
          </p:cNvPr>
          <p:cNvSpPr/>
          <p:nvPr/>
        </p:nvSpPr>
        <p:spPr>
          <a:xfrm>
            <a:off x="7441809" y="4493224"/>
            <a:ext cx="2217368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3B625A6-9F64-41DF-B36D-6913B6190DCF}"/>
              </a:ext>
            </a:extLst>
          </p:cNvPr>
          <p:cNvSpPr/>
          <p:nvPr/>
        </p:nvSpPr>
        <p:spPr>
          <a:xfrm>
            <a:off x="4994031" y="4464422"/>
            <a:ext cx="2274352" cy="9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B05322A-F46A-4E84-B8CD-F55788B8278E}"/>
              </a:ext>
            </a:extLst>
          </p:cNvPr>
          <p:cNvSpPr/>
          <p:nvPr/>
        </p:nvSpPr>
        <p:spPr>
          <a:xfrm>
            <a:off x="4895557" y="5528474"/>
            <a:ext cx="4893212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8C154B2-24BB-4C57-87AA-7260A3C0AC65}"/>
              </a:ext>
            </a:extLst>
          </p:cNvPr>
          <p:cNvSpPr/>
          <p:nvPr/>
        </p:nvSpPr>
        <p:spPr>
          <a:xfrm>
            <a:off x="4717697" y="202731"/>
            <a:ext cx="7247498" cy="83099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الحزازيات(أكثر </a:t>
            </a:r>
            <a:r>
              <a:rPr lang="ar-SA" sz="4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اللاوعائيات</a:t>
            </a:r>
            <a:r>
              <a:rPr lang="ar-SA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تنوعا)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85C9A99-E017-403F-B7FF-32FA98094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2" y="224437"/>
            <a:ext cx="4194628" cy="315630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BF10802-5607-446E-9DDC-077A11E4C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52" y="3561466"/>
            <a:ext cx="4163748" cy="304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5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C4F29CD-26E3-4887-B506-67887BE982BE}"/>
              </a:ext>
            </a:extLst>
          </p:cNvPr>
          <p:cNvSpPr/>
          <p:nvPr/>
        </p:nvSpPr>
        <p:spPr>
          <a:xfrm>
            <a:off x="4296289" y="224438"/>
            <a:ext cx="7247497" cy="83099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الحزازيات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(أكثر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اللاوعائيات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تنوعا) </a:t>
            </a: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65B9BDA6-69C8-4742-BE24-32BCA0CBA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182887"/>
              </p:ext>
            </p:extLst>
          </p:nvPr>
        </p:nvGraphicFramePr>
        <p:xfrm>
          <a:off x="4074937" y="1183903"/>
          <a:ext cx="7690202" cy="5303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390202">
                  <a:extLst>
                    <a:ext uri="{9D8B030D-6E8A-4147-A177-3AD203B41FA5}">
                      <a16:colId xmlns:a16="http://schemas.microsoft.com/office/drawing/2014/main" val="2721450535"/>
                    </a:ext>
                  </a:extLst>
                </a:gridCol>
                <a:gridCol w="6300000">
                  <a:extLst>
                    <a:ext uri="{9D8B030D-6E8A-4147-A177-3AD203B41FA5}">
                      <a16:colId xmlns:a16="http://schemas.microsoft.com/office/drawing/2014/main" val="3586394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فوائدها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ـ تساعد على منع تعرية التربة في المنحدرات الصخرية </a:t>
                      </a:r>
                    </a:p>
                    <a:p>
                      <a:pPr rtl="1"/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ـ يكون ترسبات حزاز طحلب </a:t>
                      </a:r>
                      <a:r>
                        <a:rPr lang="ar-SA" sz="3200" b="0" dirty="0" err="1">
                          <a:solidFill>
                            <a:schemeClr val="tx1"/>
                          </a:solidFill>
                        </a:rPr>
                        <a:t>السفانجوم</a:t>
                      </a:r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 والمواد النباتية متعفنة فحم الخث الذي يستعمل كوقود </a:t>
                      </a:r>
                    </a:p>
                    <a:p>
                      <a:pPr rtl="1"/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ـ يستخدمه الذين يعتنون بالأزهار للاحتفاظ بالرطوبة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077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أنواعها من حيث النمو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9FFB6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ـ حزازيات تنمو سيقانها عاموديا </a:t>
                      </a:r>
                    </a:p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ـ حزازيات تنمو سيقانها متدلية كالعنب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023338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6E076D9F-E2E3-4608-B767-2C4486A2F259}"/>
              </a:ext>
            </a:extLst>
          </p:cNvPr>
          <p:cNvSpPr/>
          <p:nvPr/>
        </p:nvSpPr>
        <p:spPr>
          <a:xfrm>
            <a:off x="4192172" y="1223298"/>
            <a:ext cx="6111354" cy="2912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5D2E398-7A5B-42FC-A1BA-75B23B7F4A32}"/>
              </a:ext>
            </a:extLst>
          </p:cNvPr>
          <p:cNvSpPr/>
          <p:nvPr/>
        </p:nvSpPr>
        <p:spPr>
          <a:xfrm>
            <a:off x="4192172" y="4349079"/>
            <a:ext cx="6111354" cy="1139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4C8AE21-8878-408D-A37F-DC932580F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7" y="224438"/>
            <a:ext cx="3712756" cy="327350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32BA11C-DF35-4C08-B777-F5DD9E278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58" y="3628570"/>
            <a:ext cx="3712756" cy="30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C4F29CD-26E3-4887-B506-67887BE982BE}"/>
              </a:ext>
            </a:extLst>
          </p:cNvPr>
          <p:cNvSpPr/>
          <p:nvPr/>
        </p:nvSpPr>
        <p:spPr>
          <a:xfrm>
            <a:off x="5874656" y="107707"/>
            <a:ext cx="3453189" cy="83099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الحشائش البوقية </a:t>
            </a: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65B9BDA6-69C8-4742-BE24-32BCA0CBA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284468"/>
              </p:ext>
            </p:extLst>
          </p:nvPr>
        </p:nvGraphicFramePr>
        <p:xfrm>
          <a:off x="3802936" y="1017800"/>
          <a:ext cx="7920000" cy="56692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721450535"/>
                    </a:ext>
                  </a:extLst>
                </a:gridCol>
                <a:gridCol w="6120000">
                  <a:extLst>
                    <a:ext uri="{9D8B030D-6E8A-4147-A177-3AD203B41FA5}">
                      <a16:colId xmlns:a16="http://schemas.microsoft.com/office/drawing/2014/main" val="3586394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سبب تسميتها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لأن الطور </a:t>
                      </a:r>
                      <a:r>
                        <a:rPr lang="ar-SA" sz="3200" b="0" dirty="0" err="1">
                          <a:solidFill>
                            <a:schemeClr val="tx1"/>
                          </a:solidFill>
                        </a:rPr>
                        <a:t>البوغي</a:t>
                      </a:r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 فيها يشبه البوق (القرن)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077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تتميز بـ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9FFB6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وجود </a:t>
                      </a:r>
                      <a:r>
                        <a:rPr lang="ar-SA" sz="3200" dirty="0" err="1">
                          <a:solidFill>
                            <a:schemeClr val="tx1"/>
                          </a:solidFill>
                        </a:rPr>
                        <a:t>بلاستيدات</a:t>
                      </a: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 خضراء واحدة وكبيرة في كل خلية من خلاياه وأن الانسجة تحوي فراغات مملؤة بالمخاط وليس الماء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023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اطوار دورة الحياة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ـ الطور </a:t>
                      </a:r>
                      <a:r>
                        <a:rPr lang="ar-SA" sz="3200" dirty="0" err="1">
                          <a:solidFill>
                            <a:schemeClr val="tx1"/>
                          </a:solidFill>
                        </a:rPr>
                        <a:t>المشيجي</a:t>
                      </a: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ـ الطور </a:t>
                      </a:r>
                      <a:r>
                        <a:rPr lang="ar-SA" sz="3200" dirty="0" err="1">
                          <a:solidFill>
                            <a:schemeClr val="tx1"/>
                          </a:solidFill>
                        </a:rPr>
                        <a:t>البوغي</a:t>
                      </a:r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 الذي ينتج الغذاء الي يستعمله النبات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894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طرق نقل المواد فيها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849688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6E076D9F-E2E3-4608-B767-2C4486A2F259}"/>
              </a:ext>
            </a:extLst>
          </p:cNvPr>
          <p:cNvSpPr/>
          <p:nvPr/>
        </p:nvSpPr>
        <p:spPr>
          <a:xfrm>
            <a:off x="3938954" y="1091720"/>
            <a:ext cx="5868502" cy="102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5D2E398-7A5B-42FC-A1BA-75B23B7F4A32}"/>
              </a:ext>
            </a:extLst>
          </p:cNvPr>
          <p:cNvSpPr/>
          <p:nvPr/>
        </p:nvSpPr>
        <p:spPr>
          <a:xfrm>
            <a:off x="3877979" y="2287560"/>
            <a:ext cx="5990452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93B1E53-1BA3-4345-B80C-0E4D616A79C9}"/>
              </a:ext>
            </a:extLst>
          </p:cNvPr>
          <p:cNvSpPr/>
          <p:nvPr/>
        </p:nvSpPr>
        <p:spPr>
          <a:xfrm>
            <a:off x="3903205" y="3852440"/>
            <a:ext cx="594000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9F99520-06A7-45F5-A303-EDDD2D35E012}"/>
              </a:ext>
            </a:extLst>
          </p:cNvPr>
          <p:cNvSpPr/>
          <p:nvPr/>
        </p:nvSpPr>
        <p:spPr>
          <a:xfrm>
            <a:off x="3877979" y="5581535"/>
            <a:ext cx="5940000" cy="957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EC788B9-B7CC-4E6C-90A6-A705A5F2D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5" y="107706"/>
            <a:ext cx="3589460" cy="657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1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48F2919-0F97-49B9-A50A-B3CE93B69477}"/>
              </a:ext>
            </a:extLst>
          </p:cNvPr>
          <p:cNvSpPr/>
          <p:nvPr/>
        </p:nvSpPr>
        <p:spPr>
          <a:xfrm>
            <a:off x="228680" y="281299"/>
            <a:ext cx="11727037" cy="1569660"/>
          </a:xfrm>
          <a:prstGeom prst="rect">
            <a:avLst/>
          </a:prstGeom>
          <a:solidFill>
            <a:srgbClr val="A3E7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تنمو البكتيريا الخضراء المزرقة من الجنس </a:t>
            </a:r>
            <a:r>
              <a:rPr lang="ar-SA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النوستك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 مخاط الحشائش البوقية </a:t>
            </a:r>
            <a:r>
              <a:rPr lang="ar-SA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حللي هذه العلاقة    </a:t>
            </a:r>
            <a:endParaRPr lang="ar-SA" sz="4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18A6CC3-1680-46AC-AE80-0EE8B312A28C}"/>
              </a:ext>
            </a:extLst>
          </p:cNvPr>
          <p:cNvSpPr/>
          <p:nvPr/>
        </p:nvSpPr>
        <p:spPr>
          <a:xfrm>
            <a:off x="6381509" y="2052386"/>
            <a:ext cx="5581811" cy="452431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هناك علاقة تعايش بينهما  حيث يستفيد </a:t>
            </a:r>
            <a:r>
              <a:rPr lang="ar-SA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النوستك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من الحشائش البوقية الماء والموطن بينما لا تستفيد الحشائش من </a:t>
            </a:r>
            <a:r>
              <a:rPr lang="ar-SA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النوستك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ولا تتضرر </a:t>
            </a:r>
            <a:endParaRPr lang="ar-SA" sz="4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A4D05A8-66F7-471E-BED5-7E76CD0A2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76"/>
          <a:stretch/>
        </p:blipFill>
        <p:spPr>
          <a:xfrm>
            <a:off x="228679" y="2052386"/>
            <a:ext cx="5867321" cy="45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0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65B9BDA6-69C8-4742-BE24-32BCA0CBA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33"/>
              </p:ext>
            </p:extLst>
          </p:nvPr>
        </p:nvGraphicFramePr>
        <p:xfrm>
          <a:off x="3957683" y="1003729"/>
          <a:ext cx="7920000" cy="57607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721450535"/>
                    </a:ext>
                  </a:extLst>
                </a:gridCol>
                <a:gridCol w="6120000">
                  <a:extLst>
                    <a:ext uri="{9D8B030D-6E8A-4147-A177-3AD203B41FA5}">
                      <a16:colId xmlns:a16="http://schemas.microsoft.com/office/drawing/2014/main" val="3586394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سبب تسميتها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9FF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0" dirty="0">
                          <a:solidFill>
                            <a:schemeClr val="tx1"/>
                          </a:solidFill>
                        </a:rPr>
                        <a:t>لمظهرها الخارجي ولأنها قديما كانت تستخدم كعلاج للكبد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077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تعيش في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مواطن مختلفة تتراوح بين المناطق الاستوائية وحتى القطبين وتزداد في المناطق الرطبة بالقرب من المياه أو على الاخشاب المتعفنة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023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مميزاتها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ـ تنمو موازية لسطح الأرض </a:t>
                      </a:r>
                    </a:p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ـ لها أشباه جذور وحيدة الخلية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894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1" dirty="0">
                          <a:solidFill>
                            <a:schemeClr val="tx1"/>
                          </a:solidFill>
                        </a:rPr>
                        <a:t>طرق النقل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الخاصية </a:t>
                      </a:r>
                      <a:r>
                        <a:rPr lang="ar-SA" sz="2800" dirty="0" err="1">
                          <a:solidFill>
                            <a:schemeClr val="tx1"/>
                          </a:solidFill>
                        </a:rPr>
                        <a:t>الأسموزية</a:t>
                      </a:r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 والانتشار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849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أنواعها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9A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ـ </a:t>
                      </a:r>
                      <a:r>
                        <a:rPr lang="ar-SA" sz="2800" dirty="0" err="1">
                          <a:solidFill>
                            <a:schemeClr val="tx1"/>
                          </a:solidFill>
                        </a:rPr>
                        <a:t>ثالوسية</a:t>
                      </a:r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 لها تركيب مجزأ ولين </a:t>
                      </a:r>
                    </a:p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ـ </a:t>
                      </a:r>
                      <a:r>
                        <a:rPr lang="ar-SA" sz="2800" dirty="0" err="1">
                          <a:solidFill>
                            <a:schemeClr val="tx1"/>
                          </a:solidFill>
                        </a:rPr>
                        <a:t>ثالوسية</a:t>
                      </a:r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 ورقية لها سيقان تحمل تراكيب مسطحة رقيقة تشبه الورق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957853"/>
                  </a:ext>
                </a:extLst>
              </a:tr>
            </a:tbl>
          </a:graphicData>
        </a:graphic>
      </p:graphicFrame>
      <p:sp>
        <p:nvSpPr>
          <p:cNvPr id="8" name="مستطيل 7">
            <a:extLst>
              <a:ext uri="{FF2B5EF4-FFF2-40B4-BE49-F238E27FC236}">
                <a16:creationId xmlns:a16="http://schemas.microsoft.com/office/drawing/2014/main" id="{09F99520-06A7-45F5-A303-EDDD2D35E012}"/>
              </a:ext>
            </a:extLst>
          </p:cNvPr>
          <p:cNvSpPr/>
          <p:nvPr/>
        </p:nvSpPr>
        <p:spPr>
          <a:xfrm>
            <a:off x="4073811" y="1077051"/>
            <a:ext cx="5940000" cy="101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911C3D2-3F35-4FC3-9261-A082A682C9C7}"/>
              </a:ext>
            </a:extLst>
          </p:cNvPr>
          <p:cNvSpPr/>
          <p:nvPr/>
        </p:nvSpPr>
        <p:spPr>
          <a:xfrm>
            <a:off x="4160565" y="2248904"/>
            <a:ext cx="5868502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8247BAE-05D3-4A79-9566-20959ACC2146}"/>
              </a:ext>
            </a:extLst>
          </p:cNvPr>
          <p:cNvSpPr/>
          <p:nvPr/>
        </p:nvSpPr>
        <p:spPr>
          <a:xfrm>
            <a:off x="4023359" y="3841885"/>
            <a:ext cx="5990452" cy="884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C5497B1-BD88-456F-9F0B-FB27A6174FE8}"/>
              </a:ext>
            </a:extLst>
          </p:cNvPr>
          <p:cNvSpPr/>
          <p:nvPr/>
        </p:nvSpPr>
        <p:spPr>
          <a:xfrm>
            <a:off x="3971290" y="111593"/>
            <a:ext cx="7920000" cy="83099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الحشائش الكبدية(أبسط الأنواع النباتية) 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B4A3440-54DE-4887-9A87-CA256091668B}"/>
              </a:ext>
            </a:extLst>
          </p:cNvPr>
          <p:cNvSpPr/>
          <p:nvPr/>
        </p:nvSpPr>
        <p:spPr>
          <a:xfrm>
            <a:off x="4048585" y="4865657"/>
            <a:ext cx="5990452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F9357C1-3075-4338-A8D1-C7D6AEAA2282}"/>
              </a:ext>
            </a:extLst>
          </p:cNvPr>
          <p:cNvSpPr/>
          <p:nvPr/>
        </p:nvSpPr>
        <p:spPr>
          <a:xfrm>
            <a:off x="4023359" y="5451068"/>
            <a:ext cx="5990452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B10429C-64C8-420E-A180-3FB38A028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3619156"/>
            <a:ext cx="3643532" cy="309191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4622493-BFE3-4978-8F1C-0A10D96A9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139729"/>
            <a:ext cx="3673362" cy="333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3609B5FA-C924-4F65-A6D7-06D6556C8908}"/>
              </a:ext>
            </a:extLst>
          </p:cNvPr>
          <p:cNvSpPr/>
          <p:nvPr/>
        </p:nvSpPr>
        <p:spPr>
          <a:xfrm>
            <a:off x="6329315" y="1373603"/>
            <a:ext cx="4918142" cy="5078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زميلاتكِ في المجموعة </a:t>
            </a:r>
          </a:p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صممي خريطة مفاهيم تلخصين فيها ما تعلمتيه عن النباتات اللاوعائية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CB3614F-59EF-4CFE-AC00-D0AC3F76D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11" y="1234703"/>
            <a:ext cx="5139160" cy="5203956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87DFCEF2-EDE2-44D0-9CD2-B2744D1C7EF5}"/>
              </a:ext>
            </a:extLst>
          </p:cNvPr>
          <p:cNvSpPr/>
          <p:nvPr/>
        </p:nvSpPr>
        <p:spPr>
          <a:xfrm>
            <a:off x="6329315" y="218063"/>
            <a:ext cx="4918142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الغلق</a:t>
            </a:r>
          </a:p>
        </p:txBody>
      </p:sp>
    </p:spTree>
    <p:extLst>
      <p:ext uri="{BB962C8B-B14F-4D97-AF65-F5344CB8AC3E}">
        <p14:creationId xmlns:p14="http://schemas.microsoft.com/office/powerpoint/2010/main" val="3790013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66BE50E-EB01-46D9-9650-E95A0B951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12F562B-8776-48B1-9432-A9C1CCFE5F02}"/>
              </a:ext>
            </a:extLst>
          </p:cNvPr>
          <p:cNvSpPr/>
          <p:nvPr/>
        </p:nvSpPr>
        <p:spPr>
          <a:xfrm>
            <a:off x="1136527" y="5809009"/>
            <a:ext cx="7443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المملكة النباتية تعلن استقلالها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ECCC9E4-BD40-4DE7-B27D-E43B19024683}"/>
              </a:ext>
            </a:extLst>
          </p:cNvPr>
          <p:cNvSpPr/>
          <p:nvPr/>
        </p:nvSpPr>
        <p:spPr>
          <a:xfrm>
            <a:off x="9716119" y="5458265"/>
            <a:ext cx="2236763" cy="13997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  <a:latin typeface="AR JULIAN" panose="02000000000000000000" pitchFamily="2" charset="0"/>
                <a:cs typeface="PT Bold Heading" panose="02010400000000000000" pitchFamily="2" charset="-78"/>
              </a:rPr>
              <a:t>عاجل</a:t>
            </a:r>
            <a:r>
              <a:rPr lang="ar-SA" sz="5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3B7EC65-9DD0-401D-9E52-399A51D44032}"/>
              </a:ext>
            </a:extLst>
          </p:cNvPr>
          <p:cNvSpPr/>
          <p:nvPr/>
        </p:nvSpPr>
        <p:spPr>
          <a:xfrm>
            <a:off x="323556" y="285933"/>
            <a:ext cx="5176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وقد أكد المتحدث الرسمي باسم هيئة كبار  علماء الأحياء ان القرار اُتخذ بعد التقرير الذي رفعته لجنة التصنيف</a:t>
            </a:r>
          </a:p>
        </p:txBody>
      </p:sp>
    </p:spTree>
    <p:extLst>
      <p:ext uri="{BB962C8B-B14F-4D97-AF65-F5344CB8AC3E}">
        <p14:creationId xmlns:p14="http://schemas.microsoft.com/office/powerpoint/2010/main" val="1521315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66BE50E-EB01-46D9-9650-E95A0B951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12F562B-8776-48B1-9432-A9C1CCFE5F02}"/>
              </a:ext>
            </a:extLst>
          </p:cNvPr>
          <p:cNvSpPr/>
          <p:nvPr/>
        </p:nvSpPr>
        <p:spPr>
          <a:xfrm>
            <a:off x="1136527" y="5809009"/>
            <a:ext cx="7443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المملكة النباتية تعلن استقلالها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ECCC9E4-BD40-4DE7-B27D-E43B19024683}"/>
              </a:ext>
            </a:extLst>
          </p:cNvPr>
          <p:cNvSpPr/>
          <p:nvPr/>
        </p:nvSpPr>
        <p:spPr>
          <a:xfrm>
            <a:off x="9716119" y="5458265"/>
            <a:ext cx="2236763" cy="13997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  <a:latin typeface="AR JULIAN" panose="02000000000000000000" pitchFamily="2" charset="0"/>
                <a:cs typeface="PT Bold Heading" panose="02010400000000000000" pitchFamily="2" charset="-78"/>
              </a:rPr>
              <a:t>عاجل</a:t>
            </a:r>
            <a:r>
              <a:rPr lang="ar-SA" sz="5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3B7EC65-9DD0-401D-9E52-399A51D44032}"/>
              </a:ext>
            </a:extLst>
          </p:cNvPr>
          <p:cNvSpPr/>
          <p:nvPr/>
        </p:nvSpPr>
        <p:spPr>
          <a:xfrm>
            <a:off x="335131" y="505852"/>
            <a:ext cx="5176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والتي أكدت فيه على استقلالية النباتات عن الطحالب وغيرها من ذاتية التغذي     </a:t>
            </a:r>
          </a:p>
        </p:txBody>
      </p:sp>
    </p:spTree>
    <p:extLst>
      <p:ext uri="{BB962C8B-B14F-4D97-AF65-F5344CB8AC3E}">
        <p14:creationId xmlns:p14="http://schemas.microsoft.com/office/powerpoint/2010/main" val="385504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زهرة, داخلي, نبات, منضدة&#10;&#10;تم إنشاء الوصف تلقائياً">
            <a:extLst>
              <a:ext uri="{FF2B5EF4-FFF2-40B4-BE49-F238E27FC236}">
                <a16:creationId xmlns:a16="http://schemas.microsoft.com/office/drawing/2014/main" id="{A9277FBC-2C78-4107-9A82-1772915CA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"/>
            <a:ext cx="12189333" cy="682599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A219C89-3AF0-4B29-98D7-81819A1786E2}"/>
              </a:ext>
            </a:extLst>
          </p:cNvPr>
          <p:cNvSpPr/>
          <p:nvPr/>
        </p:nvSpPr>
        <p:spPr>
          <a:xfrm>
            <a:off x="4530794" y="2066544"/>
            <a:ext cx="4535424" cy="548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C9FA37F-EE9D-41B3-807A-9C0178858B44}"/>
              </a:ext>
            </a:extLst>
          </p:cNvPr>
          <p:cNvSpPr/>
          <p:nvPr/>
        </p:nvSpPr>
        <p:spPr>
          <a:xfrm>
            <a:off x="2200009" y="2340864"/>
            <a:ext cx="77893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1" dirty="0">
                <a:ln w="0">
                  <a:solidFill>
                    <a:srgbClr val="84540E"/>
                  </a:solidFill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مقدمة في النباتات </a:t>
            </a:r>
            <a:endParaRPr lang="ar-SA" sz="9600" b="1" cap="none" spc="0" dirty="0">
              <a:ln w="0">
                <a:solidFill>
                  <a:srgbClr val="84540E"/>
                </a:solidFill>
              </a:ln>
              <a:solidFill>
                <a:srgbClr val="FF0000"/>
              </a:solidFill>
              <a:effectLst>
                <a:outerShdw blurRad="50800" dist="889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351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75D12C8-FB8E-42D9-BEF7-9A05DC332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24928" cy="676656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8F67AFB-B28A-4042-ADB7-C525C9B54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928" y="0"/>
            <a:ext cx="4767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24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FCE1264-A4A6-428D-B7C8-E76CC6E5B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832" y="271640"/>
            <a:ext cx="6944631" cy="6314719"/>
          </a:xfrm>
          <a:prstGeom prst="rect">
            <a:avLst/>
          </a:prstGeom>
        </p:spPr>
      </p:pic>
      <p:pic>
        <p:nvPicPr>
          <p:cNvPr id="1028" name="Picture 4" descr="Female teacher or scientist examining a plant through a magnifying glass  cartoon vector illustration on a white background.">
            <a:extLst>
              <a:ext uri="{FF2B5EF4-FFF2-40B4-BE49-F238E27FC236}">
                <a16:creationId xmlns:a16="http://schemas.microsoft.com/office/drawing/2014/main" id="{F7441639-7A18-4322-B637-408AEC4F4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3182" y1="25328" x2="73182" y2="25328"/>
                        <a14:foregroundMark x1="77273" y1="46725" x2="77273" y2="46725"/>
                        <a14:foregroundMark x1="72273" y1="51528" x2="72273" y2="51528"/>
                        <a14:foregroundMark x1="74091" y1="64629" x2="74091" y2="64629"/>
                        <a14:foregroundMark x1="67273" y1="64629" x2="67273" y2="64629"/>
                        <a14:foregroundMark x1="63182" y1="61572" x2="60000" y2="54148"/>
                        <a14:foregroundMark x1="60000" y1="54148" x2="65455" y2="61572"/>
                        <a14:foregroundMark x1="65455" y1="61572" x2="74091" y2="65939"/>
                        <a14:foregroundMark x1="61818" y1="42358" x2="61818" y2="42358"/>
                        <a14:foregroundMark x1="41364" y1="45415" x2="41364" y2="45415"/>
                        <a14:foregroundMark x1="16364" y1="27074" x2="16364" y2="27074"/>
                        <a14:foregroundMark x1="16364" y1="19651" x2="16364" y2="19651"/>
                        <a14:foregroundMark x1="22273" y1="18341" x2="22273" y2="18341"/>
                        <a14:foregroundMark x1="19091" y1="23144" x2="19091" y2="23144"/>
                        <a14:foregroundMark x1="18182" y1="25764" x2="18182" y2="25764"/>
                        <a14:foregroundMark x1="18636" y1="31878" x2="18636" y2="31878"/>
                        <a14:foregroundMark x1="18636" y1="31878" x2="27727" y2="47162"/>
                        <a14:foregroundMark x1="27727" y1="47162" x2="32273" y2="49782"/>
                        <a14:foregroundMark x1="20455" y1="18777" x2="20455" y2="18777"/>
                        <a14:foregroundMark x1="54091" y1="50218" x2="54091" y2="50218"/>
                        <a14:foregroundMark x1="54091" y1="50218" x2="54091" y2="50218"/>
                        <a14:foregroundMark x1="54091" y1="50218" x2="53182" y2="24891"/>
                        <a14:foregroundMark x1="53182" y1="24891" x2="52727" y2="31878"/>
                        <a14:foregroundMark x1="47727" y1="13537" x2="47727" y2="13537"/>
                        <a14:foregroundMark x1="52727" y1="13537" x2="52727" y2="1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0" t="9619" b="11781"/>
          <a:stretch/>
        </p:blipFill>
        <p:spPr bwMode="auto">
          <a:xfrm>
            <a:off x="150470" y="271640"/>
            <a:ext cx="3192925" cy="631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y programmer coding, kid doing computer science research dreaming of  becoming professional scientist in the future. part of">
            <a:extLst>
              <a:ext uri="{FF2B5EF4-FFF2-40B4-BE49-F238E27FC236}">
                <a16:creationId xmlns:a16="http://schemas.microsoft.com/office/drawing/2014/main" id="{8144D350-27E3-4CC8-802A-905AFC40F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7795" r="26109" b="17052"/>
          <a:stretch/>
        </p:blipFill>
        <p:spPr bwMode="auto">
          <a:xfrm flipH="1">
            <a:off x="9398463" y="271640"/>
            <a:ext cx="2793536" cy="589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945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نتيجة بحث الصور عن اطارات نباتية">
            <a:extLst>
              <a:ext uri="{FF2B5EF4-FFF2-40B4-BE49-F238E27FC236}">
                <a16:creationId xmlns:a16="http://schemas.microsoft.com/office/drawing/2014/main" id="{939ED681-3A1D-4CDB-AF35-8049A86CF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" b="764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A854EBD-00FA-49A8-94AC-AA74A1A2C899}"/>
              </a:ext>
            </a:extLst>
          </p:cNvPr>
          <p:cNvSpPr/>
          <p:nvPr/>
        </p:nvSpPr>
        <p:spPr>
          <a:xfrm>
            <a:off x="1491224" y="2321009"/>
            <a:ext cx="920957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1500" b="1" cap="none" spc="0" dirty="0">
                <a:ln w="0"/>
                <a:solidFill>
                  <a:srgbClr val="5F300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النباتات اللاوعائية </a:t>
            </a:r>
          </a:p>
        </p:txBody>
      </p:sp>
    </p:spTree>
    <p:extLst>
      <p:ext uri="{BB962C8B-B14F-4D97-AF65-F5344CB8AC3E}">
        <p14:creationId xmlns:p14="http://schemas.microsoft.com/office/powerpoint/2010/main" val="393722943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868</Words>
  <Application>Microsoft Office PowerPoint</Application>
  <PresentationFormat>شاشة عريضة</PresentationFormat>
  <Paragraphs>177</Paragraphs>
  <Slides>35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41" baseType="lpstr">
      <vt:lpstr>AR JULIAN</vt:lpstr>
      <vt:lpstr>Arial</vt:lpstr>
      <vt:lpstr>Calibri</vt:lpstr>
      <vt:lpstr>Calibri Light</vt:lpstr>
      <vt:lpstr>DecoType Naskh Variants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ريحانة العامر</dc:creator>
  <cp:lastModifiedBy>User129</cp:lastModifiedBy>
  <cp:revision>84</cp:revision>
  <dcterms:created xsi:type="dcterms:W3CDTF">2018-02-26T21:21:37Z</dcterms:created>
  <dcterms:modified xsi:type="dcterms:W3CDTF">2020-09-03T04:18:24Z</dcterms:modified>
</cp:coreProperties>
</file>