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57" r:id="rId9"/>
    <p:sldId id="258" r:id="rId10"/>
    <p:sldId id="260" r:id="rId11"/>
    <p:sldId id="259" r:id="rId12"/>
    <p:sldId id="261" r:id="rId13"/>
    <p:sldId id="272" r:id="rId14"/>
    <p:sldId id="269" r:id="rId15"/>
    <p:sldId id="268" r:id="rId16"/>
    <p:sldId id="270" r:id="rId17"/>
    <p:sldId id="271" r:id="rId18"/>
    <p:sldId id="273" r:id="rId19"/>
    <p:sldId id="274" r:id="rId20"/>
    <p:sldId id="283" r:id="rId21"/>
    <p:sldId id="284" r:id="rId22"/>
    <p:sldId id="279" r:id="rId23"/>
    <p:sldId id="280" r:id="rId24"/>
    <p:sldId id="275" r:id="rId25"/>
    <p:sldId id="276" r:id="rId26"/>
    <p:sldId id="277" r:id="rId27"/>
    <p:sldId id="278" r:id="rId28"/>
    <p:sldId id="281" r:id="rId29"/>
    <p:sldId id="282" r:id="rId30"/>
    <p:sldId id="286" r:id="rId31"/>
    <p:sldId id="287" r:id="rId32"/>
    <p:sldId id="288" r:id="rId33"/>
    <p:sldId id="285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FF00"/>
    <a:srgbClr val="FFFF93"/>
    <a:srgbClr val="FFFF00"/>
    <a:srgbClr val="F99FDF"/>
    <a:srgbClr val="85DFFF"/>
    <a:srgbClr val="FFB181"/>
    <a:srgbClr val="9CFF85"/>
    <a:srgbClr val="FF8D47"/>
    <a:srgbClr val="FF6300"/>
    <a:srgbClr val="63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7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108789-EC78-47C7-960A-3712E8968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9BF780B-36CC-45FC-B48F-CEBC56F10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DC5E91-2C20-4D5B-BD65-B742E4EFD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D31920-EC84-412A-8F6E-F82F8448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76C226-9B33-4B61-AABF-6A7BE576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952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C112B7-BA7C-420B-8F5C-BBE141A4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7F7630B-E006-47C6-B5AA-A3607D3EB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1623A08-7A61-4891-9EA3-829D7080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B64E560-37B1-4858-8646-F84328E1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2DF6870-0066-4FE4-AC96-081C3F69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031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5F44020-3D9C-4182-9ADF-24ABF28944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30A18D7-3CB5-44DA-83E6-965D66A5C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81C60D-E463-4031-8D02-E6B1477A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E52ECB-106E-4996-BF8A-59BF050C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CCDB36-9F0C-42D8-AC0D-FF5885F71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76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B5B316-F0DD-42E3-A156-5B21E1F9B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FAB0E4-C722-48CF-8800-22D02877E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8791FF-AC00-4930-ADC8-4AC52F184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3FB813-CAC6-4962-B456-A571920C7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76C4E2C-817D-4272-9633-56F40424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917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DA2BB3-5F8E-46CD-9316-1AE1049A2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C95D404-9577-4EF8-9744-383A3658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0A81BB-6C4D-43AD-B4E7-2CACCB39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DBD29D-C492-4798-81D0-C45A0E69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3E23CD-C588-45E9-A617-6AA0CC964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359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3ECAEE-9311-4926-B329-0A3F98D4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97190E-A68A-47F8-BEFA-743F65ABE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3A7FEAB-0620-4D9A-99D6-620DA84D0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50BD515-2DB5-442C-A0B7-6270947B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48BF669-5A3C-49D7-9068-255A9E86A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826B11B-CC7F-436C-8084-1D2141A51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938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9EF63D-6C3B-47BF-BF39-51A45E6F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109F72-821D-483F-86E1-E5374574F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DD5C5A7-771B-4980-B53F-BCB54434F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F4502F1-5FB2-49BF-BB59-101508271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3DFADE6-F809-407A-9292-DF9AAABAD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3C230D5-5CAA-4952-917C-B59B768E4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5A08FB0-5E5D-4982-BD1D-F9D5C2BA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4151220-9E2C-466F-8A44-4F0BC918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225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50951E-1595-47D9-9F16-D13353E1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7C7866C-1870-46FE-80AA-89922A28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7D3687D-EF76-4DBA-94D6-C69364A2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9AB8026-CAE6-4DA2-8475-E0F149DDA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616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725EF94-CB28-47BF-918A-17C6476B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74D9554-3711-42B5-9928-1F473680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C8ABC84-2F7D-47C7-B3CF-0F9481E85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579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CBDAF1-2693-4B26-A3A0-8C450A4F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14640B-8B37-47FB-9BD3-980D9D6E1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F2E5255-3C33-4896-AC4D-8EDFC8B17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DAA7895-3F65-4FED-B110-2387C986F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2D5A6CA-6F41-4CAA-9ACC-19401A09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2B34F35-6582-4FD3-9444-F74D56FE1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295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9F4678-A621-443C-99BE-F305AB94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520B18-FD79-4FD0-9C3E-6918498CBF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2832D56-9F8B-4F69-93C1-E55A1502C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28E2D86-C48E-40E8-89B7-82CF963A2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4EFA6A-0A7B-42DA-A130-C6326AA2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84C8F2C-1074-4AAC-8C4D-CDE2D7E5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222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2ED4FC8-298C-460F-8BCB-9263951F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C417B7D-5371-4F5E-A57B-8383663A4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40D240-FB91-418E-8AEB-18ED49971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545BC-F844-4320-85BE-6CDA4E6E1F63}" type="datetimeFigureOut">
              <a:rPr lang="ar-SA" smtClean="0"/>
              <a:t>06/07/40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D78AAA-B743-40A8-AAC3-812DACD4A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E140F6-39B3-4DA2-9764-2B7DEB34C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05626-9AD4-4490-BDC1-E26AAEBF3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777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41.jpg"/><Relationship Id="rId7" Type="http://schemas.openxmlformats.org/officeDocument/2006/relationships/image" Target="../media/image13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5.jpg"/><Relationship Id="rId4" Type="http://schemas.openxmlformats.org/officeDocument/2006/relationships/image" Target="../media/image22.jpg"/><Relationship Id="rId9" Type="http://schemas.openxmlformats.org/officeDocument/2006/relationships/image" Target="../media/image1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.wdp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B92A18BB-9CDA-4432-82FC-C077F05A0E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337625"/>
            <a:ext cx="11211950" cy="596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65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DB44B47-C4EA-4C35-B345-7EFD9C89B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0" t="4923" r="3813"/>
          <a:stretch/>
        </p:blipFill>
        <p:spPr>
          <a:xfrm>
            <a:off x="126609" y="0"/>
            <a:ext cx="11887199" cy="685799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19B5B3D-4702-49EC-AF25-58F5E3F0F631}"/>
              </a:ext>
            </a:extLst>
          </p:cNvPr>
          <p:cNvSpPr/>
          <p:nvPr/>
        </p:nvSpPr>
        <p:spPr>
          <a:xfrm>
            <a:off x="4076200" y="414543"/>
            <a:ext cx="3589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solidFill>
                    <a:srgbClr val="D2311D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الفكرة الرئيسة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303710A-9ACC-423F-8CD6-D1EAEF37E046}"/>
              </a:ext>
            </a:extLst>
          </p:cNvPr>
          <p:cNvSpPr/>
          <p:nvPr/>
        </p:nvSpPr>
        <p:spPr>
          <a:xfrm>
            <a:off x="3023441" y="1870055"/>
            <a:ext cx="569496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تصنف المفصليات بناء على تركيب قطع أجسامها، وأنواع الزوائد ، و أجزاء الفم  </a:t>
            </a:r>
          </a:p>
        </p:txBody>
      </p:sp>
    </p:spTree>
    <p:extLst>
      <p:ext uri="{BB962C8B-B14F-4D97-AF65-F5344CB8AC3E}">
        <p14:creationId xmlns:p14="http://schemas.microsoft.com/office/powerpoint/2010/main" val="711804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6CAE447-2DCD-4F28-BB57-5F7A0303E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9" y="168812"/>
            <a:ext cx="11844996" cy="654147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7D65AB6-72D1-4B5A-85AC-BC45D01DC43A}"/>
              </a:ext>
            </a:extLst>
          </p:cNvPr>
          <p:cNvSpPr/>
          <p:nvPr/>
        </p:nvSpPr>
        <p:spPr>
          <a:xfrm>
            <a:off x="2982351" y="1476157"/>
            <a:ext cx="62741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تميز</a:t>
            </a:r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التركيب والوظائف في المجموعات الرئيسة للمفصليات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9E4E4ED-D9BE-49B3-8F26-4B242CCE3974}"/>
              </a:ext>
            </a:extLst>
          </p:cNvPr>
          <p:cNvSpPr/>
          <p:nvPr/>
        </p:nvSpPr>
        <p:spPr>
          <a:xfrm>
            <a:off x="3404381" y="2924182"/>
            <a:ext cx="58521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تقارن </a:t>
            </a:r>
            <a:r>
              <a:rPr lang="ar-SA" sz="4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بين التكيفات في المجموعات الرئيسة للمفصليات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2F04C89-67BA-4A8F-946E-4027E55FFBFB}"/>
              </a:ext>
            </a:extLst>
          </p:cNvPr>
          <p:cNvSpPr/>
          <p:nvPr/>
        </p:nvSpPr>
        <p:spPr>
          <a:xfrm>
            <a:off x="3362181" y="4370732"/>
            <a:ext cx="58521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تحدد</a:t>
            </a:r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الصفات المميزة لكل من القشريات </a:t>
            </a:r>
            <a:r>
              <a:rPr lang="ar-SA" sz="44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والعنكبيات</a:t>
            </a:r>
            <a:r>
              <a:rPr lang="ar-SA" sz="4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1E0D552-53C9-4DC0-8BCE-258D5B0D7A11}"/>
              </a:ext>
            </a:extLst>
          </p:cNvPr>
          <p:cNvSpPr/>
          <p:nvPr/>
        </p:nvSpPr>
        <p:spPr>
          <a:xfrm>
            <a:off x="1638886" y="1261734"/>
            <a:ext cx="2011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الأهداف </a:t>
            </a:r>
            <a:endParaRPr lang="ar-SA" sz="4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683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D281EB1-65F6-41AF-BDB2-0BEAB4F4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066" y="1590261"/>
            <a:ext cx="4582933" cy="5267739"/>
          </a:xfrm>
          <a:prstGeom prst="rect">
            <a:avLst/>
          </a:prstGeom>
        </p:spPr>
      </p:pic>
      <p:sp>
        <p:nvSpPr>
          <p:cNvPr id="3" name="عنوان 1">
            <a:extLst>
              <a:ext uri="{FF2B5EF4-FFF2-40B4-BE49-F238E27FC236}">
                <a16:creationId xmlns:a16="http://schemas.microsoft.com/office/drawing/2014/main" id="{C1A76551-7C4A-4BB1-B054-09FF28FDE387}"/>
              </a:ext>
            </a:extLst>
          </p:cNvPr>
          <p:cNvSpPr txBox="1">
            <a:spLocks/>
          </p:cNvSpPr>
          <p:nvPr/>
        </p:nvSpPr>
        <p:spPr>
          <a:xfrm>
            <a:off x="4037428" y="171656"/>
            <a:ext cx="3483422" cy="1520184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54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cs typeface="Mudir MT" pitchFamily="2" charset="-78"/>
              </a:rPr>
              <a:t>جدول التعلم</a:t>
            </a:r>
          </a:p>
        </p:txBody>
      </p:sp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id="{2C9B197F-5151-4F55-9D99-29D9DFA1CA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7741212"/>
              </p:ext>
            </p:extLst>
          </p:nvPr>
        </p:nvGraphicFramePr>
        <p:xfrm>
          <a:off x="1209823" y="1286933"/>
          <a:ext cx="9341320" cy="474500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55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3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2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2070"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cs typeface="Mudir MT" pitchFamily="2" charset="-78"/>
                        </a:rPr>
                        <a:t>ماذا أعلم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cs typeface="Mudir MT" pitchFamily="2" charset="-78"/>
                        </a:rPr>
                        <a:t>ماذا أود أن أتعلم</a:t>
                      </a:r>
                      <a:r>
                        <a:rPr lang="ar-SA" sz="4400" b="1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cs typeface="Mudir MT" pitchFamily="2" charset="-78"/>
                        </a:rPr>
                        <a:t> </a:t>
                      </a:r>
                      <a:endParaRPr lang="ar-SA" sz="4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  <a:cs typeface="Mudir MT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cs typeface="Mudir MT" pitchFamily="2" charset="-78"/>
                        </a:rPr>
                        <a:t>ماذا تعلمت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936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24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3B17406-B3A9-485F-A6B1-2FA9B9239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2" y="351692"/>
            <a:ext cx="11746523" cy="62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53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BD3A077-4E3B-4A59-8D90-ED2450FC0CEC}"/>
              </a:ext>
            </a:extLst>
          </p:cNvPr>
          <p:cNvSpPr/>
          <p:nvPr/>
        </p:nvSpPr>
        <p:spPr>
          <a:xfrm>
            <a:off x="7638757" y="280405"/>
            <a:ext cx="4248147" cy="59093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طالبتي العزيزة بالتعاون مع زميلاتكـِ في المجموعة افحصي العينات التي أمامكـِ ثم أكملي جدول المقارنات التالي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DF96385-67DD-42F8-89AF-597A90288299}"/>
              </a:ext>
            </a:extLst>
          </p:cNvPr>
          <p:cNvSpPr/>
          <p:nvPr/>
        </p:nvSpPr>
        <p:spPr>
          <a:xfrm>
            <a:off x="4009292" y="280405"/>
            <a:ext cx="3390314" cy="291296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B577198-4691-4119-8159-48C3E8DEF328}"/>
              </a:ext>
            </a:extLst>
          </p:cNvPr>
          <p:cNvSpPr/>
          <p:nvPr/>
        </p:nvSpPr>
        <p:spPr>
          <a:xfrm>
            <a:off x="4009292" y="3415155"/>
            <a:ext cx="3390314" cy="291296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1681C1B-FFB4-4BDF-B6EA-E51D84AA5096}"/>
              </a:ext>
            </a:extLst>
          </p:cNvPr>
          <p:cNvSpPr/>
          <p:nvPr/>
        </p:nvSpPr>
        <p:spPr>
          <a:xfrm>
            <a:off x="379827" y="280404"/>
            <a:ext cx="3390314" cy="291296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962CEDB-84FB-4B0A-B529-3FCBF616D1DD}"/>
              </a:ext>
            </a:extLst>
          </p:cNvPr>
          <p:cNvSpPr/>
          <p:nvPr/>
        </p:nvSpPr>
        <p:spPr>
          <a:xfrm>
            <a:off x="379827" y="3415155"/>
            <a:ext cx="3390314" cy="291296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995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B8CAF03-B4E6-4A51-BAC8-21487CE39F0C}"/>
              </a:ext>
            </a:extLst>
          </p:cNvPr>
          <p:cNvSpPr/>
          <p:nvPr/>
        </p:nvSpPr>
        <p:spPr>
          <a:xfrm>
            <a:off x="2588461" y="82714"/>
            <a:ext cx="9543436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أكملي جدول المقارنات التالي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5E2874F4-7CF8-47E5-BA77-10482417D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890178"/>
              </p:ext>
            </p:extLst>
          </p:nvPr>
        </p:nvGraphicFramePr>
        <p:xfrm>
          <a:off x="161865" y="1631047"/>
          <a:ext cx="11880000" cy="493303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3321">
                <a:tc>
                  <a:txBody>
                    <a:bodyPr/>
                    <a:lstStyle/>
                    <a:p>
                      <a:pPr algn="ctr" rtl="1"/>
                      <a:endParaRPr lang="ar-SA" sz="2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القشريات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err="1">
                          <a:solidFill>
                            <a:schemeClr val="tx1"/>
                          </a:solidFill>
                        </a:rPr>
                        <a:t>العنكبوتيات</a:t>
                      </a:r>
                      <a:endParaRPr lang="ar-SA" sz="2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F7B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الحشرات</a:t>
                      </a:r>
                      <a:endParaRPr lang="ar-SA" sz="2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F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عديدات</a:t>
                      </a:r>
                      <a:r>
                        <a:rPr lang="ar-SA" sz="2800" baseline="0" dirty="0">
                          <a:solidFill>
                            <a:schemeClr val="tx1"/>
                          </a:solidFill>
                        </a:rPr>
                        <a:t> الأرجل</a:t>
                      </a:r>
                      <a:endParaRPr lang="ar-SA" sz="2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D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117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مناطق الجسم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راس صدر وبطن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راس صدر وبطن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رأس وبطن وصدر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رأس وصدر وبطن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117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العيون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عينان مركبتان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زوج من العيون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زوج من العيون المركبة أو البسيطة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زوج من العيون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1332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قرون</a:t>
                      </a:r>
                      <a:r>
                        <a:rPr lang="ar-SA" sz="2800" baseline="0" dirty="0"/>
                        <a:t> الاستشعار</a:t>
                      </a:r>
                      <a:endParaRPr lang="ar-SA" sz="2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/>
                        <a:t>بعضها له زوجان من قرون استشعار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ليس لها قرون استشعار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لها زوج من قرون الاستشعار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dirty="0"/>
                        <a:t>لها زوج من قرون الاستشعار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1332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عدد الأقدام المفصلية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ثلاث أو أربع أزواج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أربع أزواج من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ثلاث أزواج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زوج أو زوجان في كل قطعة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1332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أنواع الزوائد</a:t>
                      </a:r>
                      <a:r>
                        <a:rPr lang="ar-SA" sz="2800" baseline="0" dirty="0"/>
                        <a:t> المفصلية </a:t>
                      </a:r>
                      <a:endParaRPr lang="ar-SA" sz="2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الأقدام الكلابية والعوامات القدمية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لواقط فمية </a:t>
                      </a:r>
                      <a:r>
                        <a:rPr lang="ar-SA" sz="2800" dirty="0" err="1"/>
                        <a:t>ولوامس</a:t>
                      </a:r>
                      <a:r>
                        <a:rPr lang="ar-SA" sz="2800" dirty="0"/>
                        <a:t> قدمية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زوجان من الاجنحة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err="1"/>
                        <a:t>لايوجد</a:t>
                      </a:r>
                      <a:r>
                        <a:rPr lang="ar-SA" sz="28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60B15A30-DFC1-46FF-97A2-782BBBBB9E66}"/>
              </a:ext>
            </a:extLst>
          </p:cNvPr>
          <p:cNvSpPr/>
          <p:nvPr/>
        </p:nvSpPr>
        <p:spPr>
          <a:xfrm>
            <a:off x="7849773" y="2315046"/>
            <a:ext cx="2307102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81B94E6-41B9-4922-B419-135AA63585A6}"/>
              </a:ext>
            </a:extLst>
          </p:cNvPr>
          <p:cNvSpPr/>
          <p:nvPr/>
        </p:nvSpPr>
        <p:spPr>
          <a:xfrm>
            <a:off x="5301177" y="2357249"/>
            <a:ext cx="2307102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261F11C-3E4E-4CCA-94B8-EBE2CB75B683}"/>
              </a:ext>
            </a:extLst>
          </p:cNvPr>
          <p:cNvSpPr/>
          <p:nvPr/>
        </p:nvSpPr>
        <p:spPr>
          <a:xfrm>
            <a:off x="2752581" y="2343180"/>
            <a:ext cx="2307102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8058BEC-B2B1-48C3-995D-8DBC91D5FB1B}"/>
              </a:ext>
            </a:extLst>
          </p:cNvPr>
          <p:cNvSpPr/>
          <p:nvPr/>
        </p:nvSpPr>
        <p:spPr>
          <a:xfrm>
            <a:off x="281359" y="2343181"/>
            <a:ext cx="2307102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ED28F88-3ECA-4AA2-AC25-9A9DC89D7E74}"/>
              </a:ext>
            </a:extLst>
          </p:cNvPr>
          <p:cNvSpPr/>
          <p:nvPr/>
        </p:nvSpPr>
        <p:spPr>
          <a:xfrm>
            <a:off x="7835705" y="2951050"/>
            <a:ext cx="2307102" cy="729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4C7CAE3-1C0E-427D-ADBA-569463CECC0D}"/>
              </a:ext>
            </a:extLst>
          </p:cNvPr>
          <p:cNvSpPr/>
          <p:nvPr/>
        </p:nvSpPr>
        <p:spPr>
          <a:xfrm>
            <a:off x="5301177" y="2949808"/>
            <a:ext cx="2307102" cy="729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1CC72E3-9752-4020-8FF2-9B580B813346}"/>
              </a:ext>
            </a:extLst>
          </p:cNvPr>
          <p:cNvSpPr/>
          <p:nvPr/>
        </p:nvSpPr>
        <p:spPr>
          <a:xfrm>
            <a:off x="2752581" y="2949808"/>
            <a:ext cx="2378611" cy="729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6311E69-C457-4386-9630-4DC56E1E0996}"/>
              </a:ext>
            </a:extLst>
          </p:cNvPr>
          <p:cNvSpPr/>
          <p:nvPr/>
        </p:nvSpPr>
        <p:spPr>
          <a:xfrm>
            <a:off x="274325" y="2963876"/>
            <a:ext cx="2307102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0E14CA8-EA17-4203-9167-564D40641742}"/>
              </a:ext>
            </a:extLst>
          </p:cNvPr>
          <p:cNvSpPr/>
          <p:nvPr/>
        </p:nvSpPr>
        <p:spPr>
          <a:xfrm>
            <a:off x="7814019" y="3822005"/>
            <a:ext cx="2307102" cy="65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B01A40C-AC6A-4BDB-8AAC-2649B364FE87}"/>
              </a:ext>
            </a:extLst>
          </p:cNvPr>
          <p:cNvSpPr/>
          <p:nvPr/>
        </p:nvSpPr>
        <p:spPr>
          <a:xfrm>
            <a:off x="5301177" y="3779801"/>
            <a:ext cx="2307102" cy="842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0DECFA1-E65D-4254-BD8D-B9380B2F12E7}"/>
              </a:ext>
            </a:extLst>
          </p:cNvPr>
          <p:cNvSpPr/>
          <p:nvPr/>
        </p:nvSpPr>
        <p:spPr>
          <a:xfrm>
            <a:off x="2788335" y="3793871"/>
            <a:ext cx="2307102" cy="82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23D8227-6AE5-4238-AD10-5E704F927B9D}"/>
              </a:ext>
            </a:extLst>
          </p:cNvPr>
          <p:cNvSpPr/>
          <p:nvPr/>
        </p:nvSpPr>
        <p:spPr>
          <a:xfrm>
            <a:off x="253807" y="3811130"/>
            <a:ext cx="2307102" cy="7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50768E8-462B-467A-AA3A-B98AF65A5828}"/>
              </a:ext>
            </a:extLst>
          </p:cNvPr>
          <p:cNvSpPr/>
          <p:nvPr/>
        </p:nvSpPr>
        <p:spPr>
          <a:xfrm>
            <a:off x="7835705" y="4722335"/>
            <a:ext cx="2307102" cy="65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51B606C-A860-4F3F-9675-15F7A8FC0EE5}"/>
              </a:ext>
            </a:extLst>
          </p:cNvPr>
          <p:cNvSpPr/>
          <p:nvPr/>
        </p:nvSpPr>
        <p:spPr>
          <a:xfrm>
            <a:off x="5290037" y="4721976"/>
            <a:ext cx="2307102" cy="84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27A77CF-94CB-4606-8177-FA423FA2520C}"/>
              </a:ext>
            </a:extLst>
          </p:cNvPr>
          <p:cNvSpPr/>
          <p:nvPr/>
        </p:nvSpPr>
        <p:spPr>
          <a:xfrm>
            <a:off x="2810022" y="4760999"/>
            <a:ext cx="2307102" cy="65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CFCEE70-E028-4AA1-BD0A-21CE43037EF7}"/>
              </a:ext>
            </a:extLst>
          </p:cNvPr>
          <p:cNvSpPr/>
          <p:nvPr/>
        </p:nvSpPr>
        <p:spPr>
          <a:xfrm>
            <a:off x="253807" y="4760998"/>
            <a:ext cx="2307102" cy="80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4ABE7AF-7FD6-423F-B910-1B84255A2FC6}"/>
              </a:ext>
            </a:extLst>
          </p:cNvPr>
          <p:cNvSpPr/>
          <p:nvPr/>
        </p:nvSpPr>
        <p:spPr>
          <a:xfrm>
            <a:off x="7770416" y="5652092"/>
            <a:ext cx="2307102" cy="866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C1E2303-E051-40EA-8F19-64D07C0518EE}"/>
              </a:ext>
            </a:extLst>
          </p:cNvPr>
          <p:cNvSpPr/>
          <p:nvPr/>
        </p:nvSpPr>
        <p:spPr>
          <a:xfrm>
            <a:off x="5307825" y="5652092"/>
            <a:ext cx="2307102" cy="84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D4AEF73-AFEC-46BE-AD66-FDE9692995B8}"/>
              </a:ext>
            </a:extLst>
          </p:cNvPr>
          <p:cNvSpPr/>
          <p:nvPr/>
        </p:nvSpPr>
        <p:spPr>
          <a:xfrm>
            <a:off x="2845234" y="5676081"/>
            <a:ext cx="2307102" cy="65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3A581279-C9B1-408C-9E2A-7201DCD536CF}"/>
              </a:ext>
            </a:extLst>
          </p:cNvPr>
          <p:cNvSpPr/>
          <p:nvPr/>
        </p:nvSpPr>
        <p:spPr>
          <a:xfrm>
            <a:off x="274325" y="5688577"/>
            <a:ext cx="2307102" cy="65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0AF9DC-378F-4402-949F-BE4ABFBDEB0B}"/>
              </a:ext>
            </a:extLst>
          </p:cNvPr>
          <p:cNvSpPr/>
          <p:nvPr/>
        </p:nvSpPr>
        <p:spPr>
          <a:xfrm>
            <a:off x="503583" y="145774"/>
            <a:ext cx="1828800" cy="1272209"/>
          </a:xfrm>
          <a:prstGeom prst="rect">
            <a:avLst/>
          </a:prstGeom>
          <a:solidFill>
            <a:srgbClr val="FFFF99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مهارة المقارنة </a:t>
            </a:r>
          </a:p>
        </p:txBody>
      </p:sp>
    </p:spTree>
    <p:extLst>
      <p:ext uri="{BB962C8B-B14F-4D97-AF65-F5344CB8AC3E}">
        <p14:creationId xmlns:p14="http://schemas.microsoft.com/office/powerpoint/2010/main" val="314936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B96089C-38FF-4950-82E3-F5F3806D85C0}"/>
              </a:ext>
            </a:extLst>
          </p:cNvPr>
          <p:cNvSpPr/>
          <p:nvPr/>
        </p:nvSpPr>
        <p:spPr>
          <a:xfrm>
            <a:off x="196948" y="196000"/>
            <a:ext cx="11834732" cy="830997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أقرئي في كتابك المقرر عن القشريات ثم أكملي </a:t>
            </a:r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الفجوة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التالية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29E7F1EB-D87E-4866-9CD7-090EB6993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466295"/>
              </p:ext>
            </p:extLst>
          </p:nvPr>
        </p:nvGraphicFramePr>
        <p:xfrm>
          <a:off x="223680" y="1206270"/>
          <a:ext cx="11808000" cy="5466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952000">
                  <a:extLst>
                    <a:ext uri="{9D8B030D-6E8A-4147-A177-3AD203B41FA5}">
                      <a16:colId xmlns:a16="http://schemas.microsoft.com/office/drawing/2014/main" val="233804719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4008681502"/>
                    </a:ext>
                  </a:extLst>
                </a:gridCol>
                <a:gridCol w="738000">
                  <a:extLst>
                    <a:ext uri="{9D8B030D-6E8A-4147-A177-3AD203B41FA5}">
                      <a16:colId xmlns:a16="http://schemas.microsoft.com/office/drawing/2014/main" val="300482192"/>
                    </a:ext>
                  </a:extLst>
                </a:gridCol>
                <a:gridCol w="738000">
                  <a:extLst>
                    <a:ext uri="{9D8B030D-6E8A-4147-A177-3AD203B41FA5}">
                      <a16:colId xmlns:a16="http://schemas.microsoft.com/office/drawing/2014/main" val="2525921447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70582315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944823190"/>
                    </a:ext>
                  </a:extLst>
                </a:gridCol>
                <a:gridCol w="738000">
                  <a:extLst>
                    <a:ext uri="{9D8B030D-6E8A-4147-A177-3AD203B41FA5}">
                      <a16:colId xmlns:a16="http://schemas.microsoft.com/office/drawing/2014/main" val="45997831"/>
                    </a:ext>
                  </a:extLst>
                </a:gridCol>
                <a:gridCol w="738000">
                  <a:extLst>
                    <a:ext uri="{9D8B030D-6E8A-4147-A177-3AD203B41FA5}">
                      <a16:colId xmlns:a16="http://schemas.microsoft.com/office/drawing/2014/main" val="3531397577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3969755545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مكان المعيشة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بيئات مائية مالحة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بيئات مائية عذبة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اليابسة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939843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مثال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الربيان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جراد البحر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rgbClr val="FF0000"/>
                          </a:solidFill>
                        </a:rPr>
                        <a:t>جراد البحر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err="1">
                          <a:solidFill>
                            <a:srgbClr val="FF0000"/>
                          </a:solidFill>
                        </a:rPr>
                        <a:t>مجدافيات</a:t>
                      </a:r>
                      <a:r>
                        <a:rPr lang="ar-SA" sz="3200" dirty="0">
                          <a:solidFill>
                            <a:srgbClr val="FF0000"/>
                          </a:solidFill>
                        </a:rPr>
                        <a:t> الارجل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السرطان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قمل الخشب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62216991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أعضاء الحس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F7B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قرون الاستشعار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F7B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زوجان من قرون الاستشعار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العيون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F7B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عينان مركبتان متحركتان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9418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الزوائد المفصلية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الاقدام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القدمين الكلابيين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العوامات القدمية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33179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الوظيفة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D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المشي أو تحريك الطعام نحو الفم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الإمساك بالطعام وتحطيمه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التكاثر والسباحة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748791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89840B38-80FB-4A70-AE53-A55EFDAAD91E}"/>
              </a:ext>
            </a:extLst>
          </p:cNvPr>
          <p:cNvSpPr/>
          <p:nvPr/>
        </p:nvSpPr>
        <p:spPr>
          <a:xfrm>
            <a:off x="6245501" y="1249753"/>
            <a:ext cx="2729948" cy="539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E120B4A-36E7-4BDC-8E40-4909737DD394}"/>
              </a:ext>
            </a:extLst>
          </p:cNvPr>
          <p:cNvSpPr/>
          <p:nvPr/>
        </p:nvSpPr>
        <p:spPr>
          <a:xfrm>
            <a:off x="3234824" y="1249753"/>
            <a:ext cx="2729948" cy="539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34B64AC-1128-44F4-8AC2-7783248C5EEC}"/>
              </a:ext>
            </a:extLst>
          </p:cNvPr>
          <p:cNvSpPr/>
          <p:nvPr/>
        </p:nvSpPr>
        <p:spPr>
          <a:xfrm>
            <a:off x="359749" y="1245152"/>
            <a:ext cx="2729948" cy="539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640CD84-6D34-4B3E-BB77-5FAD70DBE75F}"/>
              </a:ext>
            </a:extLst>
          </p:cNvPr>
          <p:cNvSpPr/>
          <p:nvPr/>
        </p:nvSpPr>
        <p:spPr>
          <a:xfrm>
            <a:off x="4770783" y="3194322"/>
            <a:ext cx="2020956" cy="152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B50ED88-4414-43FE-B2A0-791F54538F47}"/>
              </a:ext>
            </a:extLst>
          </p:cNvPr>
          <p:cNvSpPr/>
          <p:nvPr/>
        </p:nvSpPr>
        <p:spPr>
          <a:xfrm>
            <a:off x="319993" y="3194643"/>
            <a:ext cx="2020956" cy="152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23BC1A-B6FD-4190-BC08-EC7EA8AD8AC7}"/>
              </a:ext>
            </a:extLst>
          </p:cNvPr>
          <p:cNvSpPr/>
          <p:nvPr/>
        </p:nvSpPr>
        <p:spPr>
          <a:xfrm>
            <a:off x="6609522" y="4874269"/>
            <a:ext cx="2020956" cy="55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D80846A-AC8B-4F34-AA19-5D829A597095}"/>
              </a:ext>
            </a:extLst>
          </p:cNvPr>
          <p:cNvSpPr/>
          <p:nvPr/>
        </p:nvSpPr>
        <p:spPr>
          <a:xfrm>
            <a:off x="3339549" y="5552662"/>
            <a:ext cx="2625224" cy="1051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31065E0-907D-4B68-8DA8-C2EB24A9438D}"/>
              </a:ext>
            </a:extLst>
          </p:cNvPr>
          <p:cNvSpPr/>
          <p:nvPr/>
        </p:nvSpPr>
        <p:spPr>
          <a:xfrm>
            <a:off x="359749" y="5552662"/>
            <a:ext cx="2729948" cy="1051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16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DAC542D-782A-41E5-BE5B-3AD3C59625CB}"/>
              </a:ext>
            </a:extLst>
          </p:cNvPr>
          <p:cNvSpPr/>
          <p:nvPr/>
        </p:nvSpPr>
        <p:spPr>
          <a:xfrm>
            <a:off x="196948" y="103236"/>
            <a:ext cx="11834732" cy="707886"/>
          </a:xfrm>
          <a:prstGeom prst="rect">
            <a:avLst/>
          </a:prstGeom>
          <a:solidFill>
            <a:srgbClr val="81F7B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أقرئي في كتابك المقرر عن العناكب واشباهها  ثم أكملي </a:t>
            </a:r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الفجوة </a:t>
            </a:r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التالية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073CBB6A-9BAA-43BF-8DA0-8E727A82EF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1134"/>
              </p:ext>
            </p:extLst>
          </p:nvPr>
        </p:nvGraphicFramePr>
        <p:xfrm>
          <a:off x="253984" y="944955"/>
          <a:ext cx="11700000" cy="5776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351491010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1804746837"/>
                    </a:ext>
                  </a:extLst>
                </a:gridCol>
                <a:gridCol w="780000">
                  <a:extLst>
                    <a:ext uri="{9D8B030D-6E8A-4147-A177-3AD203B41FA5}">
                      <a16:colId xmlns:a16="http://schemas.microsoft.com/office/drawing/2014/main" val="660280067"/>
                    </a:ext>
                  </a:extLst>
                </a:gridCol>
                <a:gridCol w="1560000">
                  <a:extLst>
                    <a:ext uri="{9D8B030D-6E8A-4147-A177-3AD203B41FA5}">
                      <a16:colId xmlns:a16="http://schemas.microsoft.com/office/drawing/2014/main" val="3543894475"/>
                    </a:ext>
                  </a:extLst>
                </a:gridCol>
                <a:gridCol w="1560000">
                  <a:extLst>
                    <a:ext uri="{9D8B030D-6E8A-4147-A177-3AD203B41FA5}">
                      <a16:colId xmlns:a16="http://schemas.microsoft.com/office/drawing/2014/main" val="1330607096"/>
                    </a:ext>
                  </a:extLst>
                </a:gridCol>
                <a:gridCol w="780000">
                  <a:extLst>
                    <a:ext uri="{9D8B030D-6E8A-4147-A177-3AD203B41FA5}">
                      <a16:colId xmlns:a16="http://schemas.microsoft.com/office/drawing/2014/main" val="142699075"/>
                    </a:ext>
                  </a:extLst>
                </a:gridCol>
                <a:gridCol w="780000">
                  <a:extLst>
                    <a:ext uri="{9D8B030D-6E8A-4147-A177-3AD203B41FA5}">
                      <a16:colId xmlns:a16="http://schemas.microsoft.com/office/drawing/2014/main" val="209887837"/>
                    </a:ext>
                  </a:extLst>
                </a:gridCol>
                <a:gridCol w="1560000">
                  <a:extLst>
                    <a:ext uri="{9D8B030D-6E8A-4147-A177-3AD203B41FA5}">
                      <a16:colId xmlns:a16="http://schemas.microsoft.com/office/drawing/2014/main" val="877368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مكان عيشها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حره في الماء واليابس أو متطفلة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3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أجزاء الجسم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رأس صدر وبطن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29571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مثال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rgbClr val="FF0000"/>
                          </a:solidFill>
                        </a:rPr>
                        <a:t>العنكبوت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rgbClr val="FF0000"/>
                          </a:solidFill>
                        </a:rPr>
                        <a:t>العقرب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rgbClr val="FF0000"/>
                          </a:solidFill>
                        </a:rPr>
                        <a:t>القراد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rgbClr val="FF0000"/>
                          </a:solidFill>
                        </a:rPr>
                        <a:t>الحلم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41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أعضاء الحس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قرون الاستشعار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D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ليس لها قرون استشعار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العيون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DF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زوج من العيون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957065"/>
                  </a:ext>
                </a:extLst>
              </a:tr>
              <a:tr h="594360">
                <a:tc row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الزوائد المفصلية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F7B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الاقدام المفصلية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اللواقط الفمية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اللوامس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القدمية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228907"/>
                  </a:ext>
                </a:extLst>
              </a:tr>
              <a:tr h="594360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العقارب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العناكب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417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الوظيفة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FD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الحركة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الإمساك بالطعام وتقطيعه وتتصل بغدة سامة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الإحساس والامساك بالفريسة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للتكاثر في الذكر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909846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E8A5DD34-8EEA-444F-AE81-65AD004EA0CE}"/>
              </a:ext>
            </a:extLst>
          </p:cNvPr>
          <p:cNvSpPr/>
          <p:nvPr/>
        </p:nvSpPr>
        <p:spPr>
          <a:xfrm>
            <a:off x="5141843" y="1050973"/>
            <a:ext cx="4426227" cy="8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5E5406A-9E4D-4CAA-AA13-EB26B25B9B17}"/>
              </a:ext>
            </a:extLst>
          </p:cNvPr>
          <p:cNvSpPr/>
          <p:nvPr/>
        </p:nvSpPr>
        <p:spPr>
          <a:xfrm>
            <a:off x="426260" y="997964"/>
            <a:ext cx="1927096" cy="963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FA682B2-3E5A-43B5-8039-2EE6D2ED89B0}"/>
              </a:ext>
            </a:extLst>
          </p:cNvPr>
          <p:cNvSpPr/>
          <p:nvPr/>
        </p:nvSpPr>
        <p:spPr>
          <a:xfrm>
            <a:off x="5194853" y="3002519"/>
            <a:ext cx="1941444" cy="867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15A896E-3636-44B2-84D4-CC6F31AB03D1}"/>
              </a:ext>
            </a:extLst>
          </p:cNvPr>
          <p:cNvSpPr/>
          <p:nvPr/>
        </p:nvSpPr>
        <p:spPr>
          <a:xfrm>
            <a:off x="377166" y="3002519"/>
            <a:ext cx="2114243" cy="8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2ADA5CD-3BB5-4982-A870-A97607B2E119}"/>
              </a:ext>
            </a:extLst>
          </p:cNvPr>
          <p:cNvSpPr/>
          <p:nvPr/>
        </p:nvSpPr>
        <p:spPr>
          <a:xfrm>
            <a:off x="6559825" y="5209415"/>
            <a:ext cx="2902226" cy="8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52CF42B-F986-4577-86C7-E6A4F72A6BF4}"/>
              </a:ext>
            </a:extLst>
          </p:cNvPr>
          <p:cNvSpPr/>
          <p:nvPr/>
        </p:nvSpPr>
        <p:spPr>
          <a:xfrm>
            <a:off x="3419061" y="4043717"/>
            <a:ext cx="2988366" cy="8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323F813-B72B-4422-9931-B70DD8D3F163}"/>
              </a:ext>
            </a:extLst>
          </p:cNvPr>
          <p:cNvSpPr/>
          <p:nvPr/>
        </p:nvSpPr>
        <p:spPr>
          <a:xfrm>
            <a:off x="1868556" y="5196163"/>
            <a:ext cx="1411357" cy="141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607FD54-39F2-4754-9619-DE93BF420969}"/>
              </a:ext>
            </a:extLst>
          </p:cNvPr>
          <p:cNvSpPr/>
          <p:nvPr/>
        </p:nvSpPr>
        <p:spPr>
          <a:xfrm>
            <a:off x="313620" y="5209414"/>
            <a:ext cx="1422415" cy="1217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726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73972B4-2DCE-49D0-BF1E-3460C2E2086A}"/>
              </a:ext>
            </a:extLst>
          </p:cNvPr>
          <p:cNvSpPr/>
          <p:nvPr/>
        </p:nvSpPr>
        <p:spPr>
          <a:xfrm>
            <a:off x="151680" y="103236"/>
            <a:ext cx="11880000" cy="769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اختبري معلوماتكـِ من خلال الحكم على صحة العبارات التالية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4A124A8A-27D6-40A5-A26B-832FF7B14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914722"/>
              </p:ext>
            </p:extLst>
          </p:nvPr>
        </p:nvGraphicFramePr>
        <p:xfrm>
          <a:off x="151680" y="1024467"/>
          <a:ext cx="11880000" cy="56997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560000">
                  <a:extLst>
                    <a:ext uri="{9D8B030D-6E8A-4147-A177-3AD203B41FA5}">
                      <a16:colId xmlns:a16="http://schemas.microsoft.com/office/drawing/2014/main" val="255563847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765198979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13217672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العبارات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العلامة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تصحيح الخطأ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38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بعض العناكب آكلات لحوم وبعضها آكل أعشاب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كلها مفترسة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118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جميع العناكب تنسج شباكاً لصيد فرائسها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بعضها لا ينسج شبكة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75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تتكون الشباك من خيوط حريرية تصنع من بروتين</a:t>
                      </a:r>
                    </a:p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سائل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764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يهضم العنكبوت غذائه جزئيا خارج الجسم ثم يكمل عملية الهضم داخله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34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يفرز العنكبوت الذكر الحيوانات المنوية على شبكة صغيرة ثم يخزنها داخل تجويف في 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اللوامس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القدمية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636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الاخصاب في العناكب خارجي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داخلي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841814"/>
                  </a:ext>
                </a:extLst>
              </a:tr>
            </a:tbl>
          </a:graphicData>
        </a:graphic>
      </p:graphicFrame>
      <p:pic>
        <p:nvPicPr>
          <p:cNvPr id="7" name="رسم 6" descr="إغلاق">
            <a:extLst>
              <a:ext uri="{FF2B5EF4-FFF2-40B4-BE49-F238E27FC236}">
                <a16:creationId xmlns:a16="http://schemas.microsoft.com/office/drawing/2014/main" id="{E824D0ED-FFD0-4E70-ABA1-886746CF5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600" y="1620079"/>
            <a:ext cx="629478" cy="629478"/>
          </a:xfrm>
          <a:prstGeom prst="rect">
            <a:avLst/>
          </a:prstGeom>
        </p:spPr>
      </p:pic>
      <p:pic>
        <p:nvPicPr>
          <p:cNvPr id="8" name="رسم 7" descr="إغلاق">
            <a:extLst>
              <a:ext uri="{FF2B5EF4-FFF2-40B4-BE49-F238E27FC236}">
                <a16:creationId xmlns:a16="http://schemas.microsoft.com/office/drawing/2014/main" id="{A86313B9-E2C5-4D85-96EB-E6E6A78BA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4348" y="2249557"/>
            <a:ext cx="629478" cy="629478"/>
          </a:xfrm>
          <a:prstGeom prst="rect">
            <a:avLst/>
          </a:prstGeom>
        </p:spPr>
      </p:pic>
      <p:pic>
        <p:nvPicPr>
          <p:cNvPr id="9" name="رسم 8" descr="إغلاق">
            <a:extLst>
              <a:ext uri="{FF2B5EF4-FFF2-40B4-BE49-F238E27FC236}">
                <a16:creationId xmlns:a16="http://schemas.microsoft.com/office/drawing/2014/main" id="{5B26E96E-F72F-45AB-B13B-46BCD822D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4469" y="6094749"/>
            <a:ext cx="629478" cy="629478"/>
          </a:xfrm>
          <a:prstGeom prst="rect">
            <a:avLst/>
          </a:prstGeom>
        </p:spPr>
      </p:pic>
      <p:pic>
        <p:nvPicPr>
          <p:cNvPr id="11" name="رسم 10" descr="علامة تأشير">
            <a:extLst>
              <a:ext uri="{FF2B5EF4-FFF2-40B4-BE49-F238E27FC236}">
                <a16:creationId xmlns:a16="http://schemas.microsoft.com/office/drawing/2014/main" id="{E2164F00-897F-42C7-AC45-C7EFD9A63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6173" y="3030825"/>
            <a:ext cx="710905" cy="626775"/>
          </a:xfrm>
          <a:prstGeom prst="rect">
            <a:avLst/>
          </a:prstGeom>
        </p:spPr>
      </p:pic>
      <p:pic>
        <p:nvPicPr>
          <p:cNvPr id="12" name="رسم 11" descr="علامة تأشير">
            <a:extLst>
              <a:ext uri="{FF2B5EF4-FFF2-40B4-BE49-F238E27FC236}">
                <a16:creationId xmlns:a16="http://schemas.microsoft.com/office/drawing/2014/main" id="{EDC0BA86-DCCE-4477-9646-14F18B6F8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3042" y="4224247"/>
            <a:ext cx="710905" cy="626775"/>
          </a:xfrm>
          <a:prstGeom prst="rect">
            <a:avLst/>
          </a:prstGeom>
        </p:spPr>
      </p:pic>
      <p:pic>
        <p:nvPicPr>
          <p:cNvPr id="13" name="رسم 12" descr="علامة تأشير">
            <a:extLst>
              <a:ext uri="{FF2B5EF4-FFF2-40B4-BE49-F238E27FC236}">
                <a16:creationId xmlns:a16="http://schemas.microsoft.com/office/drawing/2014/main" id="{6AF52287-95DE-4787-AEB2-8EE5E0C27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3041" y="5166850"/>
            <a:ext cx="710905" cy="626775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16341B-B6BC-4A97-A55F-1D474995031A}"/>
              </a:ext>
            </a:extLst>
          </p:cNvPr>
          <p:cNvSpPr/>
          <p:nvPr/>
        </p:nvSpPr>
        <p:spPr>
          <a:xfrm>
            <a:off x="3536416" y="1646583"/>
            <a:ext cx="792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99068F1-93FA-4A7F-A765-EC1B2486738F}"/>
              </a:ext>
            </a:extLst>
          </p:cNvPr>
          <p:cNvSpPr/>
          <p:nvPr/>
        </p:nvSpPr>
        <p:spPr>
          <a:xfrm>
            <a:off x="516835" y="1641932"/>
            <a:ext cx="2837547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0121F4A-B368-4C1A-9098-F7CCA3926029}"/>
              </a:ext>
            </a:extLst>
          </p:cNvPr>
          <p:cNvSpPr/>
          <p:nvPr/>
        </p:nvSpPr>
        <p:spPr>
          <a:xfrm>
            <a:off x="3543041" y="2276132"/>
            <a:ext cx="792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F3AD0EE-A6E3-460C-BA71-7A8FA7137BB8}"/>
              </a:ext>
            </a:extLst>
          </p:cNvPr>
          <p:cNvSpPr/>
          <p:nvPr/>
        </p:nvSpPr>
        <p:spPr>
          <a:xfrm>
            <a:off x="516835" y="2293966"/>
            <a:ext cx="2837547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FD29190-051F-45B1-AC2B-6777ACF6A3D2}"/>
              </a:ext>
            </a:extLst>
          </p:cNvPr>
          <p:cNvSpPr/>
          <p:nvPr/>
        </p:nvSpPr>
        <p:spPr>
          <a:xfrm>
            <a:off x="3535625" y="3136716"/>
            <a:ext cx="792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3065679-AACA-46E6-A227-2973DA54E030}"/>
              </a:ext>
            </a:extLst>
          </p:cNvPr>
          <p:cNvSpPr/>
          <p:nvPr/>
        </p:nvSpPr>
        <p:spPr>
          <a:xfrm>
            <a:off x="3543041" y="4278911"/>
            <a:ext cx="792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864B6FA-A262-4FF7-8DBF-6E87C936D9E7}"/>
              </a:ext>
            </a:extLst>
          </p:cNvPr>
          <p:cNvSpPr/>
          <p:nvPr/>
        </p:nvSpPr>
        <p:spPr>
          <a:xfrm>
            <a:off x="3563087" y="5263680"/>
            <a:ext cx="792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E955C54-BBCA-4086-882D-9B5F25062235}"/>
              </a:ext>
            </a:extLst>
          </p:cNvPr>
          <p:cNvSpPr/>
          <p:nvPr/>
        </p:nvSpPr>
        <p:spPr>
          <a:xfrm>
            <a:off x="3508330" y="6144930"/>
            <a:ext cx="792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7E6B4C10-3771-4B97-BA0F-40DD04284E64}"/>
              </a:ext>
            </a:extLst>
          </p:cNvPr>
          <p:cNvSpPr/>
          <p:nvPr/>
        </p:nvSpPr>
        <p:spPr>
          <a:xfrm>
            <a:off x="516835" y="6122618"/>
            <a:ext cx="2837547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48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كيف ينسج العنكبوت شباكه وماتحتويه هذه الشباك . سبحان الله">
            <a:hlinkClick r:id="" action="ppaction://media"/>
            <a:extLst>
              <a:ext uri="{FF2B5EF4-FFF2-40B4-BE49-F238E27FC236}">
                <a16:creationId xmlns:a16="http://schemas.microsoft.com/office/drawing/2014/main" id="{00561618-BB6E-4D79-8E45-7491D276D4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6935.6666"/>
                </p14:media>
              </p:ext>
            </p:extLst>
          </p:nvPr>
        </p:nvPicPr>
        <p:blipFill rotWithShape="1">
          <a:blip r:embed="rId4"/>
          <a:srcRect l="15610"/>
          <a:stretch>
            <a:fillRect/>
          </a:stretch>
        </p:blipFill>
        <p:spPr>
          <a:xfrm>
            <a:off x="0" y="0"/>
            <a:ext cx="11595651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1A83704-29D2-412B-BC33-0B4070C9407A}"/>
              </a:ext>
            </a:extLst>
          </p:cNvPr>
          <p:cNvSpPr/>
          <p:nvPr/>
        </p:nvSpPr>
        <p:spPr>
          <a:xfrm rot="5400000">
            <a:off x="9103783" y="3105835"/>
            <a:ext cx="56300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العنكبوت ينسج بيت </a:t>
            </a:r>
          </a:p>
        </p:txBody>
      </p:sp>
    </p:spTree>
    <p:extLst>
      <p:ext uri="{BB962C8B-B14F-4D97-AF65-F5344CB8AC3E}">
        <p14:creationId xmlns:p14="http://schemas.microsoft.com/office/powerpoint/2010/main" val="382235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56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474168E-EBF9-46A8-8735-806805F1240C}"/>
              </a:ext>
            </a:extLst>
          </p:cNvPr>
          <p:cNvSpPr/>
          <p:nvPr/>
        </p:nvSpPr>
        <p:spPr>
          <a:xfrm>
            <a:off x="6063175" y="145811"/>
            <a:ext cx="5950829" cy="6555641"/>
          </a:xfrm>
          <a:prstGeom prst="rect">
            <a:avLst/>
          </a:prstGeom>
          <a:noFill/>
          <a:ln w="38100">
            <a:noFill/>
          </a:ln>
          <a:effectLst>
            <a:outerShdw blurRad="50800" dist="889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0" cap="none" spc="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إن لله جٌنداً مٌجنده لا يعلمها الا هو ، قد يسوقها ليذل بها الجبارين ويهلك </a:t>
            </a:r>
          </a:p>
          <a:p>
            <a:pPr algn="ctr"/>
            <a:r>
              <a:rPr lang="ar-SA" sz="6000" b="0" cap="none" spc="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بها المعاندين </a:t>
            </a:r>
          </a:p>
          <a:p>
            <a:pPr algn="ctr"/>
            <a:r>
              <a:rPr lang="ar-SA" sz="6000" b="0" cap="none" spc="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أو يبعثها  لنٌصرة الأبرار</a:t>
            </a:r>
          </a:p>
          <a:p>
            <a:pPr algn="ctr"/>
            <a:r>
              <a:rPr lang="ar-SA" sz="6000" b="0" cap="none" spc="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و الطاهرين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16069AD-DD8A-4C07-8FC1-7FEBCFFB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126609"/>
            <a:ext cx="5922498" cy="64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61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8BFB2DE-4D29-4821-A63A-4B550A119946}"/>
              </a:ext>
            </a:extLst>
          </p:cNvPr>
          <p:cNvSpPr/>
          <p:nvPr/>
        </p:nvSpPr>
        <p:spPr>
          <a:xfrm>
            <a:off x="5438775" y="161926"/>
            <a:ext cx="6581776" cy="47815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لقد شاهدنا منذ قليل دقة وبراعة العنكبوت  في بناء منزلها على أسس هندسية لافته للنظر حيث لم يصل الانسان لهذه الأسس الا بعد سنين من البحث والدراسة و العلم لكن هذه المهندسة الصغيرة تبني بيتها بهندسة غريزيه اودعها الله فيها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33151B6-234E-472A-AD48-C25553BFD3E0}"/>
              </a:ext>
            </a:extLst>
          </p:cNvPr>
          <p:cNvSpPr/>
          <p:nvPr/>
        </p:nvSpPr>
        <p:spPr>
          <a:xfrm>
            <a:off x="5438775" y="5153024"/>
            <a:ext cx="6581776" cy="1371601"/>
          </a:xfrm>
          <a:prstGeom prst="rect">
            <a:avLst/>
          </a:prstGeom>
          <a:solidFill>
            <a:srgbClr val="31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لكن لماذا الله وصف بيت العنكبوت بأوهن البيوت؟ </a:t>
            </a: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7A2815A0-93CC-4016-AB6B-05E7B73E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209549"/>
            <a:ext cx="5210175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335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7AED0CC-D2D0-4A19-9E0F-E15E5FDF3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1725275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8F3AA08-6930-4240-B49A-681E17FE379C}"/>
              </a:ext>
            </a:extLst>
          </p:cNvPr>
          <p:cNvSpPr/>
          <p:nvPr/>
        </p:nvSpPr>
        <p:spPr>
          <a:xfrm rot="5400000">
            <a:off x="8470613" y="3136612"/>
            <a:ext cx="6857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لماذا بيت العنكبوت اوهن البيوت </a:t>
            </a:r>
          </a:p>
        </p:txBody>
      </p:sp>
    </p:spTree>
    <p:extLst>
      <p:ext uri="{BB962C8B-B14F-4D97-AF65-F5344CB8AC3E}">
        <p14:creationId xmlns:p14="http://schemas.microsoft.com/office/powerpoint/2010/main" val="211881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CCBE53E-23BE-46B9-ABDD-0D35A10B6694}"/>
              </a:ext>
            </a:extLst>
          </p:cNvPr>
          <p:cNvSpPr/>
          <p:nvPr/>
        </p:nvSpPr>
        <p:spPr>
          <a:xfrm>
            <a:off x="8802806" y="1170767"/>
            <a:ext cx="3190340" cy="5509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اختلف ماجد وشقيقه أمجد على تصنيف الحيوان اللافقاري التالي</a:t>
            </a:r>
          </a:p>
          <a:p>
            <a:pPr algn="ctr"/>
            <a:r>
              <a:rPr lang="ar-SA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حددي منهما الصائب في حكمه مع التفسير 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0D7B252-99ED-412A-8512-19990FDD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15"/>
          <a:stretch/>
        </p:blipFill>
        <p:spPr>
          <a:xfrm>
            <a:off x="5840835" y="1033678"/>
            <a:ext cx="2961971" cy="578337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6A89AE6-F30E-4456-94B4-31C818C43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692"/>
          <a:stretch/>
        </p:blipFill>
        <p:spPr>
          <a:xfrm>
            <a:off x="0" y="1480782"/>
            <a:ext cx="2497539" cy="537721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A71477-7FED-47E0-B22E-9129793F0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384" y="2199861"/>
            <a:ext cx="3949146" cy="4480106"/>
          </a:xfrm>
          <a:prstGeom prst="rect">
            <a:avLst/>
          </a:prstGeom>
        </p:spPr>
      </p:pic>
      <p:sp>
        <p:nvSpPr>
          <p:cNvPr id="7" name="فقاعة الكلام: مستطيلة 6">
            <a:extLst>
              <a:ext uri="{FF2B5EF4-FFF2-40B4-BE49-F238E27FC236}">
                <a16:creationId xmlns:a16="http://schemas.microsoft.com/office/drawing/2014/main" id="{76BEC03A-7891-44C9-899E-502424D9EC28}"/>
              </a:ext>
            </a:extLst>
          </p:cNvPr>
          <p:cNvSpPr/>
          <p:nvPr/>
        </p:nvSpPr>
        <p:spPr>
          <a:xfrm>
            <a:off x="4278776" y="76070"/>
            <a:ext cx="2197290" cy="1569660"/>
          </a:xfrm>
          <a:prstGeom prst="wedgeRectCallout">
            <a:avLst>
              <a:gd name="adj1" fmla="val 57083"/>
              <a:gd name="adj2" fmla="val 65145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أنه من الحشرات  </a:t>
            </a:r>
          </a:p>
        </p:txBody>
      </p:sp>
      <p:sp>
        <p:nvSpPr>
          <p:cNvPr id="8" name="فقاعة الكلام: مستطيلة 7">
            <a:extLst>
              <a:ext uri="{FF2B5EF4-FFF2-40B4-BE49-F238E27FC236}">
                <a16:creationId xmlns:a16="http://schemas.microsoft.com/office/drawing/2014/main" id="{CB91D27E-AFCE-49E1-BFA6-3B0A5D17D6E6}"/>
              </a:ext>
            </a:extLst>
          </p:cNvPr>
          <p:cNvSpPr/>
          <p:nvPr/>
        </p:nvSpPr>
        <p:spPr>
          <a:xfrm>
            <a:off x="1638946" y="54820"/>
            <a:ext cx="2495921" cy="1569660"/>
          </a:xfrm>
          <a:prstGeom prst="wedgeRectCallout">
            <a:avLst>
              <a:gd name="adj1" fmla="val -36967"/>
              <a:gd name="adj2" fmla="val 69401"/>
            </a:avLst>
          </a:prstGeom>
          <a:solidFill>
            <a:srgbClr val="FFB18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 ليس من الحشرات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B30A8E3-8585-4605-BED4-D524C3C6101D}"/>
              </a:ext>
            </a:extLst>
          </p:cNvPr>
          <p:cNvSpPr/>
          <p:nvPr/>
        </p:nvSpPr>
        <p:spPr>
          <a:xfrm>
            <a:off x="8802806" y="76070"/>
            <a:ext cx="3214636" cy="957608"/>
          </a:xfrm>
          <a:prstGeom prst="rect">
            <a:avLst/>
          </a:prstGeom>
          <a:solidFill>
            <a:srgbClr val="31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</a:rPr>
              <a:t>مهارة التحليل والتصنيف وتصحيح المفاهيم الشائعة </a:t>
            </a:r>
          </a:p>
        </p:txBody>
      </p:sp>
    </p:spTree>
    <p:extLst>
      <p:ext uri="{BB962C8B-B14F-4D97-AF65-F5344CB8AC3E}">
        <p14:creationId xmlns:p14="http://schemas.microsoft.com/office/powerpoint/2010/main" val="460508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1F7EA53-4129-4A5F-ADA8-AB3BE2F38601}"/>
              </a:ext>
            </a:extLst>
          </p:cNvPr>
          <p:cNvSpPr/>
          <p:nvPr/>
        </p:nvSpPr>
        <p:spPr>
          <a:xfrm>
            <a:off x="1163680" y="250640"/>
            <a:ext cx="10129697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إن العناكب لا تصنف من ضمن الحشرات لأن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EC7B36-E3AB-4C95-B4A9-F6B5BA298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431" y="1444487"/>
            <a:ext cx="2625507" cy="5062330"/>
          </a:xfrm>
          <a:prstGeom prst="rect">
            <a:avLst/>
          </a:prstGeom>
        </p:spPr>
      </p:pic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4AA8A397-19FD-4DCE-A4D3-CC4FB437D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6" y="1300370"/>
            <a:ext cx="3283222" cy="530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CB425F4-7ED0-46A8-B8D5-DDF12119835A}"/>
              </a:ext>
            </a:extLst>
          </p:cNvPr>
          <p:cNvSpPr/>
          <p:nvPr/>
        </p:nvSpPr>
        <p:spPr>
          <a:xfrm>
            <a:off x="6465484" y="1300370"/>
            <a:ext cx="2544417" cy="1696278"/>
          </a:xfrm>
          <a:prstGeom prst="rect">
            <a:avLst/>
          </a:prstGeom>
          <a:solidFill>
            <a:srgbClr val="9CFF8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جسم العنكبوت مقسم إلى منطقتين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75DCC5A-2351-4C37-B1B6-6F5123E47E6C}"/>
              </a:ext>
            </a:extLst>
          </p:cNvPr>
          <p:cNvSpPr/>
          <p:nvPr/>
        </p:nvSpPr>
        <p:spPr>
          <a:xfrm>
            <a:off x="3468756" y="1300370"/>
            <a:ext cx="2544417" cy="16962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جسم الحشرات  مقسم إلى ثلاث مناطق 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DDE66E7-9FF2-49B2-95DC-431AA8F53326}"/>
              </a:ext>
            </a:extLst>
          </p:cNvPr>
          <p:cNvSpPr/>
          <p:nvPr/>
        </p:nvSpPr>
        <p:spPr>
          <a:xfrm>
            <a:off x="6465483" y="3141593"/>
            <a:ext cx="2544417" cy="1696278"/>
          </a:xfrm>
          <a:prstGeom prst="rect">
            <a:avLst/>
          </a:prstGeom>
          <a:solidFill>
            <a:srgbClr val="9CFF8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العنكبوت له أربع أزواج من الاقدام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9F115E4-6252-44BF-9D2D-8CCF968B5C9F}"/>
              </a:ext>
            </a:extLst>
          </p:cNvPr>
          <p:cNvSpPr/>
          <p:nvPr/>
        </p:nvSpPr>
        <p:spPr>
          <a:xfrm>
            <a:off x="3468755" y="3123048"/>
            <a:ext cx="2544417" cy="16962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الحشرات لها ثلاث أزواج من الاقدام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1546BE6-114A-499A-AA6D-BF74DB289C7D}"/>
              </a:ext>
            </a:extLst>
          </p:cNvPr>
          <p:cNvSpPr/>
          <p:nvPr/>
        </p:nvSpPr>
        <p:spPr>
          <a:xfrm>
            <a:off x="6465482" y="5004027"/>
            <a:ext cx="2544417" cy="1696278"/>
          </a:xfrm>
          <a:prstGeom prst="rect">
            <a:avLst/>
          </a:prstGeom>
          <a:solidFill>
            <a:srgbClr val="9CFF8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العنكبوت ليس له قرون استشعار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11A493A-A61B-40AB-9CEF-D2D356FF3D0C}"/>
              </a:ext>
            </a:extLst>
          </p:cNvPr>
          <p:cNvSpPr/>
          <p:nvPr/>
        </p:nvSpPr>
        <p:spPr>
          <a:xfrm>
            <a:off x="3468754" y="4945726"/>
            <a:ext cx="2544417" cy="16962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الحشرات لها قرون استشعار </a:t>
            </a:r>
          </a:p>
        </p:txBody>
      </p:sp>
    </p:spTree>
    <p:extLst>
      <p:ext uri="{BB962C8B-B14F-4D97-AF65-F5344CB8AC3E}">
        <p14:creationId xmlns:p14="http://schemas.microsoft.com/office/powerpoint/2010/main" val="34783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67AB967-CE4D-4CCA-9573-BCB212F115DF}"/>
              </a:ext>
            </a:extLst>
          </p:cNvPr>
          <p:cNvSpPr/>
          <p:nvPr/>
        </p:nvSpPr>
        <p:spPr>
          <a:xfrm>
            <a:off x="715617" y="250640"/>
            <a:ext cx="11204634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أقرئي في كتابك المقرر عن القراد والحلم والعقارب ثم بيني وجه الشبه والاختلاف بينهما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ECB98767-A987-4105-997E-7E8E13BFD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013320"/>
              </p:ext>
            </p:extLst>
          </p:nvPr>
        </p:nvGraphicFramePr>
        <p:xfrm>
          <a:off x="286455" y="2002880"/>
          <a:ext cx="11752000" cy="46634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116805354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50115939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918035732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108443282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595715688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283945245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40074289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القراد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الحلم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18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العقارب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D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33850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وجه الشبه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FF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تنتمي إلى طائفة العناكب واجسم مكون من رأس صدر وبطن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266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التغذية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FD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طفيلي يتغذى على امتصاص دم العائل وينقل بعض مسببات  المرض كحمى جبال روكي </a:t>
                      </a:r>
                      <a:r>
                        <a:rPr lang="ar-SA" sz="3600" dirty="0" err="1">
                          <a:solidFill>
                            <a:schemeClr val="tx1"/>
                          </a:solidFill>
                        </a:rPr>
                        <a:t>واللايم</a:t>
                      </a: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مفترسا أو متطفلا على حيوانات أخرى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الحشرات والعناكب واللافقاريات الصغيرة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606427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E9CEDA06-44E1-4008-A547-4E43A98EFD32}"/>
              </a:ext>
            </a:extLst>
          </p:cNvPr>
          <p:cNvSpPr/>
          <p:nvPr/>
        </p:nvSpPr>
        <p:spPr>
          <a:xfrm>
            <a:off x="503583" y="3246782"/>
            <a:ext cx="9250017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F657784-1137-425C-A495-382B2823AB29}"/>
              </a:ext>
            </a:extLst>
          </p:cNvPr>
          <p:cNvSpPr/>
          <p:nvPr/>
        </p:nvSpPr>
        <p:spPr>
          <a:xfrm>
            <a:off x="6824870" y="3879937"/>
            <a:ext cx="3028122" cy="2720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A0FADFF-E0C6-48C4-B7A8-CBF3E90C280D}"/>
              </a:ext>
            </a:extLst>
          </p:cNvPr>
          <p:cNvSpPr/>
          <p:nvPr/>
        </p:nvSpPr>
        <p:spPr>
          <a:xfrm>
            <a:off x="3604592" y="3959451"/>
            <a:ext cx="3028122" cy="1195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CBCEF53-A64E-4A11-9E72-5C5100405A06}"/>
              </a:ext>
            </a:extLst>
          </p:cNvPr>
          <p:cNvSpPr/>
          <p:nvPr/>
        </p:nvSpPr>
        <p:spPr>
          <a:xfrm>
            <a:off x="326211" y="3893191"/>
            <a:ext cx="3125981" cy="1990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05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03FBB0E-F70A-45EC-AA08-37C28AA3C539}"/>
              </a:ext>
            </a:extLst>
          </p:cNvPr>
          <p:cNvSpPr/>
          <p:nvPr/>
        </p:nvSpPr>
        <p:spPr>
          <a:xfrm>
            <a:off x="586855" y="217410"/>
            <a:ext cx="10936406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يوجد في المملكة العربية السعودية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 </a:t>
            </a:r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نوع من العقارب من اشهر العقارب التي تنتشر في المملكة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674E175-C9EB-435F-8E97-939D3B711128}"/>
              </a:ext>
            </a:extLst>
          </p:cNvPr>
          <p:cNvSpPr/>
          <p:nvPr/>
        </p:nvSpPr>
        <p:spPr>
          <a:xfrm>
            <a:off x="9151961" y="2115403"/>
            <a:ext cx="2700000" cy="324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E24C98B-877B-4237-93A3-2FDD92D6D837}"/>
              </a:ext>
            </a:extLst>
          </p:cNvPr>
          <p:cNvSpPr/>
          <p:nvPr/>
        </p:nvSpPr>
        <p:spPr>
          <a:xfrm>
            <a:off x="6184710" y="2115403"/>
            <a:ext cx="2700000" cy="32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D9A1C19-C2EF-442E-8D33-CFD7B826FC07}"/>
              </a:ext>
            </a:extLst>
          </p:cNvPr>
          <p:cNvSpPr/>
          <p:nvPr/>
        </p:nvSpPr>
        <p:spPr>
          <a:xfrm>
            <a:off x="3217459" y="2115403"/>
            <a:ext cx="2700000" cy="32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1C5DF39-F370-443C-95AE-190ECA1D3A46}"/>
              </a:ext>
            </a:extLst>
          </p:cNvPr>
          <p:cNvSpPr/>
          <p:nvPr/>
        </p:nvSpPr>
        <p:spPr>
          <a:xfrm>
            <a:off x="250209" y="2115403"/>
            <a:ext cx="2700000" cy="324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C5AD24D-7C64-4968-8CEB-928E47232AC9}"/>
              </a:ext>
            </a:extLst>
          </p:cNvPr>
          <p:cNvSpPr/>
          <p:nvPr/>
        </p:nvSpPr>
        <p:spPr>
          <a:xfrm>
            <a:off x="9151961" y="5355403"/>
            <a:ext cx="2700000" cy="1446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عقرب فاشون الأصفر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D8FFEDE-F17A-4BA5-ABEE-2A35FEC2854E}"/>
              </a:ext>
            </a:extLst>
          </p:cNvPr>
          <p:cNvSpPr/>
          <p:nvPr/>
        </p:nvSpPr>
        <p:spPr>
          <a:xfrm>
            <a:off x="6184709" y="5355403"/>
            <a:ext cx="2700000" cy="1446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العقرب الاسود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E097EC4-347F-4B69-BCB5-F91587A96783}"/>
              </a:ext>
            </a:extLst>
          </p:cNvPr>
          <p:cNvSpPr/>
          <p:nvPr/>
        </p:nvSpPr>
        <p:spPr>
          <a:xfrm>
            <a:off x="3231105" y="5355403"/>
            <a:ext cx="2700000" cy="1446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العقرب الجزار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9F5997A-F334-453D-AF54-EC3EF5BC1467}"/>
              </a:ext>
            </a:extLst>
          </p:cNvPr>
          <p:cNvSpPr/>
          <p:nvPr/>
        </p:nvSpPr>
        <p:spPr>
          <a:xfrm>
            <a:off x="250208" y="5355403"/>
            <a:ext cx="2700000" cy="1446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العقرب العربي </a:t>
            </a:r>
          </a:p>
        </p:txBody>
      </p:sp>
    </p:spTree>
    <p:extLst>
      <p:ext uri="{BB962C8B-B14F-4D97-AF65-F5344CB8AC3E}">
        <p14:creationId xmlns:p14="http://schemas.microsoft.com/office/powerpoint/2010/main" val="270920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DF615EF-019E-4368-80CD-66E694812DB8}"/>
              </a:ext>
            </a:extLst>
          </p:cNvPr>
          <p:cNvSpPr/>
          <p:nvPr/>
        </p:nvSpPr>
        <p:spPr>
          <a:xfrm>
            <a:off x="5433391" y="397565"/>
            <a:ext cx="6575266" cy="600164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أقرئن عن سرطان حذاء الفرس وتناقشن فيه ثم حاولن الإجابة على الأسئلة في البطاقات الملونة . وستفوز الفرقة التي تحل أكبر عدد ممكن من الأسئلة وذلك خلال دقيقتين ومن دون اللجوء إلى كتاب الطالب </a:t>
            </a:r>
            <a:endParaRPr lang="ar-SA" sz="48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3866239-9E45-4B68-8C7B-410AAF6C0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" y="397565"/>
            <a:ext cx="5035827" cy="60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2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4BFF2DC-F6C5-45E7-B4D3-E3B97D521743}"/>
              </a:ext>
            </a:extLst>
          </p:cNvPr>
          <p:cNvSpPr/>
          <p:nvPr/>
        </p:nvSpPr>
        <p:spPr>
          <a:xfrm>
            <a:off x="8428383" y="159026"/>
            <a:ext cx="3420000" cy="2700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س/أين يعيش سرطان حذاء الفرس؟ </a:t>
            </a:r>
          </a:p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......................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1A693B0-CCB0-4A5C-B299-3AFB85F2D006}"/>
              </a:ext>
            </a:extLst>
          </p:cNvPr>
          <p:cNvSpPr/>
          <p:nvPr/>
        </p:nvSpPr>
        <p:spPr>
          <a:xfrm>
            <a:off x="4658139" y="159026"/>
            <a:ext cx="3420000" cy="270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س/على ماذا يتغذى سرطان حذاء الفرس؟</a:t>
            </a:r>
          </a:p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.....................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0E60A76-DAFD-4D9E-990F-7BCB52A9DE78}"/>
              </a:ext>
            </a:extLst>
          </p:cNvPr>
          <p:cNvSpPr/>
          <p:nvPr/>
        </p:nvSpPr>
        <p:spPr>
          <a:xfrm>
            <a:off x="887895" y="159026"/>
            <a:ext cx="3420000" cy="270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س/لأي الطوائف ينتمي سرطان حذاء الفرس  ؟</a:t>
            </a:r>
          </a:p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......................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F422B3C-46C7-4250-A446-840010B1FFB4}"/>
              </a:ext>
            </a:extLst>
          </p:cNvPr>
          <p:cNvSpPr/>
          <p:nvPr/>
        </p:nvSpPr>
        <p:spPr>
          <a:xfrm>
            <a:off x="8428383" y="3385930"/>
            <a:ext cx="3420000" cy="2700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س/لماذا سمي سرطان حذاء الفرس بهذا الاسم؟</a:t>
            </a:r>
          </a:p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......................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9BCB40C-BA19-4C9E-8C53-DE24CA893298}"/>
              </a:ext>
            </a:extLst>
          </p:cNvPr>
          <p:cNvSpPr/>
          <p:nvPr/>
        </p:nvSpPr>
        <p:spPr>
          <a:xfrm>
            <a:off x="4658139" y="3385930"/>
            <a:ext cx="3420000" cy="2700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س/ما وظيفة الكلابات واللواقط الفمية ؟</a:t>
            </a:r>
          </a:p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......................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BB299CD-7E33-44B6-BF7A-E6DA846B3C1E}"/>
              </a:ext>
            </a:extLst>
          </p:cNvPr>
          <p:cNvSpPr/>
          <p:nvPr/>
        </p:nvSpPr>
        <p:spPr>
          <a:xfrm>
            <a:off x="887895" y="3385930"/>
            <a:ext cx="3420000" cy="270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س/ما وظيفة الزواد القدمية الامامية والخلفية ؟</a:t>
            </a:r>
          </a:p>
          <a:p>
            <a:pPr algn="ctr"/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679711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E148586-15DA-43FA-B719-F145A9CF2817}"/>
              </a:ext>
            </a:extLst>
          </p:cNvPr>
          <p:cNvSpPr/>
          <p:nvPr/>
        </p:nvSpPr>
        <p:spPr>
          <a:xfrm>
            <a:off x="39755" y="157875"/>
            <a:ext cx="120960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صنفي المفصليات التالية كل إلى طائفته التي ينتمي إليها  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49B82DF-57CC-411B-B60F-006FB0289C59}"/>
              </a:ext>
            </a:extLst>
          </p:cNvPr>
          <p:cNvSpPr/>
          <p:nvPr/>
        </p:nvSpPr>
        <p:spPr>
          <a:xfrm>
            <a:off x="9223512" y="1205948"/>
            <a:ext cx="2700000" cy="2160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5FC88E3-3E75-46CA-AA4C-8049217914BC}"/>
              </a:ext>
            </a:extLst>
          </p:cNvPr>
          <p:cNvSpPr/>
          <p:nvPr/>
        </p:nvSpPr>
        <p:spPr>
          <a:xfrm>
            <a:off x="9223512" y="3130691"/>
            <a:ext cx="2700000" cy="720000"/>
          </a:xfrm>
          <a:prstGeom prst="roundRect">
            <a:avLst/>
          </a:prstGeom>
          <a:solidFill>
            <a:srgbClr val="ABDB77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القشريات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CB67270-1FB6-4B5B-BD5F-B8B5C60D76DD}"/>
              </a:ext>
            </a:extLst>
          </p:cNvPr>
          <p:cNvSpPr/>
          <p:nvPr/>
        </p:nvSpPr>
        <p:spPr>
          <a:xfrm>
            <a:off x="9223512" y="4048539"/>
            <a:ext cx="2700000" cy="2160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F6D2678-8A42-45FB-B278-F4B2474C277B}"/>
              </a:ext>
            </a:extLst>
          </p:cNvPr>
          <p:cNvSpPr/>
          <p:nvPr/>
        </p:nvSpPr>
        <p:spPr>
          <a:xfrm>
            <a:off x="9223512" y="5973282"/>
            <a:ext cx="2700000" cy="720000"/>
          </a:xfrm>
          <a:prstGeom prst="roundRect">
            <a:avLst/>
          </a:prstGeom>
          <a:solidFill>
            <a:srgbClr val="FF66C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الحشرات 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48D757F-B2E9-4EBA-8963-9E2C3385D763}"/>
              </a:ext>
            </a:extLst>
          </p:cNvPr>
          <p:cNvSpPr/>
          <p:nvPr/>
        </p:nvSpPr>
        <p:spPr>
          <a:xfrm>
            <a:off x="6182133" y="1205948"/>
            <a:ext cx="2700000" cy="21600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47023E43-0F7E-4CEE-AE8D-0223B4091BD1}"/>
              </a:ext>
            </a:extLst>
          </p:cNvPr>
          <p:cNvSpPr/>
          <p:nvPr/>
        </p:nvSpPr>
        <p:spPr>
          <a:xfrm>
            <a:off x="6182133" y="3130691"/>
            <a:ext cx="2700000" cy="720000"/>
          </a:xfrm>
          <a:prstGeom prst="roundRect">
            <a:avLst/>
          </a:prstGeom>
          <a:solidFill>
            <a:srgbClr val="2FC9FF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العناكب 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AD0BEAE-57A2-43FF-8AA8-8D42188E92E7}"/>
              </a:ext>
            </a:extLst>
          </p:cNvPr>
          <p:cNvSpPr/>
          <p:nvPr/>
        </p:nvSpPr>
        <p:spPr>
          <a:xfrm>
            <a:off x="6182133" y="4048539"/>
            <a:ext cx="2700000" cy="216000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C0E721DB-3EA7-472E-A7B9-3AD72BDB6AEB}"/>
              </a:ext>
            </a:extLst>
          </p:cNvPr>
          <p:cNvSpPr/>
          <p:nvPr/>
        </p:nvSpPr>
        <p:spPr>
          <a:xfrm>
            <a:off x="6182133" y="5973282"/>
            <a:ext cx="2700000" cy="720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الحشرات 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A6E7F6E-8E00-4729-95C8-0C7532B68BC8}"/>
              </a:ext>
            </a:extLst>
          </p:cNvPr>
          <p:cNvSpPr/>
          <p:nvPr/>
        </p:nvSpPr>
        <p:spPr>
          <a:xfrm>
            <a:off x="251791" y="1205948"/>
            <a:ext cx="2700000" cy="216000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5D62327-0A7E-41FB-8805-74C3FE65B63D}"/>
              </a:ext>
            </a:extLst>
          </p:cNvPr>
          <p:cNvSpPr/>
          <p:nvPr/>
        </p:nvSpPr>
        <p:spPr>
          <a:xfrm>
            <a:off x="251791" y="3130691"/>
            <a:ext cx="2700000" cy="720000"/>
          </a:xfrm>
          <a:prstGeom prst="roundRect">
            <a:avLst/>
          </a:prstGeom>
          <a:solidFill>
            <a:srgbClr val="ABDB77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العناكب 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303D24F5-22D4-4DD4-9D42-95DED9FEE8CF}"/>
              </a:ext>
            </a:extLst>
          </p:cNvPr>
          <p:cNvSpPr/>
          <p:nvPr/>
        </p:nvSpPr>
        <p:spPr>
          <a:xfrm>
            <a:off x="251791" y="4048539"/>
            <a:ext cx="2700000" cy="216000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DB1327D5-4EEB-44D9-9A96-CBC2DA0EAFE8}"/>
              </a:ext>
            </a:extLst>
          </p:cNvPr>
          <p:cNvSpPr/>
          <p:nvPr/>
        </p:nvSpPr>
        <p:spPr>
          <a:xfrm>
            <a:off x="251791" y="5973282"/>
            <a:ext cx="2700000" cy="720000"/>
          </a:xfrm>
          <a:prstGeom prst="roundRect">
            <a:avLst/>
          </a:prstGeom>
          <a:solidFill>
            <a:srgbClr val="FF66C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القشريات 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622B10D3-C5B6-4C42-9277-BA4A81397CD9}"/>
              </a:ext>
            </a:extLst>
          </p:cNvPr>
          <p:cNvSpPr/>
          <p:nvPr/>
        </p:nvSpPr>
        <p:spPr>
          <a:xfrm>
            <a:off x="3253414" y="1205948"/>
            <a:ext cx="2700000" cy="216000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99374A18-A0B0-40BE-A773-D89DD54BD45D}"/>
              </a:ext>
            </a:extLst>
          </p:cNvPr>
          <p:cNvSpPr/>
          <p:nvPr/>
        </p:nvSpPr>
        <p:spPr>
          <a:xfrm>
            <a:off x="3253414" y="3130691"/>
            <a:ext cx="2700000" cy="720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الحشرات 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7B4C4135-23E1-4890-87CF-492F2028B59A}"/>
              </a:ext>
            </a:extLst>
          </p:cNvPr>
          <p:cNvSpPr/>
          <p:nvPr/>
        </p:nvSpPr>
        <p:spPr>
          <a:xfrm>
            <a:off x="3253414" y="4048539"/>
            <a:ext cx="2700000" cy="2160000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9999AD36-BB1B-4115-BBF6-51A6A24756EE}"/>
              </a:ext>
            </a:extLst>
          </p:cNvPr>
          <p:cNvSpPr/>
          <p:nvPr/>
        </p:nvSpPr>
        <p:spPr>
          <a:xfrm>
            <a:off x="3253414" y="5973282"/>
            <a:ext cx="2700000" cy="720000"/>
          </a:xfrm>
          <a:prstGeom prst="roundRect">
            <a:avLst/>
          </a:prstGeom>
          <a:solidFill>
            <a:srgbClr val="2FC9FF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عديدات الارجل 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A2EDDFB4-C99C-4844-A666-CD36550A36B7}"/>
              </a:ext>
            </a:extLst>
          </p:cNvPr>
          <p:cNvSpPr/>
          <p:nvPr/>
        </p:nvSpPr>
        <p:spPr>
          <a:xfrm>
            <a:off x="9223512" y="3131376"/>
            <a:ext cx="2700000" cy="720000"/>
          </a:xfrm>
          <a:prstGeom prst="roundRect">
            <a:avLst/>
          </a:prstGeom>
          <a:solidFill>
            <a:srgbClr val="ABDB77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dirty="0"/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3CC24215-4246-4929-B5F6-1D6F22C7B835}"/>
              </a:ext>
            </a:extLst>
          </p:cNvPr>
          <p:cNvSpPr/>
          <p:nvPr/>
        </p:nvSpPr>
        <p:spPr>
          <a:xfrm>
            <a:off x="6182133" y="3130691"/>
            <a:ext cx="2700000" cy="720000"/>
          </a:xfrm>
          <a:prstGeom prst="roundRect">
            <a:avLst/>
          </a:prstGeom>
          <a:solidFill>
            <a:srgbClr val="2FC9FF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dirty="0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317F992B-8298-47AC-A9C9-37698B04A5D8}"/>
              </a:ext>
            </a:extLst>
          </p:cNvPr>
          <p:cNvSpPr/>
          <p:nvPr/>
        </p:nvSpPr>
        <p:spPr>
          <a:xfrm>
            <a:off x="3253408" y="3123026"/>
            <a:ext cx="2700000" cy="720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dirty="0"/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4621B5F3-62BE-43A3-98BB-F0D8F0867315}"/>
              </a:ext>
            </a:extLst>
          </p:cNvPr>
          <p:cNvSpPr/>
          <p:nvPr/>
        </p:nvSpPr>
        <p:spPr>
          <a:xfrm>
            <a:off x="255107" y="3136278"/>
            <a:ext cx="2700000" cy="720000"/>
          </a:xfrm>
          <a:prstGeom prst="roundRect">
            <a:avLst/>
          </a:prstGeom>
          <a:solidFill>
            <a:srgbClr val="ABDB77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dirty="0"/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0F0C8185-6C94-41EC-A554-F0E46D791EDE}"/>
              </a:ext>
            </a:extLst>
          </p:cNvPr>
          <p:cNvSpPr/>
          <p:nvPr/>
        </p:nvSpPr>
        <p:spPr>
          <a:xfrm>
            <a:off x="9223512" y="5973282"/>
            <a:ext cx="2700000" cy="720000"/>
          </a:xfrm>
          <a:prstGeom prst="roundRect">
            <a:avLst/>
          </a:prstGeom>
          <a:solidFill>
            <a:srgbClr val="FF66C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dirty="0"/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7E89BBFB-31F6-4DE2-8D88-383CE25B79AF}"/>
              </a:ext>
            </a:extLst>
          </p:cNvPr>
          <p:cNvSpPr/>
          <p:nvPr/>
        </p:nvSpPr>
        <p:spPr>
          <a:xfrm>
            <a:off x="6178683" y="5973282"/>
            <a:ext cx="2700000" cy="720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dirty="0"/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97F98942-8CB6-4397-B2CD-366F9C0B4875}"/>
              </a:ext>
            </a:extLst>
          </p:cNvPr>
          <p:cNvSpPr/>
          <p:nvPr/>
        </p:nvSpPr>
        <p:spPr>
          <a:xfrm>
            <a:off x="3249964" y="5973282"/>
            <a:ext cx="2700000" cy="720000"/>
          </a:xfrm>
          <a:prstGeom prst="roundRect">
            <a:avLst/>
          </a:prstGeom>
          <a:solidFill>
            <a:srgbClr val="2FC9FF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dirty="0"/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7F749779-14EB-4836-AA44-344B3880A32F}"/>
              </a:ext>
            </a:extLst>
          </p:cNvPr>
          <p:cNvSpPr/>
          <p:nvPr/>
        </p:nvSpPr>
        <p:spPr>
          <a:xfrm>
            <a:off x="261593" y="5973282"/>
            <a:ext cx="2700000" cy="720000"/>
          </a:xfrm>
          <a:prstGeom prst="roundRect">
            <a:avLst/>
          </a:prstGeom>
          <a:solidFill>
            <a:srgbClr val="FF66C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238899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07A6E0A-20E0-4C50-8975-FC9D22A6B70D}"/>
              </a:ext>
            </a:extLst>
          </p:cNvPr>
          <p:cNvSpPr/>
          <p:nvPr/>
        </p:nvSpPr>
        <p:spPr>
          <a:xfrm>
            <a:off x="910764" y="222089"/>
            <a:ext cx="8793706" cy="1754326"/>
          </a:xfrm>
          <a:prstGeom prst="rect">
            <a:avLst/>
          </a:prstGeom>
          <a:solidFill>
            <a:srgbClr val="FFFF93"/>
          </a:soli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ضعي رقم الزائدة المفصلية أمام كل من مسماها ووظيفتها في كل مما يأتي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A2A5D61B-C565-4B8A-991F-96ADB43EF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476805"/>
              </p:ext>
            </p:extLst>
          </p:nvPr>
        </p:nvGraphicFramePr>
        <p:xfrm>
          <a:off x="192929" y="2139033"/>
          <a:ext cx="11808000" cy="4536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952000">
                  <a:extLst>
                    <a:ext uri="{9D8B030D-6E8A-4147-A177-3AD203B41FA5}">
                      <a16:colId xmlns:a16="http://schemas.microsoft.com/office/drawing/2014/main" val="3318418604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3681294485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865719976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1995232845"/>
                    </a:ext>
                  </a:extLst>
                </a:gridCol>
              </a:tblGrid>
              <a:tr h="1512000"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635921074"/>
                  </a:ext>
                </a:extLst>
              </a:tr>
              <a:tr h="151200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الأقدام الكلابية </a:t>
                      </a:r>
                    </a:p>
                    <a:p>
                      <a:pPr algn="ctr" rtl="1"/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العوامات القدمية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الأقدام المفصلية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اللواقط الفمية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396487"/>
                  </a:ext>
                </a:extLst>
              </a:tr>
              <a:tr h="151200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تقطيع الطعام وتمزيقه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المشي والحركة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السباحة والتكاثر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الإمساك بالطعام وتحطيمه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46512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73B27D0A-AAF2-4B64-8314-F31C926F68F2}"/>
              </a:ext>
            </a:extLst>
          </p:cNvPr>
          <p:cNvSpPr/>
          <p:nvPr/>
        </p:nvSpPr>
        <p:spPr>
          <a:xfrm>
            <a:off x="9164470" y="312288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BEDC9B8-9508-417F-B9D4-F713DAC9A4B6}"/>
              </a:ext>
            </a:extLst>
          </p:cNvPr>
          <p:cNvSpPr/>
          <p:nvPr/>
        </p:nvSpPr>
        <p:spPr>
          <a:xfrm>
            <a:off x="6220191" y="312288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C1219E8-8AED-4A63-A90C-69EE25F6D4E4}"/>
              </a:ext>
            </a:extLst>
          </p:cNvPr>
          <p:cNvSpPr/>
          <p:nvPr/>
        </p:nvSpPr>
        <p:spPr>
          <a:xfrm>
            <a:off x="3238386" y="312288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181D66-9820-48B1-AF0B-23A0EB1999D7}"/>
              </a:ext>
            </a:extLst>
          </p:cNvPr>
          <p:cNvSpPr/>
          <p:nvPr/>
        </p:nvSpPr>
        <p:spPr>
          <a:xfrm>
            <a:off x="294107" y="312288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44E402F-C431-4AF0-9638-0079BCDE0391}"/>
              </a:ext>
            </a:extLst>
          </p:cNvPr>
          <p:cNvSpPr/>
          <p:nvPr/>
        </p:nvSpPr>
        <p:spPr>
          <a:xfrm>
            <a:off x="6246124" y="458792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276F761-9D2B-49BA-92EE-D6FC36360A57}"/>
              </a:ext>
            </a:extLst>
          </p:cNvPr>
          <p:cNvSpPr/>
          <p:nvPr/>
        </p:nvSpPr>
        <p:spPr>
          <a:xfrm>
            <a:off x="3238386" y="610282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D9F4AF7-6F9C-4DF9-9405-C6C894798A9F}"/>
              </a:ext>
            </a:extLst>
          </p:cNvPr>
          <p:cNvSpPr/>
          <p:nvPr/>
        </p:nvSpPr>
        <p:spPr>
          <a:xfrm>
            <a:off x="9153098" y="610282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CCDDB37-4215-4A0F-BE2A-F849542410A7}"/>
              </a:ext>
            </a:extLst>
          </p:cNvPr>
          <p:cNvSpPr/>
          <p:nvPr/>
        </p:nvSpPr>
        <p:spPr>
          <a:xfrm>
            <a:off x="9124438" y="461285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008C0DF-A8A2-4C8A-9CE0-BAA8095C012A}"/>
              </a:ext>
            </a:extLst>
          </p:cNvPr>
          <p:cNvSpPr/>
          <p:nvPr/>
        </p:nvSpPr>
        <p:spPr>
          <a:xfrm>
            <a:off x="278683" y="461285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493CC07-B7D7-4295-B38B-765B15183E7E}"/>
              </a:ext>
            </a:extLst>
          </p:cNvPr>
          <p:cNvSpPr/>
          <p:nvPr/>
        </p:nvSpPr>
        <p:spPr>
          <a:xfrm>
            <a:off x="278683" y="610282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7158C16-22C7-4948-8F7F-261AC572B4EE}"/>
              </a:ext>
            </a:extLst>
          </p:cNvPr>
          <p:cNvSpPr/>
          <p:nvPr/>
        </p:nvSpPr>
        <p:spPr>
          <a:xfrm>
            <a:off x="3273095" y="458792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5BFD10E-AC70-403E-8634-2E9C9E467AC2}"/>
              </a:ext>
            </a:extLst>
          </p:cNvPr>
          <p:cNvSpPr/>
          <p:nvPr/>
        </p:nvSpPr>
        <p:spPr>
          <a:xfrm>
            <a:off x="6246124" y="610282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45A7B1EE-35C3-4A02-98C9-FF2B5D5CA9EE}"/>
              </a:ext>
            </a:extLst>
          </p:cNvPr>
          <p:cNvSpPr/>
          <p:nvPr/>
        </p:nvSpPr>
        <p:spPr>
          <a:xfrm>
            <a:off x="3252034" y="458792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0EB4364-1886-4F39-A98A-3D69CCCD7904}"/>
              </a:ext>
            </a:extLst>
          </p:cNvPr>
          <p:cNvSpPr/>
          <p:nvPr/>
        </p:nvSpPr>
        <p:spPr>
          <a:xfrm>
            <a:off x="6246124" y="610282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73C1D63-C110-4CD5-BC90-F7C2FE9520D1}"/>
              </a:ext>
            </a:extLst>
          </p:cNvPr>
          <p:cNvSpPr/>
          <p:nvPr/>
        </p:nvSpPr>
        <p:spPr>
          <a:xfrm>
            <a:off x="9123526" y="461285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CBCE132-1766-434D-BB4D-972340411C11}"/>
              </a:ext>
            </a:extLst>
          </p:cNvPr>
          <p:cNvSpPr/>
          <p:nvPr/>
        </p:nvSpPr>
        <p:spPr>
          <a:xfrm>
            <a:off x="278683" y="610282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A53D02C-12E0-44B9-9AA9-79DC652EB738}"/>
              </a:ext>
            </a:extLst>
          </p:cNvPr>
          <p:cNvSpPr/>
          <p:nvPr/>
        </p:nvSpPr>
        <p:spPr>
          <a:xfrm>
            <a:off x="278683" y="4614629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31BA3B2-E8C0-4505-841C-32DC7F24C17E}"/>
              </a:ext>
            </a:extLst>
          </p:cNvPr>
          <p:cNvSpPr/>
          <p:nvPr/>
        </p:nvSpPr>
        <p:spPr>
          <a:xfrm>
            <a:off x="9153098" y="610282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C7C2418-B141-4070-A7C2-F888B9CE1F83}"/>
              </a:ext>
            </a:extLst>
          </p:cNvPr>
          <p:cNvSpPr/>
          <p:nvPr/>
        </p:nvSpPr>
        <p:spPr>
          <a:xfrm>
            <a:off x="6245212" y="4587922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F37E00AF-EE17-408C-A134-FDA9DD5744C9}"/>
              </a:ext>
            </a:extLst>
          </p:cNvPr>
          <p:cNvSpPr/>
          <p:nvPr/>
        </p:nvSpPr>
        <p:spPr>
          <a:xfrm>
            <a:off x="3238386" y="6097139"/>
            <a:ext cx="540000" cy="432000"/>
          </a:xfrm>
          <a:prstGeom prst="rect">
            <a:avLst/>
          </a:prstGeom>
          <a:solidFill>
            <a:srgbClr val="4BD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ØµÙØ±Ø© Ø°Ø§Øª ØµÙØ©">
            <a:extLst>
              <a:ext uri="{FF2B5EF4-FFF2-40B4-BE49-F238E27FC236}">
                <a16:creationId xmlns:a16="http://schemas.microsoft.com/office/drawing/2014/main" id="{2A6A1911-758A-43C6-B38F-0E1DDE690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67" b="98238" l="53793" r="94828">
                        <a14:foregroundMark x1="70690" y1="59031" x2="70690" y2="59031"/>
                        <a14:foregroundMark x1="72069" y1="78414" x2="72069" y2="78414"/>
                        <a14:foregroundMark x1="72069" y1="78414" x2="72069" y2="78414"/>
                        <a14:foregroundMark x1="72069" y1="78414" x2="72069" y2="78414"/>
                        <a14:foregroundMark x1="79655" y1="83700" x2="79655" y2="83700"/>
                        <a14:foregroundMark x1="79655" y1="94714" x2="79655" y2="94714"/>
                        <a14:foregroundMark x1="79655" y1="98678" x2="79655" y2="98678"/>
                        <a14:foregroundMark x1="61379" y1="57709" x2="61379" y2="57709"/>
                        <a14:foregroundMark x1="58621" y1="51982" x2="58621" y2="51982"/>
                        <a14:foregroundMark x1="56552" y1="50661" x2="56552" y2="50661"/>
                        <a14:foregroundMark x1="67241" y1="30837" x2="67241" y2="30837"/>
                        <a14:foregroundMark x1="77586" y1="22907" x2="77586" y2="22907"/>
                        <a14:foregroundMark x1="71379" y1="58150" x2="71379" y2="58150"/>
                        <a14:foregroundMark x1="72759" y1="60793" x2="72759" y2="60793"/>
                        <a14:foregroundMark x1="78966" y1="68722" x2="78966" y2="68722"/>
                        <a14:foregroundMark x1="78966" y1="68722" x2="78966" y2="68722"/>
                        <a14:foregroundMark x1="79310" y1="71366" x2="79310" y2="71366"/>
                        <a14:foregroundMark x1="79310" y1="67841" x2="79310" y2="67841"/>
                        <a14:foregroundMark x1="82759" y1="36564" x2="82759" y2="36564"/>
                        <a14:foregroundMark x1="75862" y1="25551" x2="75862" y2="25551"/>
                        <a14:foregroundMark x1="71724" y1="24670" x2="71724" y2="24670"/>
                        <a14:foregroundMark x1="60345" y1="58590" x2="60345" y2="58590"/>
                        <a14:foregroundMark x1="55172" y1="49339" x2="55172" y2="49339"/>
                        <a14:foregroundMark x1="57931" y1="52423" x2="57931" y2="52423"/>
                        <a14:foregroundMark x1="61034" y1="55947" x2="61034" y2="55947"/>
                        <a14:foregroundMark x1="59310" y1="55507" x2="59310" y2="55507"/>
                        <a14:foregroundMark x1="53793" y1="48018" x2="53793" y2="48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60" t="18056" r="12841" b="26650"/>
          <a:stretch/>
        </p:blipFill>
        <p:spPr bwMode="auto">
          <a:xfrm>
            <a:off x="8952931" y="2731"/>
            <a:ext cx="2811440" cy="20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08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56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474168E-EBF9-46A8-8735-806805F1240C}"/>
              </a:ext>
            </a:extLst>
          </p:cNvPr>
          <p:cNvSpPr/>
          <p:nvPr/>
        </p:nvSpPr>
        <p:spPr>
          <a:xfrm>
            <a:off x="6198967" y="337624"/>
            <a:ext cx="5950829" cy="5632311"/>
          </a:xfrm>
          <a:prstGeom prst="rect">
            <a:avLst/>
          </a:prstGeom>
          <a:noFill/>
          <a:ln w="38100">
            <a:noFill/>
          </a:ln>
          <a:effectLst>
            <a:outerShdw blurRad="50800" dist="889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0" cap="none" spc="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وقد استنطقنا بعض من هذا الجنود فحدثتنا </a:t>
            </a:r>
            <a:r>
              <a:rPr lang="ar-SA" sz="600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بلسان  الحال </a:t>
            </a:r>
          </a:p>
          <a:p>
            <a:pPr algn="ctr"/>
            <a:r>
              <a:rPr lang="ar-SA" sz="6000" b="0" cap="none" spc="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فلنستمع ولنتعرف على هذه الجنود من خلال حديثهم هذا 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16069AD-DD8A-4C07-8FC1-7FEBCFFB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126609"/>
            <a:ext cx="5922498" cy="64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96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A82F9D8-BFD7-4BB4-825A-8BB34E48EEC8}"/>
              </a:ext>
            </a:extLst>
          </p:cNvPr>
          <p:cNvSpPr/>
          <p:nvPr/>
        </p:nvSpPr>
        <p:spPr>
          <a:xfrm>
            <a:off x="4762500" y="465947"/>
            <a:ext cx="7065707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يوم ما ـ وبعد الانتهاء من درس المفصليات ـ  وقفت عبير وطلبت من معلمتها طلبا غريبا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5646276-E314-4AA6-8505-F6D143D1621D}"/>
              </a:ext>
            </a:extLst>
          </p:cNvPr>
          <p:cNvSpPr/>
          <p:nvPr/>
        </p:nvSpPr>
        <p:spPr>
          <a:xfrm>
            <a:off x="4857750" y="3152775"/>
            <a:ext cx="7065707" cy="30469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معلمتي احكي لنا حكاية تكون احد ابطالها بطل من المفصليات فكم احب القصص التي تروينها لنا ففيها الكثير من العبر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6A48BC0-00A5-4EA0-93AB-906644252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543" y="243746"/>
            <a:ext cx="3931980" cy="623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4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A82F9D8-BFD7-4BB4-825A-8BB34E48EEC8}"/>
              </a:ext>
            </a:extLst>
          </p:cNvPr>
          <p:cNvSpPr/>
          <p:nvPr/>
        </p:nvSpPr>
        <p:spPr>
          <a:xfrm>
            <a:off x="4762500" y="465947"/>
            <a:ext cx="706570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فابتسمت معلمتها وقالت : حبا وكرامه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5646276-E314-4AA6-8505-F6D143D1621D}"/>
              </a:ext>
            </a:extLst>
          </p:cNvPr>
          <p:cNvSpPr/>
          <p:nvPr/>
        </p:nvSpPr>
        <p:spPr>
          <a:xfrm>
            <a:off x="4762500" y="2295525"/>
            <a:ext cx="7065707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ولكن لي شرط قبل البدء بالحكاية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576EBE7-A9E8-4086-92F1-D990726FD399}"/>
              </a:ext>
            </a:extLst>
          </p:cNvPr>
          <p:cNvSpPr/>
          <p:nvPr/>
        </p:nvSpPr>
        <p:spPr>
          <a:xfrm>
            <a:off x="4762500" y="3429000"/>
            <a:ext cx="7065707" cy="30469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وهو أن ترتدين قبعات التفكير اثناء استماعكن للحكاية وتجبن على اسئلتي التي سأسلكن إياها أثناء روايتي للحكاية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9C84CE5-927D-42BF-A705-3868707DB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427847"/>
            <a:ext cx="421005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5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A82F9D8-BFD7-4BB4-825A-8BB34E48EEC8}"/>
              </a:ext>
            </a:extLst>
          </p:cNvPr>
          <p:cNvSpPr/>
          <p:nvPr/>
        </p:nvSpPr>
        <p:spPr>
          <a:xfrm>
            <a:off x="4762500" y="427847"/>
            <a:ext cx="706570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فاجبن الطالبات بصوت كله حماس نحن معكِ يا معلمتنا العزيزة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5646276-E314-4AA6-8505-F6D143D1621D}"/>
              </a:ext>
            </a:extLst>
          </p:cNvPr>
          <p:cNvSpPr/>
          <p:nvPr/>
        </p:nvSpPr>
        <p:spPr>
          <a:xfrm>
            <a:off x="457200" y="3000375"/>
            <a:ext cx="7065707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فبدأت المعلمة تروي قصتها التالية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6A48BC0-00A5-4EA0-93AB-906644252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543" y="205646"/>
            <a:ext cx="3931980" cy="242325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98D8415-6C64-47F5-B911-4E345A4A7D5D}"/>
              </a:ext>
            </a:extLst>
          </p:cNvPr>
          <p:cNvSpPr/>
          <p:nvPr/>
        </p:nvSpPr>
        <p:spPr>
          <a:xfrm>
            <a:off x="457200" y="3991397"/>
            <a:ext cx="706570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(استعددن ....وانتبهن ....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فهناك أسئلة تتحدا ذكائكن وخيالكن )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A77F760-DE3E-49EC-842A-E1A295A0E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157" y="2209800"/>
            <a:ext cx="4392868" cy="42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0C7BA4D-12D7-4ECF-BF7E-9024E65DF1B6}"/>
              </a:ext>
            </a:extLst>
          </p:cNvPr>
          <p:cNvSpPr/>
          <p:nvPr/>
        </p:nvSpPr>
        <p:spPr>
          <a:xfrm>
            <a:off x="6487570" y="374362"/>
            <a:ext cx="5370012" cy="30469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كان يا مكان كان يا زمان نظر يوما رجلا إلى جعلا (خنفساء تتغذى على روث الحيوانات)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C8386AE-3AEA-45B5-9AED-38B5CF5646A2}"/>
              </a:ext>
            </a:extLst>
          </p:cNvPr>
          <p:cNvSpPr/>
          <p:nvPr/>
        </p:nvSpPr>
        <p:spPr>
          <a:xfrm>
            <a:off x="6562727" y="3524250"/>
            <a:ext cx="5294855" cy="21236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تخيلي المشاعر والأفكار  التي ممكن أن تجول في ذهن ذلك الرجل  </a:t>
            </a:r>
          </a:p>
        </p:txBody>
      </p:sp>
      <p:pic>
        <p:nvPicPr>
          <p:cNvPr id="1028" name="Picture 4" descr="ÙØªÙØ¬Ø© Ø¨Ø­Ø« Ø§ÙØµÙØ± Ø¹Ù Ø±Ø¬Ù ÙÙØ¨Ø³ Ø¹ÙØ§ÙØ©">
            <a:extLst>
              <a:ext uri="{FF2B5EF4-FFF2-40B4-BE49-F238E27FC236}">
                <a16:creationId xmlns:a16="http://schemas.microsoft.com/office/drawing/2014/main" id="{21A4EB18-9EF9-4D46-B37E-FBBC358D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4336" l="9961" r="89844">
                        <a14:foregroundMark x1="53711" y1="16602" x2="53711" y2="16602"/>
                        <a14:foregroundMark x1="38867" y1="16602" x2="38867" y2="16602"/>
                        <a14:foregroundMark x1="38867" y1="16602" x2="38867" y2="16602"/>
                        <a14:foregroundMark x1="41016" y1="81250" x2="71289" y2="83594"/>
                        <a14:foregroundMark x1="71289" y1="83594" x2="51367" y2="85352"/>
                        <a14:foregroundMark x1="51367" y1="85352" x2="41992" y2="89258"/>
                        <a14:foregroundMark x1="41992" y1="89258" x2="24023" y2="77734"/>
                        <a14:foregroundMark x1="24023" y1="77734" x2="30273" y2="69336"/>
                        <a14:foregroundMark x1="30273" y1="69336" x2="41406" y2="69727"/>
                        <a14:foregroundMark x1="41406" y1="69727" x2="50781" y2="65625"/>
                        <a14:foregroundMark x1="50781" y1="65625" x2="80078" y2="73828"/>
                        <a14:foregroundMark x1="80078" y1="73828" x2="83789" y2="84375"/>
                        <a14:foregroundMark x1="83789" y1="84375" x2="63477" y2="82031"/>
                        <a14:foregroundMark x1="63477" y1="82031" x2="49414" y2="84180"/>
                        <a14:foregroundMark x1="49414" y1="84180" x2="45313" y2="93555"/>
                        <a14:foregroundMark x1="45313" y1="93555" x2="34766" y2="84766"/>
                        <a14:foregroundMark x1="34766" y1="84766" x2="36328" y2="74805"/>
                        <a14:foregroundMark x1="36328" y1="74805" x2="42773" y2="64063"/>
                        <a14:foregroundMark x1="42773" y1="64063" x2="39648" y2="52930"/>
                        <a14:foregroundMark x1="39648" y1="52930" x2="34180" y2="43945"/>
                        <a14:foregroundMark x1="34180" y1="43945" x2="30664" y2="22070"/>
                        <a14:foregroundMark x1="30664" y1="22070" x2="37695" y2="15234"/>
                        <a14:foregroundMark x1="37695" y1="15234" x2="47656" y2="13477"/>
                        <a14:foregroundMark x1="47656" y1="13477" x2="57617" y2="14648"/>
                        <a14:foregroundMark x1="57617" y1="14648" x2="72461" y2="31250"/>
                        <a14:foregroundMark x1="72461" y1="31250" x2="65625" y2="38672"/>
                        <a14:foregroundMark x1="65625" y1="38672" x2="55664" y2="37891"/>
                        <a14:foregroundMark x1="55664" y1="37891" x2="45898" y2="40430"/>
                        <a14:foregroundMark x1="45898" y1="40430" x2="50391" y2="61719"/>
                        <a14:foregroundMark x1="50391" y1="61719" x2="54297" y2="50000"/>
                        <a14:foregroundMark x1="54297" y1="50000" x2="63477" y2="44336"/>
                        <a14:foregroundMark x1="63477" y1="44336" x2="53320" y2="68164"/>
                        <a14:foregroundMark x1="53320" y1="68164" x2="42969" y2="75781"/>
                        <a14:foregroundMark x1="42969" y1="75781" x2="33008" y2="76953"/>
                        <a14:foregroundMark x1="33008" y1="76953" x2="24023" y2="82227"/>
                        <a14:foregroundMark x1="24023" y1="82227" x2="30273" y2="91602"/>
                        <a14:foregroundMark x1="30273" y1="91602" x2="40625" y2="95117"/>
                        <a14:foregroundMark x1="40625" y1="95117" x2="52148" y2="94336"/>
                        <a14:foregroundMark x1="52148" y1="94336" x2="80859" y2="80078"/>
                        <a14:foregroundMark x1="80859" y1="80078" x2="81641" y2="7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46" y="3661558"/>
            <a:ext cx="2915841" cy="29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F854D7BF-C55C-4428-A04A-357F1CD79609}"/>
              </a:ext>
            </a:extLst>
          </p:cNvPr>
          <p:cNvSpPr/>
          <p:nvPr/>
        </p:nvSpPr>
        <p:spPr>
          <a:xfrm>
            <a:off x="590550" y="336261"/>
            <a:ext cx="5671395" cy="3426113"/>
          </a:xfrm>
          <a:prstGeom prst="wedgeRoundRectCallout">
            <a:avLst>
              <a:gd name="adj1" fmla="val -6893"/>
              <a:gd name="adj2" fmla="val 54438"/>
              <a:gd name="adj3" fmla="val 1666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328" t="-6762" r="-1824" b="-1036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B5B29E9-8775-49CE-9473-28073E808C72}"/>
              </a:ext>
            </a:extLst>
          </p:cNvPr>
          <p:cNvSpPr/>
          <p:nvPr/>
        </p:nvSpPr>
        <p:spPr>
          <a:xfrm>
            <a:off x="8369237" y="5822095"/>
            <a:ext cx="290285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قبعة المشاعر </a:t>
            </a:r>
          </a:p>
        </p:txBody>
      </p:sp>
      <p:pic>
        <p:nvPicPr>
          <p:cNvPr id="8" name="صورة 7" descr="صورة تحتوي على قهوة, كوب, منضدة, داخلي&#10;&#10;وصف منشأ بثقة عالية جداً">
            <a:extLst>
              <a:ext uri="{FF2B5EF4-FFF2-40B4-BE49-F238E27FC236}">
                <a16:creationId xmlns:a16="http://schemas.microsoft.com/office/drawing/2014/main" id="{B9FB5FAE-5C2C-49B2-9480-1F161951D2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06" b="41783" l="70390" r="94286">
                        <a14:foregroundMark x1="94026" y1="33148" x2="94026" y2="33148"/>
                        <a14:foregroundMark x1="77922" y1="41226" x2="77922" y2="41226"/>
                        <a14:foregroundMark x1="78182" y1="41783" x2="78182" y2="41783"/>
                        <a14:foregroundMark x1="83117" y1="22006" x2="83117" y2="22006"/>
                        <a14:foregroundMark x1="83117" y1="22006" x2="83117" y2="22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11" t="20606" r="2505" b="57323"/>
          <a:stretch/>
        </p:blipFill>
        <p:spPr>
          <a:xfrm>
            <a:off x="6819348" y="5674277"/>
            <a:ext cx="2048428" cy="11266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40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4EB28EB-5104-4245-81AA-4570C0154FC9}"/>
              </a:ext>
            </a:extLst>
          </p:cNvPr>
          <p:cNvSpPr/>
          <p:nvPr/>
        </p:nvSpPr>
        <p:spPr>
          <a:xfrm>
            <a:off x="5943600" y="291522"/>
            <a:ext cx="5913982" cy="37856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لقد فكر (كما فكر الكثير منا) وشعر بالاشمئزاز والاستحقار وفكر فيما بينه وبين نفسه 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س/لماذا الله خلق مثل هذه المخلوقات؟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3" name="Picture 4" descr="ÙØªÙØ¬Ø© Ø¨Ø­Ø« Ø§ÙØµÙØ± Ø¹Ù Ø±Ø¬Ù ÙÙØ¨Ø³ Ø¹ÙØ§ÙØ©">
            <a:extLst>
              <a:ext uri="{FF2B5EF4-FFF2-40B4-BE49-F238E27FC236}">
                <a16:creationId xmlns:a16="http://schemas.microsoft.com/office/drawing/2014/main" id="{D4A68CF6-C958-425D-882F-9BA9BF77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4336" l="9961" r="89844">
                        <a14:foregroundMark x1="53711" y1="16602" x2="53711" y2="16602"/>
                        <a14:foregroundMark x1="38867" y1="16602" x2="38867" y2="16602"/>
                        <a14:foregroundMark x1="38867" y1="16602" x2="38867" y2="16602"/>
                        <a14:foregroundMark x1="41016" y1="81250" x2="71289" y2="83594"/>
                        <a14:foregroundMark x1="71289" y1="83594" x2="51367" y2="85352"/>
                        <a14:foregroundMark x1="51367" y1="85352" x2="41992" y2="89258"/>
                        <a14:foregroundMark x1="41992" y1="89258" x2="24023" y2="77734"/>
                        <a14:foregroundMark x1="24023" y1="77734" x2="30273" y2="69336"/>
                        <a14:foregroundMark x1="30273" y1="69336" x2="41406" y2="69727"/>
                        <a14:foregroundMark x1="41406" y1="69727" x2="50781" y2="65625"/>
                        <a14:foregroundMark x1="50781" y1="65625" x2="80078" y2="73828"/>
                        <a14:foregroundMark x1="80078" y1="73828" x2="83789" y2="84375"/>
                        <a14:foregroundMark x1="83789" y1="84375" x2="63477" y2="82031"/>
                        <a14:foregroundMark x1="63477" y1="82031" x2="49414" y2="84180"/>
                        <a14:foregroundMark x1="49414" y1="84180" x2="45313" y2="93555"/>
                        <a14:foregroundMark x1="45313" y1="93555" x2="34766" y2="84766"/>
                        <a14:foregroundMark x1="34766" y1="84766" x2="36328" y2="74805"/>
                        <a14:foregroundMark x1="36328" y1="74805" x2="42773" y2="64063"/>
                        <a14:foregroundMark x1="42773" y1="64063" x2="39648" y2="52930"/>
                        <a14:foregroundMark x1="39648" y1="52930" x2="34180" y2="43945"/>
                        <a14:foregroundMark x1="34180" y1="43945" x2="30664" y2="22070"/>
                        <a14:foregroundMark x1="30664" y1="22070" x2="37695" y2="15234"/>
                        <a14:foregroundMark x1="37695" y1="15234" x2="47656" y2="13477"/>
                        <a14:foregroundMark x1="47656" y1="13477" x2="57617" y2="14648"/>
                        <a14:foregroundMark x1="57617" y1="14648" x2="72461" y2="31250"/>
                        <a14:foregroundMark x1="72461" y1="31250" x2="65625" y2="38672"/>
                        <a14:foregroundMark x1="65625" y1="38672" x2="55664" y2="37891"/>
                        <a14:foregroundMark x1="55664" y1="37891" x2="45898" y2="40430"/>
                        <a14:foregroundMark x1="45898" y1="40430" x2="50391" y2="61719"/>
                        <a14:foregroundMark x1="50391" y1="61719" x2="54297" y2="50000"/>
                        <a14:foregroundMark x1="54297" y1="50000" x2="63477" y2="44336"/>
                        <a14:foregroundMark x1="63477" y1="44336" x2="53320" y2="68164"/>
                        <a14:foregroundMark x1="53320" y1="68164" x2="42969" y2="75781"/>
                        <a14:foregroundMark x1="42969" y1="75781" x2="33008" y2="76953"/>
                        <a14:foregroundMark x1="33008" y1="76953" x2="24023" y2="82227"/>
                        <a14:foregroundMark x1="24023" y1="82227" x2="30273" y2="91602"/>
                        <a14:foregroundMark x1="30273" y1="91602" x2="40625" y2="95117"/>
                        <a14:foregroundMark x1="40625" y1="95117" x2="52148" y2="94336"/>
                        <a14:foregroundMark x1="52148" y1="94336" x2="80859" y2="80078"/>
                        <a14:foregroundMark x1="80859" y1="80078" x2="81641" y2="7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46" y="3661558"/>
            <a:ext cx="2915841" cy="29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EF5981A9-7534-4DFD-8A87-4C7B247DB291}"/>
              </a:ext>
            </a:extLst>
          </p:cNvPr>
          <p:cNvSpPr/>
          <p:nvPr/>
        </p:nvSpPr>
        <p:spPr>
          <a:xfrm>
            <a:off x="590551" y="336261"/>
            <a:ext cx="5010150" cy="3426113"/>
          </a:xfrm>
          <a:prstGeom prst="wedgeRoundRectCallout">
            <a:avLst>
              <a:gd name="adj1" fmla="val -6893"/>
              <a:gd name="adj2" fmla="val 54438"/>
              <a:gd name="adj3" fmla="val 1666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328" t="-6762" r="-1824" b="-1036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C67C2AD-C6D7-4DA1-9503-71DAA84F5F07}"/>
              </a:ext>
            </a:extLst>
          </p:cNvPr>
          <p:cNvSpPr/>
          <p:nvPr/>
        </p:nvSpPr>
        <p:spPr>
          <a:xfrm>
            <a:off x="5862490" y="4203602"/>
            <a:ext cx="6076201" cy="1446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فكري قليلا قبل ان نستكمل القصة في إيجابيات هذه الحشرة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D5CAF95-3D55-4E95-853D-68B93A9172BA}"/>
              </a:ext>
            </a:extLst>
          </p:cNvPr>
          <p:cNvSpPr/>
          <p:nvPr/>
        </p:nvSpPr>
        <p:spPr>
          <a:xfrm>
            <a:off x="6877050" y="5776580"/>
            <a:ext cx="5061641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قبعة الإيجابيات والابداع  </a:t>
            </a:r>
          </a:p>
        </p:txBody>
      </p:sp>
      <p:pic>
        <p:nvPicPr>
          <p:cNvPr id="17" name="صورة 16" descr="صورة تحتوي على قهوة, كوب, منضدة, داخلي&#10;&#10;وصف منشأ بثقة عالية جداً">
            <a:extLst>
              <a:ext uri="{FF2B5EF4-FFF2-40B4-BE49-F238E27FC236}">
                <a16:creationId xmlns:a16="http://schemas.microsoft.com/office/drawing/2014/main" id="{16D5A164-01FE-4081-84F8-4C072973D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68" b="73816" l="3117" r="28312">
                        <a14:foregroundMark x1="27013" y1="66017" x2="27013" y2="66017"/>
                        <a14:foregroundMark x1="21818" y1="67131" x2="21818" y2="67131"/>
                        <a14:foregroundMark x1="17922" y1="69359" x2="17922" y2="69359"/>
                        <a14:foregroundMark x1="15325" y1="69359" x2="15325" y2="69359"/>
                        <a14:foregroundMark x1="10390" y1="73816" x2="10390" y2="73816"/>
                        <a14:foregroundMark x1="16623" y1="56267" x2="16623" y2="56267"/>
                        <a14:foregroundMark x1="19481" y1="54596" x2="19481" y2="54596"/>
                        <a14:foregroundMark x1="15584" y1="54596" x2="15584" y2="54596"/>
                        <a14:foregroundMark x1="9870" y1="54596" x2="9870" y2="54596"/>
                        <a14:foregroundMark x1="5455" y1="65738" x2="5455" y2="65738"/>
                        <a14:foregroundMark x1="5455" y1="68524" x2="5455" y2="68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8541" b="23567"/>
          <a:stretch/>
        </p:blipFill>
        <p:spPr>
          <a:xfrm>
            <a:off x="5600701" y="5373383"/>
            <a:ext cx="1637374" cy="13703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48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4EB28EB-5104-4245-81AA-4570C0154FC9}"/>
              </a:ext>
            </a:extLst>
          </p:cNvPr>
          <p:cNvSpPr/>
          <p:nvPr/>
        </p:nvSpPr>
        <p:spPr>
          <a:xfrm>
            <a:off x="5943600" y="291522"/>
            <a:ext cx="5913982" cy="37856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انه لمن البديهي ان مثل هذه الحشرات مفيدة جدا في تخليص البيئة من الفضلات وتنظيفها منها (مخلوقات كانسه)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4" descr="ÙØªÙØ¬Ø© Ø¨Ø­Ø« Ø§ÙØµÙØ± Ø¹Ù Ø±Ø¬Ù ÙÙØ¨Ø³ Ø¹ÙØ§ÙØ©">
            <a:extLst>
              <a:ext uri="{FF2B5EF4-FFF2-40B4-BE49-F238E27FC236}">
                <a16:creationId xmlns:a16="http://schemas.microsoft.com/office/drawing/2014/main" id="{D4A68CF6-C958-425D-882F-9BA9BF77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4336" l="9961" r="89844">
                        <a14:foregroundMark x1="53711" y1="16602" x2="53711" y2="16602"/>
                        <a14:foregroundMark x1="38867" y1="16602" x2="38867" y2="16602"/>
                        <a14:foregroundMark x1="38867" y1="16602" x2="38867" y2="16602"/>
                        <a14:foregroundMark x1="41016" y1="81250" x2="71289" y2="83594"/>
                        <a14:foregroundMark x1="71289" y1="83594" x2="51367" y2="85352"/>
                        <a14:foregroundMark x1="51367" y1="85352" x2="41992" y2="89258"/>
                        <a14:foregroundMark x1="41992" y1="89258" x2="24023" y2="77734"/>
                        <a14:foregroundMark x1="24023" y1="77734" x2="30273" y2="69336"/>
                        <a14:foregroundMark x1="30273" y1="69336" x2="41406" y2="69727"/>
                        <a14:foregroundMark x1="41406" y1="69727" x2="50781" y2="65625"/>
                        <a14:foregroundMark x1="50781" y1="65625" x2="80078" y2="73828"/>
                        <a14:foregroundMark x1="80078" y1="73828" x2="83789" y2="84375"/>
                        <a14:foregroundMark x1="83789" y1="84375" x2="63477" y2="82031"/>
                        <a14:foregroundMark x1="63477" y1="82031" x2="49414" y2="84180"/>
                        <a14:foregroundMark x1="49414" y1="84180" x2="45313" y2="93555"/>
                        <a14:foregroundMark x1="45313" y1="93555" x2="34766" y2="84766"/>
                        <a14:foregroundMark x1="34766" y1="84766" x2="36328" y2="74805"/>
                        <a14:foregroundMark x1="36328" y1="74805" x2="42773" y2="64063"/>
                        <a14:foregroundMark x1="42773" y1="64063" x2="39648" y2="52930"/>
                        <a14:foregroundMark x1="39648" y1="52930" x2="34180" y2="43945"/>
                        <a14:foregroundMark x1="34180" y1="43945" x2="30664" y2="22070"/>
                        <a14:foregroundMark x1="30664" y1="22070" x2="37695" y2="15234"/>
                        <a14:foregroundMark x1="37695" y1="15234" x2="47656" y2="13477"/>
                        <a14:foregroundMark x1="47656" y1="13477" x2="57617" y2="14648"/>
                        <a14:foregroundMark x1="57617" y1="14648" x2="72461" y2="31250"/>
                        <a14:foregroundMark x1="72461" y1="31250" x2="65625" y2="38672"/>
                        <a14:foregroundMark x1="65625" y1="38672" x2="55664" y2="37891"/>
                        <a14:foregroundMark x1="55664" y1="37891" x2="45898" y2="40430"/>
                        <a14:foregroundMark x1="45898" y1="40430" x2="50391" y2="61719"/>
                        <a14:foregroundMark x1="50391" y1="61719" x2="54297" y2="50000"/>
                        <a14:foregroundMark x1="54297" y1="50000" x2="63477" y2="44336"/>
                        <a14:foregroundMark x1="63477" y1="44336" x2="53320" y2="68164"/>
                        <a14:foregroundMark x1="53320" y1="68164" x2="42969" y2="75781"/>
                        <a14:foregroundMark x1="42969" y1="75781" x2="33008" y2="76953"/>
                        <a14:foregroundMark x1="33008" y1="76953" x2="24023" y2="82227"/>
                        <a14:foregroundMark x1="24023" y1="82227" x2="30273" y2="91602"/>
                        <a14:foregroundMark x1="30273" y1="91602" x2="40625" y2="95117"/>
                        <a14:foregroundMark x1="40625" y1="95117" x2="52148" y2="94336"/>
                        <a14:foregroundMark x1="52148" y1="94336" x2="80859" y2="80078"/>
                        <a14:foregroundMark x1="80859" y1="80078" x2="81641" y2="7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46" y="3661558"/>
            <a:ext cx="2915841" cy="29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EF5981A9-7534-4DFD-8A87-4C7B247DB291}"/>
              </a:ext>
            </a:extLst>
          </p:cNvPr>
          <p:cNvSpPr/>
          <p:nvPr/>
        </p:nvSpPr>
        <p:spPr>
          <a:xfrm>
            <a:off x="590551" y="298161"/>
            <a:ext cx="5010150" cy="3426113"/>
          </a:xfrm>
          <a:prstGeom prst="wedgeRoundRectCallout">
            <a:avLst>
              <a:gd name="adj1" fmla="val -6893"/>
              <a:gd name="adj2" fmla="val 54438"/>
              <a:gd name="adj3" fmla="val 1666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328" t="-6762" r="-1824" b="-1036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C67C2AD-C6D7-4DA1-9503-71DAA84F5F07}"/>
              </a:ext>
            </a:extLst>
          </p:cNvPr>
          <p:cNvSpPr/>
          <p:nvPr/>
        </p:nvSpPr>
        <p:spPr>
          <a:xfrm>
            <a:off x="5943600" y="4206176"/>
            <a:ext cx="5938537" cy="1446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لنعد لقصتنا ونتعف على ماذا جرى لبطل قصتنا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52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4EB28EB-5104-4245-81AA-4570C0154FC9}"/>
              </a:ext>
            </a:extLst>
          </p:cNvPr>
          <p:cNvSpPr/>
          <p:nvPr/>
        </p:nvSpPr>
        <p:spPr>
          <a:xfrm>
            <a:off x="5931322" y="815397"/>
            <a:ext cx="5913982" cy="45243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لقد أصيب الرجل المسكين بقرحة في جسمه 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وقد طرق باب كل الأطباء في عصره فلم يجد طبيب عنده العلاج الشافي من هذه القرحة التي المت به 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D3179CB-82AA-4A29-8EBA-D25DF6242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61924"/>
            <a:ext cx="5667375" cy="64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46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17DFF3D-333B-4299-ADD6-F4829B468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18" y="185737"/>
            <a:ext cx="5361531" cy="641508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249337A-703D-4FCE-AC34-CDE9EE11A5F4}"/>
              </a:ext>
            </a:extLst>
          </p:cNvPr>
          <p:cNvSpPr/>
          <p:nvPr/>
        </p:nvSpPr>
        <p:spPr>
          <a:xfrm>
            <a:off x="5919045" y="280778"/>
            <a:ext cx="593853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وفي يوم ما سمع عن طبيب جوال يزور المدينة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3CB3C10-34DF-4968-B33F-1A377A1440BD}"/>
              </a:ext>
            </a:extLst>
          </p:cNvPr>
          <p:cNvSpPr/>
          <p:nvPr/>
        </p:nvSpPr>
        <p:spPr>
          <a:xfrm>
            <a:off x="5919045" y="2061953"/>
            <a:ext cx="593853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فأمر بإحضاره إليه لعله يجد عنده العلاج الشافي لمرضه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35E1459-FCC8-4C57-B33F-5AE0B26212C8}"/>
              </a:ext>
            </a:extLst>
          </p:cNvPr>
          <p:cNvSpPr/>
          <p:nvPr/>
        </p:nvSpPr>
        <p:spPr>
          <a:xfrm>
            <a:off x="5919045" y="3843128"/>
            <a:ext cx="5938537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فلما فحصه الطبيب اخبره بان هناك علاج واحد لهذا المرض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وهو .........</a:t>
            </a:r>
          </a:p>
        </p:txBody>
      </p:sp>
    </p:spTree>
    <p:extLst>
      <p:ext uri="{BB962C8B-B14F-4D97-AF65-F5344CB8AC3E}">
        <p14:creationId xmlns:p14="http://schemas.microsoft.com/office/powerpoint/2010/main" val="26955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17DFF3D-333B-4299-ADD6-F4829B468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18" y="185737"/>
            <a:ext cx="5361531" cy="641508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249337A-703D-4FCE-AC34-CDE9EE11A5F4}"/>
              </a:ext>
            </a:extLst>
          </p:cNvPr>
          <p:cNvSpPr/>
          <p:nvPr/>
        </p:nvSpPr>
        <p:spPr>
          <a:xfrm>
            <a:off x="5919045" y="280778"/>
            <a:ext cx="593853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وفي يوم ما سمع عن طبيب جوال يزور المدينة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3CB3C10-34DF-4968-B33F-1A377A1440BD}"/>
              </a:ext>
            </a:extLst>
          </p:cNvPr>
          <p:cNvSpPr/>
          <p:nvPr/>
        </p:nvSpPr>
        <p:spPr>
          <a:xfrm>
            <a:off x="5919045" y="2061953"/>
            <a:ext cx="593853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فأمر بإحضاره إليه لعله يجد عنده العلاج الشافي لمرضه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35E1459-FCC8-4C57-B33F-5AE0B26212C8}"/>
              </a:ext>
            </a:extLst>
          </p:cNvPr>
          <p:cNvSpPr/>
          <p:nvPr/>
        </p:nvSpPr>
        <p:spPr>
          <a:xfrm>
            <a:off x="5919045" y="3843128"/>
            <a:ext cx="5938537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فلما فحصه الطبيب اخبره بان هناك علاج واحد لهذا المرض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وهو .........</a:t>
            </a:r>
          </a:p>
        </p:txBody>
      </p:sp>
    </p:spTree>
    <p:extLst>
      <p:ext uri="{BB962C8B-B14F-4D97-AF65-F5344CB8AC3E}">
        <p14:creationId xmlns:p14="http://schemas.microsoft.com/office/powerpoint/2010/main" val="386037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17DFF3D-333B-4299-ADD6-F4829B468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69" y="2106828"/>
            <a:ext cx="3970882" cy="475117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249337A-703D-4FCE-AC34-CDE9EE11A5F4}"/>
              </a:ext>
            </a:extLst>
          </p:cNvPr>
          <p:cNvSpPr/>
          <p:nvPr/>
        </p:nvSpPr>
        <p:spPr>
          <a:xfrm>
            <a:off x="5919045" y="280778"/>
            <a:ext cx="5938537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 يحرق خنفساء العجل ويذر رمادها على قرحته فتشفى بإذن الله تعالى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3CB3C10-34DF-4968-B33F-1A377A1440BD}"/>
              </a:ext>
            </a:extLst>
          </p:cNvPr>
          <p:cNvSpPr/>
          <p:nvPr/>
        </p:nvSpPr>
        <p:spPr>
          <a:xfrm>
            <a:off x="5953969" y="2654513"/>
            <a:ext cx="593853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ففعل الرجل ما امره به الطبيب فشُفي بأذن الله تعالى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43858B4D-736E-4A9B-A9FA-3ED2F26D9C96}"/>
              </a:ext>
            </a:extLst>
          </p:cNvPr>
          <p:cNvSpPr/>
          <p:nvPr/>
        </p:nvSpPr>
        <p:spPr>
          <a:xfrm>
            <a:off x="2066925" y="298161"/>
            <a:ext cx="3533776" cy="1740189"/>
          </a:xfrm>
          <a:prstGeom prst="wedgeRoundRectCallout">
            <a:avLst>
              <a:gd name="adj1" fmla="val -25491"/>
              <a:gd name="adj2" fmla="val 59912"/>
              <a:gd name="adj3" fmla="val 1666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328" t="-6762" r="-1824" b="-1036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018377F-F032-45A2-BFFF-8E35A22A6DD3}"/>
              </a:ext>
            </a:extLst>
          </p:cNvPr>
          <p:cNvSpPr/>
          <p:nvPr/>
        </p:nvSpPr>
        <p:spPr>
          <a:xfrm>
            <a:off x="5953969" y="4310135"/>
            <a:ext cx="593853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العبرة التي نستخلصها من هذه القصة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ÙØªÙØ¬Ø© Ø¨Ø­Ø« Ø§ÙØµÙØ± Ø¹Ù Ø§ÙÙØ¨Ø¹Ø§Øª Ø§ÙØ³Øª ÙÙØªÙÙÙØ±">
            <a:extLst>
              <a:ext uri="{FF2B5EF4-FFF2-40B4-BE49-F238E27FC236}">
                <a16:creationId xmlns:a16="http://schemas.microsoft.com/office/drawing/2014/main" id="{0A6F3232-9967-4C85-87E1-F699FF0F7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9" r="69795" b="58055"/>
          <a:stretch/>
        </p:blipFill>
        <p:spPr bwMode="auto">
          <a:xfrm>
            <a:off x="4817320" y="5353383"/>
            <a:ext cx="1907330" cy="12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AD368F9-C0B6-40FA-9CD7-AE243C4B0377}"/>
              </a:ext>
            </a:extLst>
          </p:cNvPr>
          <p:cNvSpPr/>
          <p:nvPr/>
        </p:nvSpPr>
        <p:spPr>
          <a:xfrm>
            <a:off x="6619875" y="5965757"/>
            <a:ext cx="5061641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قبعة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الأفكاروالتنظيم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694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ØµÙØ±Ø© Ø°Ø§Øª ØµÙØ©">
            <a:extLst>
              <a:ext uri="{FF2B5EF4-FFF2-40B4-BE49-F238E27FC236}">
                <a16:creationId xmlns:a16="http://schemas.microsoft.com/office/drawing/2014/main" id="{8A74AD26-3FFF-4CF1-A884-9FF255C0D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6"/>
          <a:stretch/>
        </p:blipFill>
        <p:spPr bwMode="auto">
          <a:xfrm>
            <a:off x="377850" y="189439"/>
            <a:ext cx="5586852" cy="62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8493357-0178-4963-BF87-6B7B22A10C00}"/>
              </a:ext>
            </a:extLst>
          </p:cNvPr>
          <p:cNvSpPr/>
          <p:nvPr/>
        </p:nvSpPr>
        <p:spPr>
          <a:xfrm>
            <a:off x="6355383" y="378879"/>
            <a:ext cx="564289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س/من أنت أيها الجندي ؟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471DBEF-8781-4129-97AF-344B1A964B6F}"/>
              </a:ext>
            </a:extLst>
          </p:cNvPr>
          <p:cNvSpPr/>
          <p:nvPr/>
        </p:nvSpPr>
        <p:spPr>
          <a:xfrm>
            <a:off x="6355383" y="1628558"/>
            <a:ext cx="5642890" cy="42473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أنا من سلطني الله على نمرود إبراهيم عليه السلام وقٌضي عليه بسببي ،أنا من لم يستحيي الله أن يضرب بي الأمثال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D912C93-DF93-4CFB-90B9-5DD3EA489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50" y="189439"/>
            <a:ext cx="5586852" cy="62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4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43CB3C10-34DF-4968-B33F-1A377A1440BD}"/>
              </a:ext>
            </a:extLst>
          </p:cNvPr>
          <p:cNvSpPr/>
          <p:nvPr/>
        </p:nvSpPr>
        <p:spPr>
          <a:xfrm>
            <a:off x="6096000" y="221256"/>
            <a:ext cx="5938537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تعلمين ان حشرة الجعل من الحشرات التي لها قيمة كبيرة في الثقافة الفرعونية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3858B4D-736E-4A9B-A9FA-3ED2F26D9C96}"/>
              </a:ext>
            </a:extLst>
          </p:cNvPr>
          <p:cNvSpPr/>
          <p:nvPr/>
        </p:nvSpPr>
        <p:spPr>
          <a:xfrm>
            <a:off x="438150" y="298161"/>
            <a:ext cx="5162551" cy="17401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328" t="-6762" r="-1824" b="-1036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018377F-F032-45A2-BFFF-8E35A22A6DD3}"/>
              </a:ext>
            </a:extLst>
          </p:cNvPr>
          <p:cNvSpPr/>
          <p:nvPr/>
        </p:nvSpPr>
        <p:spPr>
          <a:xfrm>
            <a:off x="6096000" y="2692706"/>
            <a:ext cx="593853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فقد كانت تستخدم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كاقفال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للمقابر أو اختاما وغيرها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ÙØªÙØ¬Ø© Ø¨Ø­Ø« Ø§ÙØµÙØ± Ø¹Ù Ø§ÙÙØ¨Ø¹Ø§Øª Ø§ÙØ³Øª ÙÙØªÙÙÙØ±">
            <a:extLst>
              <a:ext uri="{FF2B5EF4-FFF2-40B4-BE49-F238E27FC236}">
                <a16:creationId xmlns:a16="http://schemas.microsoft.com/office/drawing/2014/main" id="{0A6F3232-9967-4C85-87E1-F699FF0F7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0" t="2153" r="35935" b="76041"/>
          <a:stretch/>
        </p:blipFill>
        <p:spPr bwMode="auto">
          <a:xfrm>
            <a:off x="5600701" y="4831098"/>
            <a:ext cx="1907330" cy="12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AD368F9-C0B6-40FA-9CD7-AE243C4B0377}"/>
              </a:ext>
            </a:extLst>
          </p:cNvPr>
          <p:cNvSpPr/>
          <p:nvPr/>
        </p:nvSpPr>
        <p:spPr>
          <a:xfrm>
            <a:off x="6619875" y="4641782"/>
            <a:ext cx="5061641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قبعة المعلومات   </a:t>
            </a:r>
          </a:p>
        </p:txBody>
      </p:sp>
      <p:pic>
        <p:nvPicPr>
          <p:cNvPr id="9218" name="Picture 2" descr="https://1.bp.blogspot.com/-ES5Nummo_uI/VVIx6v3SW8I/AAAAAAAAE2k/NXIYZqds-7w/s1600/9147-300x212-Egyptianscarab.jpg">
            <a:extLst>
              <a:ext uri="{FF2B5EF4-FFF2-40B4-BE49-F238E27FC236}">
                <a16:creationId xmlns:a16="http://schemas.microsoft.com/office/drawing/2014/main" id="{D38E625B-2316-4EC7-B4A2-001DB023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34204"/>
            <a:ext cx="2638427" cy="421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2.bp.blogspot.com/-brrOgNbrHH4/VVIxiktR9UI/AAAAAAAAE2U/-Jxos2N5nDE/s400/372967-26526-23.jpg">
            <a:extLst>
              <a:ext uri="{FF2B5EF4-FFF2-40B4-BE49-F238E27FC236}">
                <a16:creationId xmlns:a16="http://schemas.microsoft.com/office/drawing/2014/main" id="{2224329A-F41C-4F18-A797-5D1144EB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2272377"/>
            <a:ext cx="2476500" cy="42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60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507CB5C-081D-4CD4-A048-8A2D0E1B9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90098"/>
            <a:ext cx="11877674" cy="667780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83139E2-B351-4F33-B03A-5ECA1F98D5A8}"/>
              </a:ext>
            </a:extLst>
          </p:cNvPr>
          <p:cNvSpPr/>
          <p:nvPr/>
        </p:nvSpPr>
        <p:spPr>
          <a:xfrm>
            <a:off x="5480895" y="1859339"/>
            <a:ext cx="5938537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اثري درسنا بمعلومات قيمة عن نوع من المفصليات </a:t>
            </a:r>
            <a:endParaRPr lang="ar-SA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ÙØªÙØ¬Ø© Ø¨Ø­Ø« Ø§ÙØµÙØ± Ø¹Ù Ø§ÙÙØ¨Ø¹Ø§Øª Ø§ÙØ³Øª ÙÙØªÙÙÙØ±">
            <a:extLst>
              <a:ext uri="{FF2B5EF4-FFF2-40B4-BE49-F238E27FC236}">
                <a16:creationId xmlns:a16="http://schemas.microsoft.com/office/drawing/2014/main" id="{D1CD51F0-A4BF-46A3-B65D-43C58B8AE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5" b="23047" l="36772" r="61044">
                        <a14:foregroundMark x1="48544" y1="5599" x2="45995" y2="22526"/>
                        <a14:foregroundMark x1="45995" y1="22526" x2="52427" y2="17839"/>
                        <a14:foregroundMark x1="52427" y1="17839" x2="54248" y2="9375"/>
                        <a14:foregroundMark x1="54248" y1="9375" x2="49636" y2="2865"/>
                        <a14:foregroundMark x1="49636" y1="2865" x2="41990" y2="4818"/>
                        <a14:foregroundMark x1="41990" y1="4818" x2="41505" y2="13411"/>
                        <a14:foregroundMark x1="41505" y1="13411" x2="48180" y2="17448"/>
                        <a14:foregroundMark x1="48180" y1="17448" x2="44296" y2="9375"/>
                        <a14:foregroundMark x1="44296" y1="9375" x2="52306" y2="8984"/>
                        <a14:foregroundMark x1="52306" y1="8984" x2="52913" y2="11068"/>
                        <a14:foregroundMark x1="43932" y1="23047" x2="43932" y2="23047"/>
                        <a14:foregroundMark x1="40777" y1="22656" x2="40777" y2="2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60" t="2153" r="35935" b="76041"/>
          <a:stretch/>
        </p:blipFill>
        <p:spPr bwMode="auto">
          <a:xfrm>
            <a:off x="1762126" y="643277"/>
            <a:ext cx="1907330" cy="12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E74CAC9-7B9A-4D02-9EB7-09719C5C4BE8}"/>
              </a:ext>
            </a:extLst>
          </p:cNvPr>
          <p:cNvSpPr/>
          <p:nvPr/>
        </p:nvSpPr>
        <p:spPr>
          <a:xfrm>
            <a:off x="3107481" y="629329"/>
            <a:ext cx="3864819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قبعة المعلومات   </a:t>
            </a:r>
          </a:p>
        </p:txBody>
      </p:sp>
    </p:spTree>
    <p:extLst>
      <p:ext uri="{BB962C8B-B14F-4D97-AF65-F5344CB8AC3E}">
        <p14:creationId xmlns:p14="http://schemas.microsoft.com/office/powerpoint/2010/main" val="277385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ÙØ£Ø±Ø³ÙÙØ§ Ø¹ÙÙÙÙ Ø§ÙØ¬Ø±Ø§Ø¯ ÙØ§ÙÙÙÙ ÙØ§ÙØ¶ÙØ§Ø¯Ø¹">
            <a:extLst>
              <a:ext uri="{FF2B5EF4-FFF2-40B4-BE49-F238E27FC236}">
                <a16:creationId xmlns:a16="http://schemas.microsoft.com/office/drawing/2014/main" id="{8DF5F0DF-53A9-4061-9AEB-CE93AC0F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3" y="402079"/>
            <a:ext cx="5373859" cy="630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8493357-0178-4963-BF87-6B7B22A10C00}"/>
              </a:ext>
            </a:extLst>
          </p:cNvPr>
          <p:cNvSpPr/>
          <p:nvPr/>
        </p:nvSpPr>
        <p:spPr>
          <a:xfrm>
            <a:off x="6355383" y="378879"/>
            <a:ext cx="564289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س/من أنت أيها الجندي ؟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471DBEF-8781-4129-97AF-344B1A964B6F}"/>
              </a:ext>
            </a:extLst>
          </p:cNvPr>
          <p:cNvSpPr/>
          <p:nvPr/>
        </p:nvSpPr>
        <p:spPr>
          <a:xfrm>
            <a:off x="6355383" y="1628558"/>
            <a:ext cx="5642890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أنا من سلطني الله وتسع  آيات أخريات على بني 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سرائيل عذاباً وعقاباً ، وقد شبه الله حال الناس يوم الحشر بانتشاري أنا وقومي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D912C93-DF93-4CFB-90B9-5DD3EA489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378878"/>
            <a:ext cx="5578447" cy="632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9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A2E17EA-4B35-44D0-A7C4-C18C3D912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9" b="16667"/>
          <a:stretch/>
        </p:blipFill>
        <p:spPr>
          <a:xfrm>
            <a:off x="365761" y="402077"/>
            <a:ext cx="5511322" cy="630479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8493357-0178-4963-BF87-6B7B22A10C00}"/>
              </a:ext>
            </a:extLst>
          </p:cNvPr>
          <p:cNvSpPr/>
          <p:nvPr/>
        </p:nvSpPr>
        <p:spPr>
          <a:xfrm>
            <a:off x="6355383" y="378879"/>
            <a:ext cx="564289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س/من أنت أيها الجندي ؟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471DBEF-8781-4129-97AF-344B1A964B6F}"/>
              </a:ext>
            </a:extLst>
          </p:cNvPr>
          <p:cNvSpPr/>
          <p:nvPr/>
        </p:nvSpPr>
        <p:spPr>
          <a:xfrm>
            <a:off x="6355383" y="1628558"/>
            <a:ext cx="5642890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أنا وبكل فخر هناك سورة في القرآن الكريم تحمل اسمي </a:t>
            </a:r>
          </a:p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أنا من ضرب الله بي المثل في ضعف بيتي المنسوج 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D912C93-DF93-4CFB-90B9-5DD3EA489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98" y="378877"/>
            <a:ext cx="5578447" cy="632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8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FB59F6B0-7F44-47DB-8920-0D5C529B7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4" y="274316"/>
            <a:ext cx="5474545" cy="632799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8493357-0178-4963-BF87-6B7B22A10C00}"/>
              </a:ext>
            </a:extLst>
          </p:cNvPr>
          <p:cNvSpPr/>
          <p:nvPr/>
        </p:nvSpPr>
        <p:spPr>
          <a:xfrm>
            <a:off x="6355383" y="378879"/>
            <a:ext cx="564289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س/من أنت أيها الجندي ؟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471DBEF-8781-4129-97AF-344B1A964B6F}"/>
              </a:ext>
            </a:extLst>
          </p:cNvPr>
          <p:cNvSpPr/>
          <p:nvPr/>
        </p:nvSpPr>
        <p:spPr>
          <a:xfrm>
            <a:off x="6355383" y="1628558"/>
            <a:ext cx="5642890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أنا من تحدا الله المشركين الضالين بأن تقدر الاوثان التي يعبدونها من دونه تعالى أن تخلق مثلي ، أو تسترد ما آخذه منهم ولكن هيهات فهم عاجزون  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D912C93-DF93-4CFB-90B9-5DD3EA489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32" y="274317"/>
            <a:ext cx="5578447" cy="632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9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6C18E71-6279-4FC5-B102-60B7D04AA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8" y="140677"/>
            <a:ext cx="11774657" cy="655554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3BD5A7D-5912-4DB0-845F-9F22BCB49024}"/>
              </a:ext>
            </a:extLst>
          </p:cNvPr>
          <p:cNvSpPr/>
          <p:nvPr/>
        </p:nvSpPr>
        <p:spPr>
          <a:xfrm>
            <a:off x="2540878" y="1690539"/>
            <a:ext cx="744787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3800" b="1" cap="none" spc="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iwani Letter" panose="02010400000000000000" pitchFamily="2" charset="-78"/>
              </a:rPr>
              <a:t>تنوع المفصليات </a:t>
            </a:r>
          </a:p>
        </p:txBody>
      </p:sp>
    </p:spTree>
    <p:extLst>
      <p:ext uri="{BB962C8B-B14F-4D97-AF65-F5344CB8AC3E}">
        <p14:creationId xmlns:p14="http://schemas.microsoft.com/office/powerpoint/2010/main" val="3638926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DB44B47-C4EA-4C35-B345-7EFD9C89B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0" t="4923" r="3813"/>
          <a:stretch/>
        </p:blipFill>
        <p:spPr>
          <a:xfrm>
            <a:off x="126609" y="0"/>
            <a:ext cx="11887199" cy="685799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19B5B3D-4702-49EC-AF25-58F5E3F0F631}"/>
              </a:ext>
            </a:extLst>
          </p:cNvPr>
          <p:cNvSpPr/>
          <p:nvPr/>
        </p:nvSpPr>
        <p:spPr>
          <a:xfrm>
            <a:off x="4274972" y="414543"/>
            <a:ext cx="3191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solidFill>
                    <a:srgbClr val="D2311D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الفكرة العامة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303710A-9ACC-423F-8CD6-D1EAEF37E046}"/>
              </a:ext>
            </a:extLst>
          </p:cNvPr>
          <p:cNvSpPr/>
          <p:nvPr/>
        </p:nvSpPr>
        <p:spPr>
          <a:xfrm>
            <a:off x="2704651" y="1743445"/>
            <a:ext cx="673111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جعل الله تعالى للمفصليات تكيفات ساعدت في تنوعها وعيشها في جماعات ومقاومتها للظروف البيئية بصورة ناجحة </a:t>
            </a:r>
          </a:p>
        </p:txBody>
      </p:sp>
    </p:spTree>
    <p:extLst>
      <p:ext uri="{BB962C8B-B14F-4D97-AF65-F5344CB8AC3E}">
        <p14:creationId xmlns:p14="http://schemas.microsoft.com/office/powerpoint/2010/main" val="66433769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1254</Words>
  <Application>Microsoft Office PowerPoint</Application>
  <PresentationFormat>شاشة عريضة</PresentationFormat>
  <Paragraphs>236</Paragraphs>
  <Slides>41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Mudir MT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ريحانة العامر</dc:creator>
  <cp:lastModifiedBy> </cp:lastModifiedBy>
  <cp:revision>94</cp:revision>
  <dcterms:created xsi:type="dcterms:W3CDTF">2018-03-21T07:47:34Z</dcterms:created>
  <dcterms:modified xsi:type="dcterms:W3CDTF">2019-03-12T18:44:25Z</dcterms:modified>
</cp:coreProperties>
</file>