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29"/>
  </p:notesMasterIdLst>
  <p:sldIdLst>
    <p:sldId id="276" r:id="rId2"/>
    <p:sldId id="277" r:id="rId3"/>
    <p:sldId id="292" r:id="rId4"/>
    <p:sldId id="278" r:id="rId5"/>
    <p:sldId id="257" r:id="rId6"/>
    <p:sldId id="296" r:id="rId7"/>
    <p:sldId id="295" r:id="rId8"/>
    <p:sldId id="260" r:id="rId9"/>
    <p:sldId id="262" r:id="rId10"/>
    <p:sldId id="263" r:id="rId11"/>
    <p:sldId id="264" r:id="rId12"/>
    <p:sldId id="265" r:id="rId13"/>
    <p:sldId id="297" r:id="rId14"/>
    <p:sldId id="298" r:id="rId15"/>
    <p:sldId id="266" r:id="rId16"/>
    <p:sldId id="284" r:id="rId17"/>
    <p:sldId id="285" r:id="rId18"/>
    <p:sldId id="270" r:id="rId19"/>
    <p:sldId id="271" r:id="rId20"/>
    <p:sldId id="299" r:id="rId21"/>
    <p:sldId id="272" r:id="rId22"/>
    <p:sldId id="300" r:id="rId23"/>
    <p:sldId id="301" r:id="rId24"/>
    <p:sldId id="275" r:id="rId25"/>
    <p:sldId id="302" r:id="rId26"/>
    <p:sldId id="279" r:id="rId27"/>
    <p:sldId id="286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262"/>
    <a:srgbClr val="F5EABD"/>
    <a:srgbClr val="D0EEF9"/>
    <a:srgbClr val="938F75"/>
    <a:srgbClr val="F7F8F3"/>
    <a:srgbClr val="9EBD55"/>
    <a:srgbClr val="987852"/>
    <a:srgbClr val="EBF6EE"/>
    <a:srgbClr val="FC8A82"/>
    <a:srgbClr val="7AB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22E68A9-74DA-4B14-AD6E-253099E5F9A2}" type="datetimeFigureOut">
              <a:rPr lang="ar-SA" smtClean="0"/>
              <a:t>18/02/40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CCFE1D-B1AE-407A-A93F-FB2E4103C0E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4418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CFE1D-B1AE-407A-A93F-FB2E4103C0E2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2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CFE1D-B1AE-407A-A93F-FB2E4103C0E2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427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CFE1D-B1AE-407A-A93F-FB2E4103C0E2}" type="slidenum">
              <a:rPr lang="ar-SA" smtClean="0"/>
              <a:t>16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4535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CFE1D-B1AE-407A-A93F-FB2E4103C0E2}" type="slidenum">
              <a:rPr lang="ar-SA" smtClean="0"/>
              <a:t>17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2858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CFE1D-B1AE-407A-A93F-FB2E4103C0E2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898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0BB1D95-FE17-43A9-996F-277A81446C6D}" type="datetimeFigureOut">
              <a:rPr lang="ar-SA" smtClean="0"/>
              <a:t>18/02/40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05C-C14A-433B-B6F3-91BF487015EB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26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1D95-FE17-43A9-996F-277A81446C6D}" type="datetimeFigureOut">
              <a:rPr lang="ar-SA" smtClean="0"/>
              <a:t>18/02/40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05C-C14A-433B-B6F3-91BF487015E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895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1D95-FE17-43A9-996F-277A81446C6D}" type="datetimeFigureOut">
              <a:rPr lang="ar-SA" smtClean="0"/>
              <a:t>18/02/40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05C-C14A-433B-B6F3-91BF487015EB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23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1D95-FE17-43A9-996F-277A81446C6D}" type="datetimeFigureOut">
              <a:rPr lang="ar-SA" smtClean="0"/>
              <a:t>18/02/40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05C-C14A-433B-B6F3-91BF487015E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105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1D95-FE17-43A9-996F-277A81446C6D}" type="datetimeFigureOut">
              <a:rPr lang="ar-SA" smtClean="0"/>
              <a:t>18/02/40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05C-C14A-433B-B6F3-91BF487015EB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93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1D95-FE17-43A9-996F-277A81446C6D}" type="datetimeFigureOut">
              <a:rPr lang="ar-SA" smtClean="0"/>
              <a:t>18/02/40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05C-C14A-433B-B6F3-91BF487015E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062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1D95-FE17-43A9-996F-277A81446C6D}" type="datetimeFigureOut">
              <a:rPr lang="ar-SA" smtClean="0"/>
              <a:t>18/02/40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05C-C14A-433B-B6F3-91BF487015E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0823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1D95-FE17-43A9-996F-277A81446C6D}" type="datetimeFigureOut">
              <a:rPr lang="ar-SA" smtClean="0"/>
              <a:t>18/02/40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05C-C14A-433B-B6F3-91BF487015E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6725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1D95-FE17-43A9-996F-277A81446C6D}" type="datetimeFigureOut">
              <a:rPr lang="ar-SA" smtClean="0"/>
              <a:t>18/02/40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05C-C14A-433B-B6F3-91BF487015E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445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1D95-FE17-43A9-996F-277A81446C6D}" type="datetimeFigureOut">
              <a:rPr lang="ar-SA" smtClean="0"/>
              <a:t>18/02/40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05C-C14A-433B-B6F3-91BF487015E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068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dirty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1D95-FE17-43A9-996F-277A81446C6D}" type="datetimeFigureOut">
              <a:rPr lang="ar-SA" smtClean="0"/>
              <a:t>18/02/40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005C-C14A-433B-B6F3-91BF487015EB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49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BB1D95-FE17-43A9-996F-277A81446C6D}" type="datetimeFigureOut">
              <a:rPr lang="ar-SA" smtClean="0"/>
              <a:t>18/02/40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21005C-C14A-433B-B6F3-91BF487015EB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1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86546" y="38905"/>
            <a:ext cx="8395854" cy="67403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جهاد عالم  أحياء نشيط يسعى لتصنيف أنوع جديده من الحيوانات قد تم اكتشافهم حديثا </a:t>
            </a:r>
          </a:p>
          <a:p>
            <a:pPr algn="ctr"/>
            <a:r>
              <a:rPr lang="ar-S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**ساعدي جهاد في تصنيف هؤلاء الحيوانات وأضافه  كل منهم إلى للشعبة المناسبة له  </a:t>
            </a:r>
          </a:p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** ما هو الأساس العلمي الذي </a:t>
            </a:r>
            <a:r>
              <a:rPr lang="ar-SA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اعتمدتي</a:t>
            </a:r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عليه في تصنيفكـِ لهم  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7094"/>
          <a:stretch/>
        </p:blipFill>
        <p:spPr>
          <a:xfrm rot="19943600">
            <a:off x="-98290" y="847213"/>
            <a:ext cx="5058823" cy="570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759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/>
          <p:cNvGrpSpPr/>
          <p:nvPr/>
        </p:nvGrpSpPr>
        <p:grpSpPr>
          <a:xfrm>
            <a:off x="7507287" y="0"/>
            <a:ext cx="4405313" cy="2143125"/>
            <a:chOff x="7507287" y="0"/>
            <a:chExt cx="4405313" cy="2143125"/>
          </a:xfrm>
        </p:grpSpPr>
        <p:pic>
          <p:nvPicPr>
            <p:cNvPr id="6" name="صورة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287" y="0"/>
              <a:ext cx="4405313" cy="2143125"/>
            </a:xfrm>
            <a:prstGeom prst="rect">
              <a:avLst/>
            </a:prstGeom>
          </p:spPr>
        </p:pic>
        <p:sp>
          <p:nvSpPr>
            <p:cNvPr id="7" name="مستطيل 6"/>
            <p:cNvSpPr/>
            <p:nvPr/>
          </p:nvSpPr>
          <p:spPr>
            <a:xfrm>
              <a:off x="9852983" y="1071562"/>
              <a:ext cx="18662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الأنسجة</a:t>
              </a: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228600" y="147935"/>
            <a:ext cx="76073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من خلال دراستكِ للشكل(8-6) ص(15) اختاري العبارات الصحيحة من بين العبارات التالية   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00" y="2806700"/>
            <a:ext cx="900000" cy="9000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500" y="3886200"/>
            <a:ext cx="900000" cy="90000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00" y="4953000"/>
            <a:ext cx="900000" cy="9000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00" y="5918200"/>
            <a:ext cx="900000" cy="900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44730" y="2812227"/>
            <a:ext cx="10088018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تتميز الخلايا في أجسام جميع الحيوانات إلى أنسجة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005440" y="3882344"/>
            <a:ext cx="8427308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تتميز الخلايا في الإسفنجيات إلى أنسجة 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3087467" y="4952461"/>
            <a:ext cx="7345281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تتميز أنسجة الحيوانات إلى أنسجة 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908987" y="6027003"/>
            <a:ext cx="9523761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هناك نوعان رئيسيان من الأنسجة في الحيوانات </a:t>
            </a:r>
          </a:p>
        </p:txBody>
      </p:sp>
    </p:spTree>
    <p:extLst>
      <p:ext uri="{BB962C8B-B14F-4D97-AF65-F5344CB8AC3E}">
        <p14:creationId xmlns:p14="http://schemas.microsoft.com/office/powerpoint/2010/main" val="363448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216093" y="2088548"/>
            <a:ext cx="3600000" cy="30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8358887" y="2088548"/>
            <a:ext cx="3600000" cy="306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4285225" y="2088548"/>
            <a:ext cx="3600000" cy="306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578042" y="197002"/>
            <a:ext cx="11271057" cy="76944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♠كم خط للتناظر يمكن رسمه في كل شكل من الأشكال التالية ؟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78043" y="1109318"/>
            <a:ext cx="11271056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ar-SA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♠ سمي نوع التناظر في كل منها </a:t>
            </a:r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8386994" y="5995042"/>
            <a:ext cx="3600000" cy="769441"/>
          </a:xfrm>
          <a:prstGeom prst="rect">
            <a:avLst/>
          </a:prstGeom>
          <a:noFill/>
          <a:ln w="38100">
            <a:solidFill>
              <a:srgbClr val="8F1259"/>
            </a:solidFill>
          </a:ln>
        </p:spPr>
        <p:txBody>
          <a:bodyPr wrap="square" rtlCol="1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4400" dirty="0">
                <a:solidFill>
                  <a:schemeClr val="accent2">
                    <a:lumMod val="75000"/>
                  </a:schemeClr>
                </a:solidFill>
              </a:rPr>
              <a:t>عديمة التناظر 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216093" y="6033141"/>
            <a:ext cx="3600000" cy="769441"/>
          </a:xfrm>
          <a:prstGeom prst="rect">
            <a:avLst/>
          </a:prstGeom>
          <a:noFill/>
          <a:ln w="38100">
            <a:solidFill>
              <a:srgbClr val="8F1259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4400" dirty="0">
                <a:solidFill>
                  <a:schemeClr val="accent2">
                    <a:lumMod val="75000"/>
                  </a:schemeClr>
                </a:solidFill>
              </a:rPr>
              <a:t>تناظر جانبي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4285225" y="5995042"/>
            <a:ext cx="3600000" cy="769441"/>
          </a:xfrm>
          <a:prstGeom prst="rect">
            <a:avLst/>
          </a:prstGeom>
          <a:noFill/>
          <a:ln w="38100">
            <a:solidFill>
              <a:srgbClr val="8F1259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4400" dirty="0">
                <a:solidFill>
                  <a:schemeClr val="accent2">
                    <a:lumMod val="75000"/>
                  </a:schemeClr>
                </a:solidFill>
              </a:rPr>
              <a:t>تناظر شعاعي 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F9ABB32-5675-4BE3-9265-AACB8A6CA178}"/>
              </a:ext>
            </a:extLst>
          </p:cNvPr>
          <p:cNvSpPr txBox="1"/>
          <p:nvPr/>
        </p:nvSpPr>
        <p:spPr>
          <a:xfrm>
            <a:off x="8358887" y="5217517"/>
            <a:ext cx="3600000" cy="707886"/>
          </a:xfrm>
          <a:prstGeom prst="rect">
            <a:avLst/>
          </a:prstGeom>
          <a:noFill/>
          <a:ln w="38100">
            <a:solidFill>
              <a:srgbClr val="8F1259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</a:rPr>
              <a:t>لا يوجد خط للتناظر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D666E0A-C849-473B-8975-8A9B11D28346}"/>
              </a:ext>
            </a:extLst>
          </p:cNvPr>
          <p:cNvSpPr txBox="1"/>
          <p:nvPr/>
        </p:nvSpPr>
        <p:spPr>
          <a:xfrm>
            <a:off x="4296000" y="5217516"/>
            <a:ext cx="3600000" cy="720000"/>
          </a:xfrm>
          <a:prstGeom prst="rect">
            <a:avLst/>
          </a:prstGeom>
          <a:noFill/>
          <a:ln w="38100">
            <a:solidFill>
              <a:srgbClr val="8F1259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اكثر من خط تناظر واحد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64F8A88-39B6-45D9-8D7C-4BF8349F25CB}"/>
              </a:ext>
            </a:extLst>
          </p:cNvPr>
          <p:cNvSpPr txBox="1"/>
          <p:nvPr/>
        </p:nvSpPr>
        <p:spPr>
          <a:xfrm>
            <a:off x="233113" y="5240971"/>
            <a:ext cx="3600000" cy="707886"/>
          </a:xfrm>
          <a:prstGeom prst="rect">
            <a:avLst/>
          </a:prstGeom>
          <a:noFill/>
          <a:ln w="38100">
            <a:solidFill>
              <a:srgbClr val="8F1259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</a:rPr>
              <a:t>خط تناظر واحد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0A4A0E9-BEE3-4690-AC97-C3438147F35F}"/>
              </a:ext>
            </a:extLst>
          </p:cNvPr>
          <p:cNvSpPr txBox="1"/>
          <p:nvPr/>
        </p:nvSpPr>
        <p:spPr>
          <a:xfrm>
            <a:off x="8358887" y="5214928"/>
            <a:ext cx="3600000" cy="720000"/>
          </a:xfrm>
          <a:prstGeom prst="rect">
            <a:avLst/>
          </a:prstGeom>
          <a:solidFill>
            <a:schemeClr val="bg1"/>
          </a:solidFill>
          <a:ln w="38100">
            <a:solidFill>
              <a:srgbClr val="8F1259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عدد خطوط  للتناظر.......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20791F1-8779-451D-8162-17C4CC593767}"/>
              </a:ext>
            </a:extLst>
          </p:cNvPr>
          <p:cNvSpPr txBox="1"/>
          <p:nvPr/>
        </p:nvSpPr>
        <p:spPr>
          <a:xfrm>
            <a:off x="4296000" y="5214928"/>
            <a:ext cx="3600000" cy="720000"/>
          </a:xfrm>
          <a:prstGeom prst="rect">
            <a:avLst/>
          </a:prstGeom>
          <a:solidFill>
            <a:schemeClr val="bg1"/>
          </a:solidFill>
          <a:ln w="38100">
            <a:solidFill>
              <a:srgbClr val="8F1259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عدد خطوط  للتناظر.......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1776599-CC91-4E6A-B26D-AD026ACF41BE}"/>
              </a:ext>
            </a:extLst>
          </p:cNvPr>
          <p:cNvSpPr txBox="1"/>
          <p:nvPr/>
        </p:nvSpPr>
        <p:spPr>
          <a:xfrm>
            <a:off x="225618" y="5234914"/>
            <a:ext cx="3600000" cy="720000"/>
          </a:xfrm>
          <a:prstGeom prst="rect">
            <a:avLst/>
          </a:prstGeom>
          <a:solidFill>
            <a:schemeClr val="bg1"/>
          </a:solidFill>
          <a:ln w="38100">
            <a:solidFill>
              <a:srgbClr val="8F1259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عدد خطوط  للتناظر.......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E69D2FB-3208-475D-8B5C-2BD069B91D18}"/>
              </a:ext>
            </a:extLst>
          </p:cNvPr>
          <p:cNvSpPr txBox="1"/>
          <p:nvPr/>
        </p:nvSpPr>
        <p:spPr>
          <a:xfrm>
            <a:off x="8375909" y="5995042"/>
            <a:ext cx="3600000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8F1259"/>
            </a:solidFill>
          </a:ln>
        </p:spPr>
        <p:txBody>
          <a:bodyPr wrap="square" rtlCol="1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4400" dirty="0">
                <a:solidFill>
                  <a:schemeClr val="accent2">
                    <a:lumMod val="75000"/>
                  </a:schemeClr>
                </a:solidFill>
              </a:rPr>
              <a:t>.......... التناظر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A4C2ADA-AFBA-4EEC-B77F-550804D8C16E}"/>
              </a:ext>
            </a:extLst>
          </p:cNvPr>
          <p:cNvSpPr txBox="1"/>
          <p:nvPr/>
        </p:nvSpPr>
        <p:spPr>
          <a:xfrm>
            <a:off x="4287727" y="5995042"/>
            <a:ext cx="3600000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8F1259"/>
            </a:solidFill>
          </a:ln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accent2">
                    <a:lumMod val="75000"/>
                  </a:schemeClr>
                </a:solidFill>
              </a:rPr>
              <a:t>تناظر ..............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CDF084C-DD51-4F6D-9F54-069E96026924}"/>
              </a:ext>
            </a:extLst>
          </p:cNvPr>
          <p:cNvSpPr txBox="1"/>
          <p:nvPr/>
        </p:nvSpPr>
        <p:spPr>
          <a:xfrm>
            <a:off x="205006" y="6027179"/>
            <a:ext cx="3600000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8F1259"/>
            </a:solidFill>
          </a:ln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accent2">
                    <a:lumMod val="75000"/>
                  </a:schemeClr>
                </a:solidFill>
              </a:rPr>
              <a:t>تناظر .............. </a:t>
            </a:r>
          </a:p>
        </p:txBody>
      </p:sp>
    </p:spTree>
    <p:extLst>
      <p:ext uri="{BB962C8B-B14F-4D97-AF65-F5344CB8AC3E}">
        <p14:creationId xmlns:p14="http://schemas.microsoft.com/office/powerpoint/2010/main" val="31541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14326" y="154898"/>
            <a:ext cx="7115174" cy="630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443" t="-3777" r="-5133" b="-26521"/>
            </a:stretch>
          </a:blipFill>
          <a:ln w="38100">
            <a:solidFill>
              <a:srgbClr val="E6488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667625" y="148707"/>
            <a:ext cx="4349377" cy="923330"/>
          </a:xfrm>
          <a:prstGeom prst="rect">
            <a:avLst/>
          </a:prstGeom>
          <a:solidFill>
            <a:srgbClr val="FAA9D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عديمة التناظر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7667625" y="1394072"/>
            <a:ext cx="4349378" cy="3785652"/>
          </a:xfrm>
          <a:prstGeom prst="rect">
            <a:avLst/>
          </a:prstGeom>
          <a:noFill/>
          <a:ln w="38100">
            <a:solidFill>
              <a:srgbClr val="8F125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 يكون الحيوان شكله غير منتظم ولا يملك تناظر أو انتظاما في تراكيب جسمه </a:t>
            </a:r>
          </a:p>
        </p:txBody>
      </p:sp>
      <p:sp>
        <p:nvSpPr>
          <p:cNvPr id="15" name="مربع نص 14"/>
          <p:cNvSpPr txBox="1"/>
          <p:nvPr/>
        </p:nvSpPr>
        <p:spPr>
          <a:xfrm flipV="1">
            <a:off x="7210248" y="3417331"/>
            <a:ext cx="49072" cy="1003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7667625" y="5518776"/>
            <a:ext cx="4402982" cy="769441"/>
          </a:xfrm>
          <a:prstGeom prst="rect">
            <a:avLst/>
          </a:prstGeom>
          <a:noFill/>
          <a:ln w="38100">
            <a:solidFill>
              <a:srgbClr val="8F125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تنتظم خلاياه في أنسجة 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EF4F5B44-A595-40A1-A314-37592BBAAEBC}"/>
              </a:ext>
            </a:extLst>
          </p:cNvPr>
          <p:cNvCxnSpPr>
            <a:cxnSpLocks/>
            <a:stCxn id="6" idx="0"/>
            <a:endCxn id="6" idx="2"/>
          </p:cNvCxnSpPr>
          <p:nvPr/>
        </p:nvCxnSpPr>
        <p:spPr>
          <a:xfrm>
            <a:off x="3871913" y="154898"/>
            <a:ext cx="0" cy="630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6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8050A398-D834-4DA2-94D1-D62F20582C37}"/>
              </a:ext>
            </a:extLst>
          </p:cNvPr>
          <p:cNvSpPr txBox="1"/>
          <p:nvPr/>
        </p:nvSpPr>
        <p:spPr>
          <a:xfrm>
            <a:off x="323850" y="136898"/>
            <a:ext cx="7139623" cy="630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1658"/>
            </a:stretch>
          </a:blipFill>
          <a:ln w="38100">
            <a:solidFill>
              <a:srgbClr val="E6488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667625" y="148707"/>
            <a:ext cx="4349377" cy="923330"/>
          </a:xfrm>
          <a:prstGeom prst="rect">
            <a:avLst/>
          </a:prstGeom>
          <a:solidFill>
            <a:srgbClr val="FAA9D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التناظر الشعاعي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7667625" y="1394072"/>
            <a:ext cx="4349378" cy="3785652"/>
          </a:xfrm>
          <a:prstGeom prst="rect">
            <a:avLst/>
          </a:prstGeom>
          <a:noFill/>
          <a:ln w="38100">
            <a:solidFill>
              <a:srgbClr val="8F125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يمكن تقسيم الحيوان عبر أي مستوى يمر من خلال محوره المركزي إلى قسمين متساويين   </a:t>
            </a:r>
          </a:p>
        </p:txBody>
      </p:sp>
      <p:sp>
        <p:nvSpPr>
          <p:cNvPr id="15" name="مربع نص 14"/>
          <p:cNvSpPr txBox="1"/>
          <p:nvPr/>
        </p:nvSpPr>
        <p:spPr>
          <a:xfrm flipV="1">
            <a:off x="7210248" y="3417331"/>
            <a:ext cx="49072" cy="1003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7667625" y="5518776"/>
            <a:ext cx="4402982" cy="769441"/>
          </a:xfrm>
          <a:prstGeom prst="rect">
            <a:avLst/>
          </a:prstGeom>
          <a:noFill/>
          <a:ln w="38100">
            <a:solidFill>
              <a:srgbClr val="8F125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تنتظم خلاياه في أنسجة </a:t>
            </a:r>
          </a:p>
        </p:txBody>
      </p:sp>
    </p:spTree>
    <p:extLst>
      <p:ext uri="{BB962C8B-B14F-4D97-AF65-F5344CB8AC3E}">
        <p14:creationId xmlns:p14="http://schemas.microsoft.com/office/powerpoint/2010/main" val="19638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7667625" y="148707"/>
            <a:ext cx="4349377" cy="923330"/>
          </a:xfrm>
          <a:prstGeom prst="rect">
            <a:avLst/>
          </a:prstGeom>
          <a:solidFill>
            <a:srgbClr val="FAA9D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التناظر الجانبي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7667625" y="1394072"/>
            <a:ext cx="4349378" cy="3046988"/>
          </a:xfrm>
          <a:prstGeom prst="rect">
            <a:avLst/>
          </a:prstGeom>
          <a:noFill/>
          <a:ln w="38100">
            <a:solidFill>
              <a:srgbClr val="8F125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يمكن تقسيم الحيوان إلى قسمين متساويين وعلى طول واحد من الفم إلى نهاية الجسم   </a:t>
            </a:r>
          </a:p>
        </p:txBody>
      </p:sp>
      <p:sp>
        <p:nvSpPr>
          <p:cNvPr id="15" name="مربع نص 14"/>
          <p:cNvSpPr txBox="1"/>
          <p:nvPr/>
        </p:nvSpPr>
        <p:spPr>
          <a:xfrm flipV="1">
            <a:off x="7210248" y="3417331"/>
            <a:ext cx="49072" cy="1003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7614020" y="4613901"/>
            <a:ext cx="4402982" cy="2000548"/>
          </a:xfrm>
          <a:prstGeom prst="rect">
            <a:avLst/>
          </a:prstGeom>
          <a:noFill/>
          <a:ln w="38100">
            <a:solidFill>
              <a:srgbClr val="8F125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أغلبها نمت من 3 طبقات من الخلايا الجنينية (داخلية و وسطى و خارجية )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72BA37E-70EB-46A1-82FF-3B054F356E7A}"/>
              </a:ext>
            </a:extLst>
          </p:cNvPr>
          <p:cNvSpPr txBox="1"/>
          <p:nvPr/>
        </p:nvSpPr>
        <p:spPr>
          <a:xfrm>
            <a:off x="304800" y="148707"/>
            <a:ext cx="7105068" cy="648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287" b="-29122"/>
            </a:stretch>
          </a:blipFill>
          <a:ln w="38100">
            <a:solidFill>
              <a:srgbClr val="E6488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48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9029700" y="333481"/>
            <a:ext cx="2520000" cy="21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7589700" y="2768600"/>
            <a:ext cx="3960000" cy="36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6992" b="-136522"/>
            </a:stretch>
          </a:blipFill>
          <a:ln w="19050">
            <a:solidFill>
              <a:schemeClr val="tx1"/>
            </a:solidFill>
          </a:ln>
          <a:effectLst>
            <a:outerShdw blurRad="127000" dist="190500" dir="8100000" algn="tr" rotWithShape="0">
              <a:schemeClr val="tx1">
                <a:alpha val="40000"/>
              </a:schemeClr>
            </a:outerShdw>
          </a:effectLst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04825" y="2767151"/>
            <a:ext cx="3828225" cy="36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  <a:effectLst>
            <a:outerShdw blurRad="127000" dist="190500" dir="8100000" algn="tr" rotWithShape="0">
              <a:schemeClr val="tx1">
                <a:alpha val="40000"/>
              </a:schemeClr>
            </a:outerShdw>
          </a:effectLst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1263650" y="182635"/>
            <a:ext cx="71755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اربطي المسميات التالية بالحيوانين اللذين في الصورتين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758600" y="2900000"/>
            <a:ext cx="1980000" cy="7200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</a:rPr>
              <a:t>الرأس</a:t>
            </a:r>
            <a:r>
              <a:rPr lang="ar-SA" sz="4000" dirty="0"/>
              <a:t> 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758600" y="3884039"/>
            <a:ext cx="1980000" cy="7200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</a:rPr>
              <a:t>الذيل 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578600" y="4868078"/>
            <a:ext cx="2340000" cy="7200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</a:rPr>
              <a:t>جانب ظهري 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4578600" y="5831117"/>
            <a:ext cx="2340000" cy="7200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</a:rPr>
              <a:t>جانب بطني </a:t>
            </a:r>
          </a:p>
        </p:txBody>
      </p:sp>
    </p:spTree>
    <p:extLst>
      <p:ext uri="{BB962C8B-B14F-4D97-AF65-F5344CB8AC3E}">
        <p14:creationId xmlns:p14="http://schemas.microsoft.com/office/powerpoint/2010/main" val="24449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507919" y="200746"/>
            <a:ext cx="2372140" cy="205177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grpSp>
        <p:nvGrpSpPr>
          <p:cNvPr id="18" name="مجموعة 17"/>
          <p:cNvGrpSpPr/>
          <p:nvPr/>
        </p:nvGrpSpPr>
        <p:grpSpPr>
          <a:xfrm>
            <a:off x="6477001" y="2574819"/>
            <a:ext cx="5403058" cy="4082435"/>
            <a:chOff x="6132823" y="2385252"/>
            <a:chExt cx="5403058" cy="4082435"/>
          </a:xfrm>
        </p:grpSpPr>
        <p:pic>
          <p:nvPicPr>
            <p:cNvPr id="9" name="صورة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401" b="44287"/>
            <a:stretch/>
          </p:blipFill>
          <p:spPr>
            <a:xfrm>
              <a:off x="6132823" y="3399523"/>
              <a:ext cx="5403058" cy="3068164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</p:pic>
        <p:sp>
          <p:nvSpPr>
            <p:cNvPr id="6" name="مستطيل 5"/>
            <p:cNvSpPr/>
            <p:nvPr/>
          </p:nvSpPr>
          <p:spPr>
            <a:xfrm>
              <a:off x="6132823" y="2385252"/>
              <a:ext cx="5403058" cy="9233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طرف أمامي </a:t>
              </a:r>
              <a:r>
                <a:rPr lang="ar-SA" sz="5400" dirty="0">
                  <a:ln w="0"/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(الرأس)</a:t>
              </a:r>
              <a:endParaRPr lang="ar-SA" sz="5400" b="0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333945" y="2516251"/>
            <a:ext cx="5415060" cy="4141003"/>
            <a:chOff x="-6126961" y="2326684"/>
            <a:chExt cx="5415060" cy="4141003"/>
          </a:xfrm>
        </p:grpSpPr>
        <p:sp>
          <p:nvSpPr>
            <p:cNvPr id="7" name="مستطيل 6"/>
            <p:cNvSpPr/>
            <p:nvPr/>
          </p:nvSpPr>
          <p:spPr>
            <a:xfrm>
              <a:off x="-6114959" y="2326684"/>
              <a:ext cx="5403058" cy="9233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طرف خلفي </a:t>
              </a:r>
              <a:r>
                <a:rPr lang="ar-SA" sz="5400" dirty="0">
                  <a:ln w="0"/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(الذيل)</a:t>
              </a:r>
              <a:endParaRPr lang="ar-SA" sz="5400" b="0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0" name="صورة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21" t="40008" r="-915" b="1140"/>
            <a:stretch/>
          </p:blipFill>
          <p:spPr>
            <a:xfrm>
              <a:off x="-6126961" y="3401937"/>
              <a:ext cx="5415060" cy="3065750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</p:pic>
      </p:grpSp>
      <p:grpSp>
        <p:nvGrpSpPr>
          <p:cNvPr id="25" name="مجموعة 24"/>
          <p:cNvGrpSpPr/>
          <p:nvPr/>
        </p:nvGrpSpPr>
        <p:grpSpPr>
          <a:xfrm>
            <a:off x="1714291" y="578650"/>
            <a:ext cx="6984604" cy="1937600"/>
            <a:chOff x="1714291" y="578650"/>
            <a:chExt cx="6984604" cy="1937600"/>
          </a:xfrm>
        </p:grpSpPr>
        <p:grpSp>
          <p:nvGrpSpPr>
            <p:cNvPr id="20" name="مجموعة 19"/>
            <p:cNvGrpSpPr/>
            <p:nvPr/>
          </p:nvGrpSpPr>
          <p:grpSpPr>
            <a:xfrm>
              <a:off x="1714291" y="578650"/>
              <a:ext cx="6984604" cy="1937600"/>
              <a:chOff x="1714291" y="578650"/>
              <a:chExt cx="6984604" cy="1937600"/>
            </a:xfrm>
          </p:grpSpPr>
          <p:sp>
            <p:nvSpPr>
              <p:cNvPr id="3" name="مستطيل 2"/>
              <p:cNvSpPr/>
              <p:nvPr/>
            </p:nvSpPr>
            <p:spPr>
              <a:xfrm>
                <a:off x="1714291" y="578650"/>
                <a:ext cx="6984604" cy="92333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rgbClr val="FFFF00"/>
                </a:solidFill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5400" b="0" cap="none" spc="0" dirty="0">
                    <a:ln w="0"/>
                    <a:solidFill>
                      <a:srgbClr val="FFFF00"/>
                    </a:solidFill>
                    <a:effectLst>
                      <a:glow rad="101600">
                        <a:srgbClr val="FF0000">
                          <a:alpha val="6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للحيوانات ذات التناظر الجانبي </a:t>
                </a:r>
              </a:p>
            </p:txBody>
          </p:sp>
          <p:cxnSp>
            <p:nvCxnSpPr>
              <p:cNvPr id="12" name="رابط بشكل مرفق 11"/>
              <p:cNvCxnSpPr/>
              <p:nvPr/>
            </p:nvCxnSpPr>
            <p:spPr>
              <a:xfrm rot="16200000" flipH="1">
                <a:off x="7786505" y="1694005"/>
                <a:ext cx="987511" cy="65698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رابط بشكل مرفق 23"/>
            <p:cNvCxnSpPr/>
            <p:nvPr/>
          </p:nvCxnSpPr>
          <p:spPr>
            <a:xfrm rot="5400000">
              <a:off x="2219229" y="1677435"/>
              <a:ext cx="987511" cy="656980"/>
            </a:xfrm>
            <a:prstGeom prst="bentConnector3">
              <a:avLst>
                <a:gd name="adj1" fmla="val 50000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72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507919" y="200746"/>
            <a:ext cx="2372140" cy="205177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grpSp>
        <p:nvGrpSpPr>
          <p:cNvPr id="20" name="مجموعة 19"/>
          <p:cNvGrpSpPr/>
          <p:nvPr/>
        </p:nvGrpSpPr>
        <p:grpSpPr>
          <a:xfrm>
            <a:off x="1060267" y="578650"/>
            <a:ext cx="8292655" cy="1834580"/>
            <a:chOff x="1060267" y="578650"/>
            <a:chExt cx="8292655" cy="1834580"/>
          </a:xfrm>
        </p:grpSpPr>
        <p:sp>
          <p:nvSpPr>
            <p:cNvPr id="3" name="مستطيل 2"/>
            <p:cNvSpPr/>
            <p:nvPr/>
          </p:nvSpPr>
          <p:spPr>
            <a:xfrm>
              <a:off x="1060267" y="578650"/>
              <a:ext cx="8292655" cy="92333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rgbClr val="FFFF0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تتميز الحيوانات ذات التناظر الجانبي </a:t>
              </a:r>
            </a:p>
          </p:txBody>
        </p:sp>
        <p:cxnSp>
          <p:nvCxnSpPr>
            <p:cNvPr id="12" name="رابط بشكل مرفق 11"/>
            <p:cNvCxnSpPr/>
            <p:nvPr/>
          </p:nvCxnSpPr>
          <p:spPr>
            <a:xfrm rot="16200000" flipH="1">
              <a:off x="7426182" y="1758989"/>
              <a:ext cx="911251" cy="397232"/>
            </a:xfrm>
            <a:prstGeom prst="bentConnector3">
              <a:avLst>
                <a:gd name="adj1" fmla="val 50000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بشكل مرفق 16"/>
            <p:cNvCxnSpPr/>
            <p:nvPr/>
          </p:nvCxnSpPr>
          <p:spPr>
            <a:xfrm rot="5400000">
              <a:off x="1933925" y="1690929"/>
              <a:ext cx="909184" cy="531284"/>
            </a:xfrm>
            <a:prstGeom prst="bentConnector3">
              <a:avLst>
                <a:gd name="adj1" fmla="val 50000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مجموعة 13"/>
          <p:cNvGrpSpPr/>
          <p:nvPr/>
        </p:nvGrpSpPr>
        <p:grpSpPr>
          <a:xfrm>
            <a:off x="7188707" y="2385251"/>
            <a:ext cx="4691352" cy="4291773"/>
            <a:chOff x="7188707" y="2385252"/>
            <a:chExt cx="3020379" cy="3936066"/>
          </a:xfrm>
        </p:grpSpPr>
        <p:sp>
          <p:nvSpPr>
            <p:cNvPr id="21" name="مستطيل 20"/>
            <p:cNvSpPr/>
            <p:nvPr/>
          </p:nvSpPr>
          <p:spPr>
            <a:xfrm>
              <a:off x="7188707" y="2385252"/>
              <a:ext cx="3020379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rgbClr val="FF000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جانب ظهري</a:t>
              </a: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7188707" y="3441318"/>
              <a:ext cx="3020379" cy="2880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" r="-112122"/>
              </a:stretch>
            </a:blipFill>
            <a:ln w="38100">
              <a:solidFill>
                <a:srgbClr val="00B050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311941" y="2385252"/>
            <a:ext cx="4691351" cy="4291773"/>
            <a:chOff x="1062976" y="2385252"/>
            <a:chExt cx="3020379" cy="3925991"/>
          </a:xfrm>
        </p:grpSpPr>
        <p:sp>
          <p:nvSpPr>
            <p:cNvPr id="23" name="مربع نص 22"/>
            <p:cNvSpPr txBox="1"/>
            <p:nvPr/>
          </p:nvSpPr>
          <p:spPr>
            <a:xfrm>
              <a:off x="1062976" y="3431243"/>
              <a:ext cx="3020379" cy="2880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6932" r="4811"/>
              </a:stretch>
            </a:blipFill>
            <a:ln w="38100">
              <a:solidFill>
                <a:srgbClr val="00B050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1214956" y="2385252"/>
              <a:ext cx="2711000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جانب بطني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2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18470" y="276436"/>
            <a:ext cx="11816168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تنقسم الحيوانات ذات التناظر الجانبي من حيث نوع القناة الهضمية إلى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666038" y="1208330"/>
            <a:ext cx="4140000" cy="900000"/>
          </a:xfrm>
          <a:prstGeom prst="rect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كيسا داخل الجسم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9480549" y="2275981"/>
            <a:ext cx="2554089" cy="4154984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له فتحة واحدة هي الفم الذي يستعمل لأخذ الغذاء وطرح الفضلات  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85963" y="1236338"/>
            <a:ext cx="4140000" cy="900000"/>
          </a:xfrm>
          <a:prstGeom prst="rect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أنبوبا يمر في الجسم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876550" y="2275981"/>
            <a:ext cx="2256454" cy="4154984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يكون لكل طرف من طرفيه فتحة إحداهما الفم والأخرى الشرج 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3" r="18468"/>
          <a:stretch/>
        </p:blipFill>
        <p:spPr>
          <a:xfrm>
            <a:off x="6934200" y="2275982"/>
            <a:ext cx="2381250" cy="4154984"/>
          </a:xfrm>
          <a:prstGeom prst="rect">
            <a:avLst/>
          </a:prstGeom>
          <a:ln w="38100">
            <a:solidFill>
              <a:schemeClr val="tx1"/>
            </a:solidFill>
          </a:ln>
          <a:effectLst/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2532" y="3106983"/>
            <a:ext cx="4154983" cy="2492981"/>
          </a:xfrm>
          <a:prstGeom prst="rect">
            <a:avLst/>
          </a:prstGeom>
          <a:ln w="381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092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908300" y="0"/>
            <a:ext cx="6705600" cy="183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sz="4800" dirty="0"/>
          </a:p>
          <a:p>
            <a:r>
              <a:rPr lang="ar-SA" sz="4800" b="1" dirty="0">
                <a:solidFill>
                  <a:srgbClr val="167FA0"/>
                </a:solidFill>
              </a:rPr>
              <a:t>               </a:t>
            </a:r>
            <a:r>
              <a:rPr lang="ar-SA" sz="4800" b="1" dirty="0">
                <a:solidFill>
                  <a:schemeClr val="accent1"/>
                </a:solidFill>
              </a:rPr>
              <a:t>تجاويف الجسم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r="2485" b="10359"/>
          <a:stretch/>
        </p:blipFill>
        <p:spPr>
          <a:xfrm>
            <a:off x="1882084" y="2924431"/>
            <a:ext cx="8420100" cy="362877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701800" y="1664141"/>
            <a:ext cx="81099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تنقسم الحيوانات ذات التناظر الجانبي من حيث تجويف الجسم </a:t>
            </a:r>
            <a:r>
              <a:rPr lang="ar-SA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إلى </a:t>
            </a:r>
            <a:endParaRPr lang="ar-SA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73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3826" y="57109"/>
            <a:ext cx="11963400" cy="1508105"/>
          </a:xfrm>
          <a:prstGeom prst="rect">
            <a:avLst/>
          </a:prstGeom>
          <a:solidFill>
            <a:srgbClr val="70D6B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**ساعدي جهاد في تصنيف هذه الحيوانات إلى الشعبة المناسبة له  </a:t>
            </a:r>
          </a:p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** ما هو الأساس العلمي الذي </a:t>
            </a:r>
            <a:r>
              <a:rPr lang="ar-SA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اعتمدتي</a:t>
            </a:r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عليه في تصنيفكـِ لهم   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8172450" y="1667163"/>
            <a:ext cx="3899053" cy="36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324350" y="1669808"/>
            <a:ext cx="3752849" cy="36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56861" y="1686213"/>
            <a:ext cx="4053189" cy="36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8316053" y="5419587"/>
            <a:ext cx="3778600" cy="1200329"/>
          </a:xfrm>
          <a:prstGeom prst="rect">
            <a:avLst/>
          </a:prstGeom>
          <a:noFill/>
          <a:ln w="38100">
            <a:solidFill>
              <a:srgbClr val="E6488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هذا الحيوان ينتمي </a:t>
            </a:r>
          </a:p>
          <a:p>
            <a:pPr algn="ctr"/>
            <a:r>
              <a:rPr lang="ar-SA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لشعبة</a:t>
            </a:r>
            <a:r>
              <a:rPr lang="ar-SA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الديدان المفلطحة </a:t>
            </a:r>
            <a:endParaRPr lang="ar-SA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94878" y="5419587"/>
            <a:ext cx="3469219" cy="1200329"/>
          </a:xfrm>
          <a:prstGeom prst="rect">
            <a:avLst/>
          </a:prstGeom>
          <a:noFill/>
          <a:ln w="38100">
            <a:solidFill>
              <a:srgbClr val="E6488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هذا الحيوان ينتمي </a:t>
            </a:r>
          </a:p>
          <a:p>
            <a:pPr algn="ctr"/>
            <a:r>
              <a:rPr lang="ar-SA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لشعبة الديدان الحلقية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59503" y="5419587"/>
            <a:ext cx="3350597" cy="1200329"/>
          </a:xfrm>
          <a:prstGeom prst="rect">
            <a:avLst/>
          </a:prstGeom>
          <a:noFill/>
          <a:ln w="38100">
            <a:solidFill>
              <a:srgbClr val="E6488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هذا الحيوان ينتمي </a:t>
            </a:r>
          </a:p>
          <a:p>
            <a:pPr algn="ctr"/>
            <a:r>
              <a:rPr lang="ar-SA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لشعبة شوكيات الجلد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294B1CF-3D6B-4ACC-BAF3-6335B13822C9}"/>
              </a:ext>
            </a:extLst>
          </p:cNvPr>
          <p:cNvSpPr/>
          <p:nvPr/>
        </p:nvSpPr>
        <p:spPr>
          <a:xfrm>
            <a:off x="8270985" y="5419587"/>
            <a:ext cx="387958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E6488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هذا الحيوان ينتمي </a:t>
            </a:r>
          </a:p>
          <a:p>
            <a:pPr algn="ctr"/>
            <a:r>
              <a:rPr lang="ar-SA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لشعبة</a:t>
            </a:r>
            <a:r>
              <a:rPr lang="ar-SA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....................</a:t>
            </a:r>
            <a:endParaRPr lang="ar-SA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69F35FA-BF26-4801-BCDF-F75F5ACABF05}"/>
              </a:ext>
            </a:extLst>
          </p:cNvPr>
          <p:cNvSpPr/>
          <p:nvPr/>
        </p:nvSpPr>
        <p:spPr>
          <a:xfrm>
            <a:off x="4237953" y="5419586"/>
            <a:ext cx="387958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E6488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هذا الحيوان ينتمي </a:t>
            </a:r>
          </a:p>
          <a:p>
            <a:pPr algn="ctr"/>
            <a:r>
              <a:rPr lang="ar-SA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لشعبة</a:t>
            </a:r>
            <a:r>
              <a:rPr lang="ar-SA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....................</a:t>
            </a:r>
            <a:endParaRPr lang="ar-SA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3305087-6B4B-4C90-B3DA-1FE4B527E8B1}"/>
              </a:ext>
            </a:extLst>
          </p:cNvPr>
          <p:cNvSpPr/>
          <p:nvPr/>
        </p:nvSpPr>
        <p:spPr>
          <a:xfrm>
            <a:off x="194439" y="5407212"/>
            <a:ext cx="387958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E6488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هذا الحيوان ينتمي </a:t>
            </a:r>
          </a:p>
          <a:p>
            <a:pPr algn="ctr"/>
            <a:r>
              <a:rPr lang="ar-SA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لشعبة</a:t>
            </a:r>
            <a:r>
              <a:rPr lang="ar-SA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....................</a:t>
            </a:r>
            <a:endParaRPr lang="ar-SA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21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DA48529-E29F-4F71-A2E3-50C8FAA4E3F9}"/>
              </a:ext>
            </a:extLst>
          </p:cNvPr>
          <p:cNvSpPr/>
          <p:nvPr/>
        </p:nvSpPr>
        <p:spPr>
          <a:xfrm>
            <a:off x="7820025" y="247650"/>
            <a:ext cx="4067174" cy="5791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بالتعاون مع مجموعتكـِ اقرئي عن أنواع التجاويف في الجسم ثم أكملي الفجوات في الجدول التالي </a:t>
            </a:r>
          </a:p>
        </p:txBody>
      </p:sp>
    </p:spTree>
    <p:extLst>
      <p:ext uri="{BB962C8B-B14F-4D97-AF65-F5344CB8AC3E}">
        <p14:creationId xmlns:p14="http://schemas.microsoft.com/office/powerpoint/2010/main" val="865067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-1255" r="2617" b="71849"/>
          <a:stretch/>
        </p:blipFill>
        <p:spPr>
          <a:xfrm>
            <a:off x="5311437" y="166237"/>
            <a:ext cx="6578825" cy="126000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225287" y="397565"/>
            <a:ext cx="4603888" cy="607778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698EDD5F-613C-4951-8FB5-514BC690B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96811"/>
              </p:ext>
            </p:extLst>
          </p:nvPr>
        </p:nvGraphicFramePr>
        <p:xfrm>
          <a:off x="5524500" y="1595120"/>
          <a:ext cx="6480062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52012">
                  <a:extLst>
                    <a:ext uri="{9D8B030D-6E8A-4147-A177-3AD203B41FA5}">
                      <a16:colId xmlns:a16="http://schemas.microsoft.com/office/drawing/2014/main" val="2122999618"/>
                    </a:ext>
                  </a:extLst>
                </a:gridCol>
                <a:gridCol w="4028050">
                  <a:extLst>
                    <a:ext uri="{9D8B030D-6E8A-4147-A177-3AD203B41FA5}">
                      <a16:colId xmlns:a16="http://schemas.microsoft.com/office/drawing/2014/main" val="3412598883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التجويف الجسمي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>
                          <a:solidFill>
                            <a:schemeClr val="tx1"/>
                          </a:solidFill>
                        </a:rPr>
                        <a:t>عديمة التجويف جسمي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94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عدد الطبقات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ثلاث طبقات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الوصف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لها جسم مصمت غير ممتلئ بسائل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3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مثال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الديدان المفلطحة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790564"/>
                  </a:ext>
                </a:extLst>
              </a:tr>
            </a:tbl>
          </a:graphicData>
        </a:graphic>
      </p:graphicFrame>
      <p:sp>
        <p:nvSpPr>
          <p:cNvPr id="12" name="مستطيل 11">
            <a:extLst>
              <a:ext uri="{FF2B5EF4-FFF2-40B4-BE49-F238E27FC236}">
                <a16:creationId xmlns:a16="http://schemas.microsoft.com/office/drawing/2014/main" id="{88437E44-7305-4CCC-88F8-CB58B976A2ED}"/>
              </a:ext>
            </a:extLst>
          </p:cNvPr>
          <p:cNvSpPr/>
          <p:nvPr/>
        </p:nvSpPr>
        <p:spPr>
          <a:xfrm>
            <a:off x="5610224" y="1676400"/>
            <a:ext cx="3774851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2C50726-12E9-4875-815D-57F8C17379D9}"/>
              </a:ext>
            </a:extLst>
          </p:cNvPr>
          <p:cNvSpPr/>
          <p:nvPr/>
        </p:nvSpPr>
        <p:spPr>
          <a:xfrm>
            <a:off x="5610224" y="2952750"/>
            <a:ext cx="3774852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61BA188-FA06-4EB8-A563-AC770DA79747}"/>
              </a:ext>
            </a:extLst>
          </p:cNvPr>
          <p:cNvSpPr/>
          <p:nvPr/>
        </p:nvSpPr>
        <p:spPr>
          <a:xfrm>
            <a:off x="5619748" y="3657601"/>
            <a:ext cx="3745711" cy="1176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F5E924A-FEBE-425A-9D32-90164B25EC66}"/>
              </a:ext>
            </a:extLst>
          </p:cNvPr>
          <p:cNvSpPr/>
          <p:nvPr/>
        </p:nvSpPr>
        <p:spPr>
          <a:xfrm>
            <a:off x="5610224" y="4977766"/>
            <a:ext cx="3571876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96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698EDD5F-613C-4951-8FB5-514BC690B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279122"/>
              </p:ext>
            </p:extLst>
          </p:nvPr>
        </p:nvGraphicFramePr>
        <p:xfrm>
          <a:off x="5153025" y="1595120"/>
          <a:ext cx="6851537" cy="4632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92576">
                  <a:extLst>
                    <a:ext uri="{9D8B030D-6E8A-4147-A177-3AD203B41FA5}">
                      <a16:colId xmlns:a16="http://schemas.microsoft.com/office/drawing/2014/main" val="2122999618"/>
                    </a:ext>
                  </a:extLst>
                </a:gridCol>
                <a:gridCol w="4258961">
                  <a:extLst>
                    <a:ext uri="{9D8B030D-6E8A-4147-A177-3AD203B41FA5}">
                      <a16:colId xmlns:a16="http://schemas.microsoft.com/office/drawing/2014/main" val="3412598883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التجويف الجسمي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التجويف الجسمي الكاذب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94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عدد الطبقات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ثلاث طبقات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الوصف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يتكون بين الطبقتين الوسطى والداخلية و يمتلئ بالسائل </a:t>
                      </a:r>
                      <a:r>
                        <a:rPr lang="ar-SA" sz="40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السيلومي</a:t>
                      </a:r>
                      <a:r>
                        <a:rPr lang="ar-SA" sz="4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3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مثال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الديدان الاسطوانية 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79056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2D0EC357-B695-4E32-ACE0-D2A27FFAE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t="33167" b="41035"/>
          <a:stretch/>
        </p:blipFill>
        <p:spPr>
          <a:xfrm>
            <a:off x="5270952" y="397565"/>
            <a:ext cx="6733610" cy="900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1748E54-D977-4FFE-9CAD-DE0F5B1243D8}"/>
              </a:ext>
            </a:extLst>
          </p:cNvPr>
          <p:cNvSpPr txBox="1"/>
          <p:nvPr/>
        </p:nvSpPr>
        <p:spPr>
          <a:xfrm>
            <a:off x="225287" y="397565"/>
            <a:ext cx="4727713" cy="607778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8B56923-927F-4DCC-8285-882B19F57F06}"/>
              </a:ext>
            </a:extLst>
          </p:cNvPr>
          <p:cNvSpPr/>
          <p:nvPr/>
        </p:nvSpPr>
        <p:spPr>
          <a:xfrm>
            <a:off x="5270952" y="1704975"/>
            <a:ext cx="404449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FE9809B-D05D-4A2C-87B0-3FC5918561A9}"/>
              </a:ext>
            </a:extLst>
          </p:cNvPr>
          <p:cNvSpPr/>
          <p:nvPr/>
        </p:nvSpPr>
        <p:spPr>
          <a:xfrm>
            <a:off x="5216753" y="2952750"/>
            <a:ext cx="404449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80801BA-6A71-4736-8203-069ACAB1DD10}"/>
              </a:ext>
            </a:extLst>
          </p:cNvPr>
          <p:cNvSpPr/>
          <p:nvPr/>
        </p:nvSpPr>
        <p:spPr>
          <a:xfrm>
            <a:off x="5270952" y="3657600"/>
            <a:ext cx="4044498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161B7AD-5760-48F8-BFB0-404C29152AAB}"/>
              </a:ext>
            </a:extLst>
          </p:cNvPr>
          <p:cNvSpPr/>
          <p:nvPr/>
        </p:nvSpPr>
        <p:spPr>
          <a:xfrm>
            <a:off x="5270952" y="5580380"/>
            <a:ext cx="4044498" cy="620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13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698EDD5F-613C-4951-8FB5-514BC690B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54441"/>
              </p:ext>
            </p:extLst>
          </p:nvPr>
        </p:nvGraphicFramePr>
        <p:xfrm>
          <a:off x="5153025" y="1595120"/>
          <a:ext cx="6851537" cy="4632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92576">
                  <a:extLst>
                    <a:ext uri="{9D8B030D-6E8A-4147-A177-3AD203B41FA5}">
                      <a16:colId xmlns:a16="http://schemas.microsoft.com/office/drawing/2014/main" val="2122999618"/>
                    </a:ext>
                  </a:extLst>
                </a:gridCol>
                <a:gridCol w="4258961">
                  <a:extLst>
                    <a:ext uri="{9D8B030D-6E8A-4147-A177-3AD203B41FA5}">
                      <a16:colId xmlns:a16="http://schemas.microsoft.com/office/drawing/2014/main" val="3412598883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التجويف الجسمي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التجويف الجسمي الحقيقي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94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عدد الطبقات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ثلاث طبقات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الوصف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يتكون </a:t>
                      </a:r>
                      <a:r>
                        <a:rPr lang="ar-SA" sz="40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في داخل الطبقة الوسطى ويمتلئ</a:t>
                      </a:r>
                      <a:r>
                        <a:rPr lang="ar-SA" sz="4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بالسائل </a:t>
                      </a:r>
                      <a:r>
                        <a:rPr lang="ar-SA" sz="40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السيلومي</a:t>
                      </a:r>
                      <a:r>
                        <a:rPr lang="ar-SA" sz="4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3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مثال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الديدان الحلقية  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790564"/>
                  </a:ext>
                </a:extLst>
              </a:tr>
            </a:tbl>
          </a:graphicData>
        </a:graphic>
      </p:graphicFrame>
      <p:sp>
        <p:nvSpPr>
          <p:cNvPr id="3" name="مستطيل 2">
            <a:extLst>
              <a:ext uri="{FF2B5EF4-FFF2-40B4-BE49-F238E27FC236}">
                <a16:creationId xmlns:a16="http://schemas.microsoft.com/office/drawing/2014/main" id="{D8B56923-927F-4DCC-8285-882B19F57F06}"/>
              </a:ext>
            </a:extLst>
          </p:cNvPr>
          <p:cNvSpPr/>
          <p:nvPr/>
        </p:nvSpPr>
        <p:spPr>
          <a:xfrm>
            <a:off x="5270952" y="1678940"/>
            <a:ext cx="4044498" cy="1159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FE9809B-D05D-4A2C-87B0-3FC5918561A9}"/>
              </a:ext>
            </a:extLst>
          </p:cNvPr>
          <p:cNvSpPr/>
          <p:nvPr/>
        </p:nvSpPr>
        <p:spPr>
          <a:xfrm>
            <a:off x="5216753" y="2952750"/>
            <a:ext cx="4044498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80801BA-6A71-4736-8203-069ACAB1DD10}"/>
              </a:ext>
            </a:extLst>
          </p:cNvPr>
          <p:cNvSpPr/>
          <p:nvPr/>
        </p:nvSpPr>
        <p:spPr>
          <a:xfrm>
            <a:off x="5270952" y="3629025"/>
            <a:ext cx="4044498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161B7AD-5760-48F8-BFB0-404C29152AAB}"/>
              </a:ext>
            </a:extLst>
          </p:cNvPr>
          <p:cNvSpPr/>
          <p:nvPr/>
        </p:nvSpPr>
        <p:spPr>
          <a:xfrm>
            <a:off x="5270952" y="5558790"/>
            <a:ext cx="4044498" cy="620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CFD4630-AF68-40B9-BA14-40C757370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60169" b="9293"/>
          <a:stretch/>
        </p:blipFill>
        <p:spPr>
          <a:xfrm>
            <a:off x="5153025" y="507244"/>
            <a:ext cx="6865017" cy="864356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11D254C-D318-44F7-80D5-E586036F2D88}"/>
              </a:ext>
            </a:extLst>
          </p:cNvPr>
          <p:cNvSpPr txBox="1"/>
          <p:nvPr/>
        </p:nvSpPr>
        <p:spPr>
          <a:xfrm>
            <a:off x="225287" y="397565"/>
            <a:ext cx="4291024" cy="607778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418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" y="217715"/>
            <a:ext cx="6455559" cy="644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7329715" y="662203"/>
            <a:ext cx="4685892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بالتعاون مع زميلاتكـِ أقرئي عن اختلافات التكوين الجنيني بين بدائيات الفم وثانوية الفم في الشكل(12ـ6) ثم قارني بين بدائيات الفم وثانوية الفم   </a:t>
            </a:r>
            <a:endParaRPr lang="ar-SA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21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03ECD80-F055-4B62-AEF0-7E17C7910545}"/>
              </a:ext>
            </a:extLst>
          </p:cNvPr>
          <p:cNvSpPr/>
          <p:nvPr/>
        </p:nvSpPr>
        <p:spPr>
          <a:xfrm>
            <a:off x="231071" y="62128"/>
            <a:ext cx="1172985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بالتعاون مع زميلاتكـِ في المجموعة قارني بين بدائيات الفم وثانوية الفم   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0B53719F-4541-402E-9C37-B272AF9A8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885362"/>
              </p:ext>
            </p:extLst>
          </p:nvPr>
        </p:nvGraphicFramePr>
        <p:xfrm>
          <a:off x="247399" y="881591"/>
          <a:ext cx="11664000" cy="5854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671887267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3535606173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543491292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90550044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804163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بدائيات الفم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وجه المقارنة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ثانوية الفم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82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5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فإن نمو جميع الأجنة سيتغير</a:t>
                      </a:r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/>
                        <a:t>اخذ خلية في مرحلة الخلايا الأربع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كل خلية لن تتغير وستنمو إلى جنين عادي</a:t>
                      </a:r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5779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الخلايا الأربع العليا تستقر بين الخلايا الأربع السفلى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/>
                        <a:t>ترتيب الخلايا في مرحلة الخلايا الثمانية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تنظم الخلايا بعضها فوق بعض </a:t>
                      </a:r>
                    </a:p>
                    <a:p>
                      <a:pPr algn="ctr" rtl="1"/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6780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تتكون قريبا من فتحة </a:t>
                      </a:r>
                      <a:r>
                        <a:rPr lang="ar-SA" sz="24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الجاسترولا</a:t>
                      </a:r>
                      <a:r>
                        <a:rPr lang="ar-S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/>
                        <a:t>موقع الطبقة الوسطى خلال تكوين </a:t>
                      </a:r>
                      <a:r>
                        <a:rPr lang="ar-SA" sz="2400" b="1" dirty="0" err="1"/>
                        <a:t>الجاسترولا</a:t>
                      </a:r>
                      <a:r>
                        <a:rPr lang="ar-SA" sz="2400" b="1" dirty="0"/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تتكون بعيدة عن فتحة </a:t>
                      </a:r>
                      <a:r>
                        <a:rPr lang="ar-SA" sz="24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الجاسترولا</a:t>
                      </a:r>
                      <a:r>
                        <a:rPr lang="ar-S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348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يتكون التجويف الجسمي من انشطار الطبقة الوسطى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/>
                        <a:t>تكوين التجويف الجسمي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يتكون التجويف الجسمي من جيوب من الطبقة الوسطى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4637871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تصبح فتحة الفم في الحيوانات بدائية الفم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/>
                        <a:t>فتحة </a:t>
                      </a:r>
                      <a:r>
                        <a:rPr lang="ar-SA" sz="2400" b="1" dirty="0" err="1"/>
                        <a:t>الجاسترولا</a:t>
                      </a:r>
                      <a:r>
                        <a:rPr lang="ar-SA" sz="2400" b="1" dirty="0"/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تصبح فتحة الشرج في الحيوانات ثانوية الفم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293546888"/>
                  </a:ext>
                </a:extLst>
              </a:tr>
            </a:tbl>
          </a:graphicData>
        </a:graphic>
      </p:graphicFrame>
      <p:sp>
        <p:nvSpPr>
          <p:cNvPr id="4" name="مستطيل 3">
            <a:extLst>
              <a:ext uri="{FF2B5EF4-FFF2-40B4-BE49-F238E27FC236}">
                <a16:creationId xmlns:a16="http://schemas.microsoft.com/office/drawing/2014/main" id="{8EA19AF6-E7CE-4358-BEF3-23B5E0940D75}"/>
              </a:ext>
            </a:extLst>
          </p:cNvPr>
          <p:cNvSpPr/>
          <p:nvPr/>
        </p:nvSpPr>
        <p:spPr>
          <a:xfrm>
            <a:off x="7381875" y="1390650"/>
            <a:ext cx="225742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BC79FA7-D066-46FD-9501-650D57DF1538}"/>
              </a:ext>
            </a:extLst>
          </p:cNvPr>
          <p:cNvSpPr/>
          <p:nvPr/>
        </p:nvSpPr>
        <p:spPr>
          <a:xfrm>
            <a:off x="2447925" y="1390650"/>
            <a:ext cx="236220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EEA3ADA-8CA7-44AD-B27E-F05D05D12E21}"/>
              </a:ext>
            </a:extLst>
          </p:cNvPr>
          <p:cNvSpPr/>
          <p:nvPr/>
        </p:nvSpPr>
        <p:spPr>
          <a:xfrm>
            <a:off x="7381875" y="2210112"/>
            <a:ext cx="2257425" cy="1104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6E7D5F2-90FF-4943-99C9-8099A8253052}"/>
              </a:ext>
            </a:extLst>
          </p:cNvPr>
          <p:cNvSpPr/>
          <p:nvPr/>
        </p:nvSpPr>
        <p:spPr>
          <a:xfrm>
            <a:off x="2486025" y="2210112"/>
            <a:ext cx="2257425" cy="1104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3E6A8AA-3B76-483B-A4A8-4B7FCB686A46}"/>
              </a:ext>
            </a:extLst>
          </p:cNvPr>
          <p:cNvSpPr/>
          <p:nvPr/>
        </p:nvSpPr>
        <p:spPr>
          <a:xfrm>
            <a:off x="7381875" y="3388175"/>
            <a:ext cx="2257425" cy="1104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D1D4446-CFD6-44CC-9AF8-CFBFC4023158}"/>
              </a:ext>
            </a:extLst>
          </p:cNvPr>
          <p:cNvSpPr/>
          <p:nvPr/>
        </p:nvSpPr>
        <p:spPr>
          <a:xfrm>
            <a:off x="2500312" y="3388174"/>
            <a:ext cx="2257425" cy="1104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524F707-81F8-4D4F-BE85-6FBFC6CE8CBB}"/>
              </a:ext>
            </a:extLst>
          </p:cNvPr>
          <p:cNvSpPr/>
          <p:nvPr/>
        </p:nvSpPr>
        <p:spPr>
          <a:xfrm>
            <a:off x="7381875" y="4566238"/>
            <a:ext cx="2257425" cy="1104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C03180A-5BA4-4D58-97FF-B7C9963481C3}"/>
              </a:ext>
            </a:extLst>
          </p:cNvPr>
          <p:cNvSpPr/>
          <p:nvPr/>
        </p:nvSpPr>
        <p:spPr>
          <a:xfrm>
            <a:off x="2500312" y="4575761"/>
            <a:ext cx="2257425" cy="1104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0C5B4C9-99C0-446C-8F02-A96173AE4D7B}"/>
              </a:ext>
            </a:extLst>
          </p:cNvPr>
          <p:cNvSpPr/>
          <p:nvPr/>
        </p:nvSpPr>
        <p:spPr>
          <a:xfrm>
            <a:off x="7434263" y="5782402"/>
            <a:ext cx="225742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32BA961-480A-4987-A8C6-3235E5F2384A}"/>
              </a:ext>
            </a:extLst>
          </p:cNvPr>
          <p:cNvSpPr/>
          <p:nvPr/>
        </p:nvSpPr>
        <p:spPr>
          <a:xfrm>
            <a:off x="2552701" y="5791925"/>
            <a:ext cx="225742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33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82" y="0"/>
            <a:ext cx="2589818" cy="16256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1736435"/>
            <a:ext cx="5760000" cy="3852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8" y="1736435"/>
            <a:ext cx="5760000" cy="3852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1270982" y="109835"/>
            <a:ext cx="8613256" cy="923330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outerShdw blurRad="50800" dist="127000" dir="2700000" algn="tl" rotWithShape="0">
              <a:srgbClr val="00B050">
                <a:alpha val="40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س/ما الرابط العجيب بين الصورتين ؟!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1303135" y="-21630"/>
            <a:ext cx="43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؟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908780" y="5750912"/>
            <a:ext cx="890660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الرابط هو 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 مكونها من اقسام مترابطة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40B67D7-A774-4122-BB44-8E5482F0AFD6}"/>
              </a:ext>
            </a:extLst>
          </p:cNvPr>
          <p:cNvSpPr/>
          <p:nvPr/>
        </p:nvSpPr>
        <p:spPr>
          <a:xfrm>
            <a:off x="908780" y="5750912"/>
            <a:ext cx="884240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الرابط هو 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6347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5" y="1523136"/>
            <a:ext cx="5345879" cy="5201513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40369" y="287635"/>
            <a:ext cx="6914072" cy="923330"/>
          </a:xfrm>
          <a:prstGeom prst="rect">
            <a:avLst/>
          </a:prstGeom>
          <a:solidFill>
            <a:srgbClr val="E6488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حللي : 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فوائد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التقسيم للحيوانات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772150" y="1523137"/>
            <a:ext cx="6135609" cy="258532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 الحيوانات المقسمة إلى أجزاء 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تستطيع العيش عند تلف إحدى قطعها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772150" y="4223003"/>
            <a:ext cx="6135609" cy="258532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 الحيوانات المقسمة إلى أجزاء 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الحركة فيها أكثر كفاءة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287635"/>
            <a:ext cx="3454400" cy="1058565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0747905" y="49674"/>
            <a:ext cx="678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؟؟</a:t>
            </a:r>
          </a:p>
        </p:txBody>
      </p:sp>
    </p:spTree>
    <p:extLst>
      <p:ext uri="{BB962C8B-B14F-4D97-AF65-F5344CB8AC3E}">
        <p14:creationId xmlns:p14="http://schemas.microsoft.com/office/powerpoint/2010/main" val="166078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A728DCE-BDB4-4185-A968-6AE36C91C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6542"/>
            <a:ext cx="12125324" cy="6914542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0E2AF5D-68DF-4156-8B55-266C50A61A11}"/>
              </a:ext>
            </a:extLst>
          </p:cNvPr>
          <p:cNvSpPr/>
          <p:nvPr/>
        </p:nvSpPr>
        <p:spPr>
          <a:xfrm>
            <a:off x="2628900" y="336160"/>
            <a:ext cx="7305676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س/هل ينفع الشكل الخارجي فقط في تصنيف الحيوانات؟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B276D6D-37E0-4C5A-8E8F-BA4E38E74DA5}"/>
              </a:ext>
            </a:extLst>
          </p:cNvPr>
          <p:cNvSpPr/>
          <p:nvPr/>
        </p:nvSpPr>
        <p:spPr>
          <a:xfrm>
            <a:off x="2533650" y="2073586"/>
            <a:ext cx="7305676" cy="3046988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كلا :لأن الشكل الخارجي في الحيوانات قد يتشابه </a:t>
            </a:r>
          </a:p>
          <a:p>
            <a:pPr algn="ctr"/>
            <a:r>
              <a:rPr lang="ar-SA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لذا نحتاج إلى أسس أكثر علمية ودقة لتصنيف الحيوانات </a:t>
            </a:r>
            <a:endParaRPr lang="ar-SA" sz="48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503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24275" y="1221075"/>
            <a:ext cx="7943850" cy="43396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9878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قام العلماء </a:t>
            </a:r>
            <a:r>
              <a:rPr lang="ar-SA" sz="5400" b="1" dirty="0">
                <a:ln w="0"/>
                <a:solidFill>
                  <a:srgbClr val="9878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باعتماد بعض الصفات الشكلية والتشريحية للحيوانات ليتمكنوا من </a:t>
            </a:r>
            <a:r>
              <a:rPr lang="ar-SA" sz="5400" b="1" cap="none" spc="0" dirty="0">
                <a:ln w="0"/>
                <a:solidFill>
                  <a:srgbClr val="9878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تصنيفها تصنيفا قائما على أسس علميه وأسموها </a:t>
            </a:r>
            <a:r>
              <a:rPr lang="ar-SA" sz="5400" dirty="0">
                <a:ln w="0"/>
                <a:solidFill>
                  <a:srgbClr val="E682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(مستويات بناء جسم الحيوانات)  </a:t>
            </a:r>
            <a:endParaRPr lang="ar-SA" sz="6000" b="0" cap="none" spc="0" dirty="0">
              <a:ln w="0"/>
              <a:solidFill>
                <a:srgbClr val="E682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.">
            <a:extLst>
              <a:ext uri="{FF2B5EF4-FFF2-40B4-BE49-F238E27FC236}">
                <a16:creationId xmlns:a16="http://schemas.microsoft.com/office/drawing/2014/main" id="{9B3998C4-BA26-4412-86B4-187095DCF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835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1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5568288" y="1163388"/>
            <a:ext cx="629351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0">
                  <a:solidFill>
                    <a:schemeClr val="tx1"/>
                  </a:solidFill>
                </a:ln>
                <a:solidFill>
                  <a:srgbClr val="D0EEF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الفكرة العامة:</a:t>
            </a:r>
          </a:p>
          <a:p>
            <a:pPr algn="ctr"/>
            <a:r>
              <a:rPr lang="ar-SA" sz="6000" b="1" cap="none" spc="0" dirty="0">
                <a:ln w="0"/>
                <a:solidFill>
                  <a:srgbClr val="938F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6000" b="1" cap="none" spc="0" dirty="0">
                <a:ln w="0">
                  <a:solidFill>
                    <a:schemeClr val="tx1"/>
                  </a:solidFill>
                </a:ln>
                <a:solidFill>
                  <a:srgbClr val="F5EA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تصنف الحيوانات بالاعتماد على مستويات بناء أجسامها وتراكيبها وخصائصها وتكيفاتها  </a:t>
            </a:r>
            <a:endParaRPr lang="ar-SA" sz="5400" b="1" cap="none" spc="0" dirty="0">
              <a:ln w="0">
                <a:solidFill>
                  <a:schemeClr val="tx1"/>
                </a:solidFill>
              </a:ln>
              <a:solidFill>
                <a:srgbClr val="F5EAB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id="{5E558A84-A117-4927-8672-35E745984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 b="21810"/>
          <a:stretch/>
        </p:blipFill>
        <p:spPr bwMode="auto">
          <a:xfrm>
            <a:off x="0" y="219076"/>
            <a:ext cx="4895850" cy="652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2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5568288" y="1163388"/>
            <a:ext cx="629351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0">
                  <a:solidFill>
                    <a:schemeClr val="tx1"/>
                  </a:solidFill>
                </a:ln>
                <a:solidFill>
                  <a:srgbClr val="D0EEF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الفكرة الرئيسة :</a:t>
            </a:r>
          </a:p>
          <a:p>
            <a:pPr algn="ctr"/>
            <a:r>
              <a:rPr lang="ar-SA" sz="6000" b="1" cap="none" spc="0" dirty="0">
                <a:ln w="0"/>
                <a:solidFill>
                  <a:srgbClr val="938F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6000" b="1" dirty="0">
                <a:ln w="0">
                  <a:solidFill>
                    <a:schemeClr val="tx1"/>
                  </a:solidFill>
                </a:ln>
                <a:solidFill>
                  <a:srgbClr val="F5EA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يمكن تحديد العلاقات بين الحيوانات جزئيا بواسطة مستويات بناء أجسامها وطرائق نموها</a:t>
            </a:r>
            <a:endParaRPr lang="ar-SA" sz="5400" b="1" cap="none" spc="0" dirty="0">
              <a:ln w="0">
                <a:solidFill>
                  <a:schemeClr val="tx1"/>
                </a:solidFill>
              </a:ln>
              <a:solidFill>
                <a:srgbClr val="F5EAB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id="{5E558A84-A117-4927-8672-35E745984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 b="21810"/>
          <a:stretch/>
        </p:blipFill>
        <p:spPr bwMode="auto">
          <a:xfrm>
            <a:off x="0" y="219076"/>
            <a:ext cx="4895850" cy="652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9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48B7C688-34FE-42A6-8E89-C7E128C9BCE6}"/>
              </a:ext>
            </a:extLst>
          </p:cNvPr>
          <p:cNvSpPr/>
          <p:nvPr/>
        </p:nvSpPr>
        <p:spPr>
          <a:xfrm>
            <a:off x="8961802" y="378114"/>
            <a:ext cx="2956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جدول التعلم 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DB7F6A3-E014-40FB-89B4-FD2C89B7A2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2563" y="2852802"/>
          <a:ext cx="8100000" cy="361689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418179221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1736408618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434216919"/>
                    </a:ext>
                  </a:extLst>
                </a:gridCol>
              </a:tblGrid>
              <a:tr h="1330891">
                <a:tc>
                  <a:txBody>
                    <a:bodyPr/>
                    <a:lstStyle/>
                    <a:p>
                      <a:pPr algn="ctr" rtl="1"/>
                      <a:r>
                        <a:rPr lang="ar-SA" sz="4000">
                          <a:solidFill>
                            <a:schemeClr val="tx1"/>
                          </a:solidFill>
                        </a:rPr>
                        <a:t>ماذا أعرف؟</a:t>
                      </a:r>
                      <a:endParaRPr lang="ar-SA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ماذا أود ان أعرف؟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ماذا تعلمت؟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98221"/>
                  </a:ext>
                </a:extLst>
              </a:tr>
              <a:tr h="2077735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197752"/>
                  </a:ext>
                </a:extLst>
              </a:tr>
            </a:tbl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:a16="http://schemas.microsoft.com/office/drawing/2014/main" id="{618AE590-F218-4463-9B58-B36D433C8A97}"/>
              </a:ext>
            </a:extLst>
          </p:cNvPr>
          <p:cNvSpPr/>
          <p:nvPr/>
        </p:nvSpPr>
        <p:spPr>
          <a:xfrm>
            <a:off x="195743" y="100294"/>
            <a:ext cx="84670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طالبتي العزيزة باستخدام استراتيجية التصفح اطلعي على </a:t>
            </a:r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عناصر </a:t>
            </a:r>
            <a:r>
              <a:rPr lang="ar-SA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 في كتابكـِ المقرر وحددي العناصر التي سبق أن تعلمتها(ماذا أعرف) والعناصر التي لم تتعلمين عنها (ماذا أود أن أتعلم)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0CE34B9-D8B2-42CF-97DA-C9419D2C5356}"/>
              </a:ext>
            </a:extLst>
          </p:cNvPr>
          <p:cNvSpPr/>
          <p:nvPr/>
        </p:nvSpPr>
        <p:spPr>
          <a:xfrm>
            <a:off x="8986851" y="1406902"/>
            <a:ext cx="3156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فردي ـ 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ar-SA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دقيقة </a:t>
            </a:r>
          </a:p>
        </p:txBody>
      </p:sp>
      <p:pic>
        <p:nvPicPr>
          <p:cNvPr id="3074" name="Picture 2" descr=".">
            <a:extLst>
              <a:ext uri="{FF2B5EF4-FFF2-40B4-BE49-F238E27FC236}">
                <a16:creationId xmlns:a16="http://schemas.microsoft.com/office/drawing/2014/main" id="{E21FAE7D-4C64-4EA7-8A41-8145490C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20246"/>
            <a:ext cx="3233257" cy="45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6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/>
          <p:cNvGrpSpPr/>
          <p:nvPr/>
        </p:nvGrpSpPr>
        <p:grpSpPr>
          <a:xfrm>
            <a:off x="3949700" y="728230"/>
            <a:ext cx="7435782" cy="6863417"/>
            <a:chOff x="4254500" y="530489"/>
            <a:chExt cx="7435782" cy="2768083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54500" y="545890"/>
              <a:ext cx="7435782" cy="21238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مستطيل 4"/>
            <p:cNvSpPr/>
            <p:nvPr/>
          </p:nvSpPr>
          <p:spPr>
            <a:xfrm rot="21272549">
              <a:off x="4432300" y="530489"/>
              <a:ext cx="5322627" cy="276808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1-توضح كيف يمكن توظيف الصفات التشريحية في مستويات بناء  أجسام في الحيوانات </a:t>
              </a:r>
            </a:p>
            <a:p>
              <a:pPr algn="ctr"/>
              <a:r>
                <a:rPr lang="ar-S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2-تبين كيف يمكن توظيف التجاويف الجسمية في تصنيف الحيوانات </a:t>
              </a:r>
            </a:p>
            <a:p>
              <a:pPr algn="ctr"/>
              <a:r>
                <a:rPr lang="ar-S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3-يوضح كيف يمكن توظيف الصفات التشريحية في مستويات بناء  أجسام في الحيوانات </a:t>
              </a:r>
            </a:p>
            <a:p>
              <a:pPr algn="ctr"/>
              <a:endPara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مستطيل 1"/>
          <p:cNvSpPr/>
          <p:nvPr/>
        </p:nvSpPr>
        <p:spPr>
          <a:xfrm rot="19935303">
            <a:off x="2800987" y="304751"/>
            <a:ext cx="2297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الأهدافـ...</a:t>
            </a:r>
          </a:p>
        </p:txBody>
      </p:sp>
    </p:spTree>
    <p:extLst>
      <p:ext uri="{BB962C8B-B14F-4D97-AF65-F5344CB8AC3E}">
        <p14:creationId xmlns:p14="http://schemas.microsoft.com/office/powerpoint/2010/main" val="27505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9" y="120455"/>
            <a:ext cx="6269841" cy="64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6833937" y="267300"/>
            <a:ext cx="5245768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AC354"/>
                </a:solidFill>
              </a:rPr>
              <a:t>عزيزتي الطالبة :</a:t>
            </a:r>
          </a:p>
          <a:p>
            <a:r>
              <a:rPr lang="ar-SA" sz="3600" dirty="0"/>
              <a:t> </a:t>
            </a:r>
            <a:r>
              <a:rPr lang="ar-SA" sz="3600" b="1" dirty="0">
                <a:solidFill>
                  <a:schemeClr val="accent3">
                    <a:lumMod val="75000"/>
                  </a:schemeClr>
                </a:solidFill>
              </a:rPr>
              <a:t>أنظري إلى الشكل (8-6)ص(15) (مستويات بناء جسم الحيوانات )</a:t>
            </a:r>
          </a:p>
          <a:p>
            <a:r>
              <a:rPr lang="ar-SA" sz="3600" b="1" dirty="0">
                <a:solidFill>
                  <a:schemeClr val="accent3">
                    <a:lumMod val="75000"/>
                  </a:schemeClr>
                </a:solidFill>
              </a:rPr>
              <a:t>ثم أكملي العبارات التالية: </a:t>
            </a:r>
          </a:p>
          <a:p>
            <a:r>
              <a:rPr lang="ar-SA" sz="3600" dirty="0"/>
              <a:t>1</a:t>
            </a:r>
            <a:r>
              <a:rPr lang="ar-SA" sz="3600" b="1" dirty="0">
                <a:solidFill>
                  <a:srgbClr val="C00000"/>
                </a:solidFill>
              </a:rPr>
              <a:t>-من مستويات بناء الجسم في الحيوانات ..........و ............</a:t>
            </a:r>
          </a:p>
          <a:p>
            <a:r>
              <a:rPr lang="ar-SA" sz="3600" b="1" dirty="0">
                <a:solidFill>
                  <a:srgbClr val="C00000"/>
                </a:solidFill>
              </a:rPr>
              <a:t>........... و ........... و ....... </a:t>
            </a:r>
          </a:p>
          <a:p>
            <a:r>
              <a:rPr lang="ar-SA" sz="3600" b="1" dirty="0">
                <a:solidFill>
                  <a:srgbClr val="C00000"/>
                </a:solidFill>
              </a:rPr>
              <a:t>2-أقرب الشعب إلى شعبة المفصليات هي ...................</a:t>
            </a:r>
          </a:p>
          <a:p>
            <a:r>
              <a:rPr lang="ar-SA" sz="3600" b="1" dirty="0">
                <a:solidFill>
                  <a:srgbClr val="C00000"/>
                </a:solidFill>
              </a:rPr>
              <a:t>3- الفرق الرئيسي بين الرخويات وشوكيات الجلد 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594928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845</Words>
  <Application>Microsoft Office PowerPoint</Application>
  <PresentationFormat>شاشة عريضة</PresentationFormat>
  <Paragraphs>154</Paragraphs>
  <Slides>27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3" baseType="lpstr">
      <vt:lpstr>Arial</vt:lpstr>
      <vt:lpstr>Calibri</vt:lpstr>
      <vt:lpstr>Tw Cen MT</vt:lpstr>
      <vt:lpstr>Tw Cen MT Condensed</vt:lpstr>
      <vt:lpstr>Wingdings 3</vt:lpstr>
      <vt:lpstr>تكامل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جواد البحراني</dc:creator>
  <cp:lastModifiedBy> </cp:lastModifiedBy>
  <cp:revision>161</cp:revision>
  <dcterms:created xsi:type="dcterms:W3CDTF">2015-02-09T20:52:20Z</dcterms:created>
  <dcterms:modified xsi:type="dcterms:W3CDTF">2018-10-28T08:55:37Z</dcterms:modified>
</cp:coreProperties>
</file>