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0"/>
  </p:notesMasterIdLst>
  <p:sldIdLst>
    <p:sldId id="264" r:id="rId2"/>
    <p:sldId id="310" r:id="rId3"/>
    <p:sldId id="306" r:id="rId4"/>
    <p:sldId id="305" r:id="rId5"/>
    <p:sldId id="267" r:id="rId6"/>
    <p:sldId id="256" r:id="rId7"/>
    <p:sldId id="274" r:id="rId8"/>
    <p:sldId id="270" r:id="rId9"/>
    <p:sldId id="271" r:id="rId10"/>
    <p:sldId id="272" r:id="rId11"/>
    <p:sldId id="257" r:id="rId12"/>
    <p:sldId id="268" r:id="rId13"/>
    <p:sldId id="259" r:id="rId14"/>
    <p:sldId id="311" r:id="rId15"/>
    <p:sldId id="275" r:id="rId16"/>
    <p:sldId id="276" r:id="rId17"/>
    <p:sldId id="277" r:id="rId18"/>
    <p:sldId id="301" r:id="rId19"/>
    <p:sldId id="302" r:id="rId20"/>
    <p:sldId id="282" r:id="rId21"/>
    <p:sldId id="285" r:id="rId22"/>
    <p:sldId id="273" r:id="rId23"/>
    <p:sldId id="312" r:id="rId24"/>
    <p:sldId id="283" r:id="rId25"/>
    <p:sldId id="284" r:id="rId26"/>
    <p:sldId id="280" r:id="rId27"/>
    <p:sldId id="279" r:id="rId28"/>
    <p:sldId id="313" r:id="rId29"/>
    <p:sldId id="281" r:id="rId30"/>
    <p:sldId id="286" r:id="rId31"/>
    <p:sldId id="303" r:id="rId32"/>
    <p:sldId id="307" r:id="rId33"/>
    <p:sldId id="287" r:id="rId34"/>
    <p:sldId id="292" r:id="rId35"/>
    <p:sldId id="308" r:id="rId36"/>
    <p:sldId id="289" r:id="rId37"/>
    <p:sldId id="309" r:id="rId38"/>
    <p:sldId id="304" r:id="rId39"/>
    <p:sldId id="314" r:id="rId40"/>
    <p:sldId id="315" r:id="rId41"/>
    <p:sldId id="316" r:id="rId42"/>
    <p:sldId id="317" r:id="rId43"/>
    <p:sldId id="318" r:id="rId44"/>
    <p:sldId id="319" r:id="rId45"/>
    <p:sldId id="295" r:id="rId46"/>
    <p:sldId id="296" r:id="rId47"/>
    <p:sldId id="297" r:id="rId48"/>
    <p:sldId id="298" r:id="rId49"/>
  </p:sldIdLst>
  <p:sldSz cx="12192000" cy="6858000"/>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928F"/>
    <a:srgbClr val="00FF06"/>
    <a:srgbClr val="D56403"/>
    <a:srgbClr val="EFC365"/>
    <a:srgbClr val="D7A74F"/>
    <a:srgbClr val="BBCC31"/>
    <a:srgbClr val="FFFFFF"/>
    <a:srgbClr val="FFF3C1"/>
    <a:srgbClr val="B84F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38" autoAdjust="0"/>
    <p:restoredTop sz="90519" autoAdjust="0"/>
  </p:normalViewPr>
  <p:slideViewPr>
    <p:cSldViewPr snapToGrid="0">
      <p:cViewPr varScale="1">
        <p:scale>
          <a:sx n="61" d="100"/>
          <a:sy n="61" d="100"/>
        </p:scale>
        <p:origin x="856" y="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7DDD8C-D394-4B06-9AC3-71A784BDC292}" type="doc">
      <dgm:prSet loTypeId="urn:microsoft.com/office/officeart/2005/8/layout/bList2" loCatId="picture" qsTypeId="urn:microsoft.com/office/officeart/2005/8/quickstyle/simple1" qsCatId="simple" csTypeId="urn:microsoft.com/office/officeart/2005/8/colors/accent0_2" csCatId="mainScheme" phldr="1"/>
      <dgm:spPr/>
      <dgm:t>
        <a:bodyPr/>
        <a:lstStyle/>
        <a:p>
          <a:pPr rtl="1"/>
          <a:endParaRPr lang="ar-SA"/>
        </a:p>
      </dgm:t>
    </dgm:pt>
    <dgm:pt modelId="{2B233D5F-515F-4EA5-AC59-7D6E68053815}">
      <dgm:prSet phldrT="[نص]"/>
      <dgm:spPr/>
      <dgm:t>
        <a:bodyPr/>
        <a:lstStyle/>
        <a:p>
          <a:pPr algn="ctr" rtl="1"/>
          <a:r>
            <a:rPr lang="ar-SA" dirty="0"/>
            <a:t>صحاري </a:t>
          </a:r>
        </a:p>
      </dgm:t>
    </dgm:pt>
    <dgm:pt modelId="{584CEF61-6AF1-4DC3-93AE-ED2247091E0D}" type="parTrans" cxnId="{7CECECAD-AC19-4F91-A00E-6A68CC98F8FE}">
      <dgm:prSet/>
      <dgm:spPr/>
      <dgm:t>
        <a:bodyPr/>
        <a:lstStyle/>
        <a:p>
          <a:pPr rtl="1"/>
          <a:endParaRPr lang="ar-SA"/>
        </a:p>
      </dgm:t>
    </dgm:pt>
    <dgm:pt modelId="{12546948-AF25-49C5-892C-28FF53254DB1}" type="sibTrans" cxnId="{7CECECAD-AC19-4F91-A00E-6A68CC98F8FE}">
      <dgm:prSet/>
      <dgm:spPr/>
      <dgm:t>
        <a:bodyPr/>
        <a:lstStyle/>
        <a:p>
          <a:pPr rtl="1"/>
          <a:endParaRPr lang="ar-SA"/>
        </a:p>
      </dgm:t>
    </dgm:pt>
    <dgm:pt modelId="{A3272013-3A46-41D9-989F-B80FC6D653D1}">
      <dgm:prSet phldrT="[نص]"/>
      <dgm:spPr/>
      <dgm:t>
        <a:bodyPr/>
        <a:lstStyle/>
        <a:p>
          <a:pPr algn="ctr" rtl="1"/>
          <a:r>
            <a:rPr lang="ar-SA" dirty="0"/>
            <a:t>ماء مالح </a:t>
          </a:r>
        </a:p>
      </dgm:t>
    </dgm:pt>
    <dgm:pt modelId="{99042BFF-F1E7-4E76-91C5-6F4DA9BBFCDD}" type="parTrans" cxnId="{22FE6B02-7BE0-43F6-8654-02224C247E0B}">
      <dgm:prSet/>
      <dgm:spPr/>
      <dgm:t>
        <a:bodyPr/>
        <a:lstStyle/>
        <a:p>
          <a:pPr rtl="1"/>
          <a:endParaRPr lang="ar-SA"/>
        </a:p>
      </dgm:t>
    </dgm:pt>
    <dgm:pt modelId="{3E251D17-9736-4A7A-BB67-F592CA033D15}" type="sibTrans" cxnId="{22FE6B02-7BE0-43F6-8654-02224C247E0B}">
      <dgm:prSet/>
      <dgm:spPr/>
      <dgm:t>
        <a:bodyPr/>
        <a:lstStyle/>
        <a:p>
          <a:pPr rtl="1"/>
          <a:endParaRPr lang="ar-SA"/>
        </a:p>
      </dgm:t>
    </dgm:pt>
    <dgm:pt modelId="{D563F7D5-8A49-42A5-8C1C-64EE9D252EFC}">
      <dgm:prSet phldrT="[نص]"/>
      <dgm:spPr/>
      <dgm:t>
        <a:bodyPr/>
        <a:lstStyle/>
        <a:p>
          <a:pPr algn="ctr" rtl="1"/>
          <a:r>
            <a:rPr lang="ar-SA" dirty="0"/>
            <a:t>ماء عذب</a:t>
          </a:r>
        </a:p>
      </dgm:t>
    </dgm:pt>
    <dgm:pt modelId="{B69E87E7-278C-46E4-9FB0-5B68B5EC84D4}" type="parTrans" cxnId="{72F95B28-D66A-4A19-9923-5B93E5ED8861}">
      <dgm:prSet/>
      <dgm:spPr/>
      <dgm:t>
        <a:bodyPr/>
        <a:lstStyle/>
        <a:p>
          <a:pPr rtl="1"/>
          <a:endParaRPr lang="ar-SA"/>
        </a:p>
      </dgm:t>
    </dgm:pt>
    <dgm:pt modelId="{72BB18FB-E81E-415F-A158-E394EAE9B62A}" type="sibTrans" cxnId="{72F95B28-D66A-4A19-9923-5B93E5ED8861}">
      <dgm:prSet/>
      <dgm:spPr/>
      <dgm:t>
        <a:bodyPr/>
        <a:lstStyle/>
        <a:p>
          <a:pPr rtl="1"/>
          <a:endParaRPr lang="ar-SA"/>
        </a:p>
      </dgm:t>
    </dgm:pt>
    <dgm:pt modelId="{6699E15C-5D39-48A2-BE52-00BC8C1FB63F}">
      <dgm:prSet/>
      <dgm:spPr/>
      <dgm:t>
        <a:bodyPr/>
        <a:lstStyle/>
        <a:p>
          <a:pPr algn="ctr" rtl="1"/>
          <a:r>
            <a:rPr lang="ar-SA" dirty="0"/>
            <a:t>غابات مطيرة</a:t>
          </a:r>
        </a:p>
      </dgm:t>
    </dgm:pt>
    <dgm:pt modelId="{4E56188C-D363-49B4-BDCA-348B016B0A7D}" type="parTrans" cxnId="{DF37139D-8714-4CAC-A235-3A444BA23928}">
      <dgm:prSet/>
      <dgm:spPr/>
      <dgm:t>
        <a:bodyPr/>
        <a:lstStyle/>
        <a:p>
          <a:pPr rtl="1"/>
          <a:endParaRPr lang="ar-SA"/>
        </a:p>
      </dgm:t>
    </dgm:pt>
    <dgm:pt modelId="{AD70254E-34B4-4A3B-AD68-10F58C74F998}" type="sibTrans" cxnId="{DF37139D-8714-4CAC-A235-3A444BA23928}">
      <dgm:prSet/>
      <dgm:spPr/>
      <dgm:t>
        <a:bodyPr/>
        <a:lstStyle/>
        <a:p>
          <a:pPr rtl="1"/>
          <a:endParaRPr lang="ar-SA"/>
        </a:p>
      </dgm:t>
    </dgm:pt>
    <dgm:pt modelId="{8756F3E9-9043-43DC-A586-82C1B4A4AA25}">
      <dgm:prSet/>
      <dgm:spPr/>
      <dgm:t>
        <a:bodyPr/>
        <a:lstStyle/>
        <a:p>
          <a:pPr algn="ctr" rtl="1"/>
          <a:r>
            <a:rPr lang="ar-SA" dirty="0"/>
            <a:t>منطقة قطبية </a:t>
          </a:r>
        </a:p>
      </dgm:t>
    </dgm:pt>
    <dgm:pt modelId="{296FEF7F-4615-4567-90C5-C1FD927D1BAC}" type="parTrans" cxnId="{0C447542-BB07-411F-A1C1-35C31C562264}">
      <dgm:prSet/>
      <dgm:spPr/>
      <dgm:t>
        <a:bodyPr/>
        <a:lstStyle/>
        <a:p>
          <a:pPr rtl="1"/>
          <a:endParaRPr lang="ar-SA"/>
        </a:p>
      </dgm:t>
    </dgm:pt>
    <dgm:pt modelId="{F08090EE-BC83-404C-B303-DEC090A55CCE}" type="sibTrans" cxnId="{0C447542-BB07-411F-A1C1-35C31C562264}">
      <dgm:prSet/>
      <dgm:spPr/>
      <dgm:t>
        <a:bodyPr/>
        <a:lstStyle/>
        <a:p>
          <a:pPr rtl="1"/>
          <a:endParaRPr lang="ar-SA"/>
        </a:p>
      </dgm:t>
    </dgm:pt>
    <dgm:pt modelId="{BFA7BAB4-FCF5-4EE2-BC23-7615F1EB3904}">
      <dgm:prSet/>
      <dgm:spPr/>
      <dgm:t>
        <a:bodyPr/>
        <a:lstStyle/>
        <a:p>
          <a:pPr algn="ctr" rtl="1"/>
          <a:r>
            <a:rPr lang="ar-SA" dirty="0"/>
            <a:t>منطقة عشبية </a:t>
          </a:r>
        </a:p>
      </dgm:t>
    </dgm:pt>
    <dgm:pt modelId="{1A0D0163-3C6C-4E86-BBFC-3A736A145C54}" type="parTrans" cxnId="{30570152-15DD-4DEF-8283-A751C65A5ECD}">
      <dgm:prSet/>
      <dgm:spPr/>
      <dgm:t>
        <a:bodyPr/>
        <a:lstStyle/>
        <a:p>
          <a:pPr rtl="1"/>
          <a:endParaRPr lang="ar-SA"/>
        </a:p>
      </dgm:t>
    </dgm:pt>
    <dgm:pt modelId="{3B8F124D-2E46-4408-9971-128D69ABBEBD}" type="sibTrans" cxnId="{30570152-15DD-4DEF-8283-A751C65A5ECD}">
      <dgm:prSet/>
      <dgm:spPr/>
      <dgm:t>
        <a:bodyPr/>
        <a:lstStyle/>
        <a:p>
          <a:pPr rtl="1"/>
          <a:endParaRPr lang="ar-SA"/>
        </a:p>
      </dgm:t>
    </dgm:pt>
    <dgm:pt modelId="{A97FDF83-DFF7-4332-AB95-295C5F09D434}" type="pres">
      <dgm:prSet presAssocID="{077DDD8C-D394-4B06-9AC3-71A784BDC292}" presName="diagram" presStyleCnt="0">
        <dgm:presLayoutVars>
          <dgm:dir/>
          <dgm:animLvl val="lvl"/>
          <dgm:resizeHandles val="exact"/>
        </dgm:presLayoutVars>
      </dgm:prSet>
      <dgm:spPr/>
    </dgm:pt>
    <dgm:pt modelId="{A475E3D6-6D1F-46F4-98C6-BE8EF96979D1}" type="pres">
      <dgm:prSet presAssocID="{2B233D5F-515F-4EA5-AC59-7D6E68053815}" presName="compNode" presStyleCnt="0"/>
      <dgm:spPr/>
    </dgm:pt>
    <dgm:pt modelId="{23209D71-6A25-4643-8DE3-EBC3BE11294A}" type="pres">
      <dgm:prSet presAssocID="{2B233D5F-515F-4EA5-AC59-7D6E68053815}" presName="childRect" presStyleLbl="bgAcc1" presStyleIdx="0" presStyleCnt="6">
        <dgm:presLayoutVars>
          <dgm:bulletEnabled val="1"/>
        </dgm:presLayoutVars>
      </dgm:prSet>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245F8A6-77F6-4547-91A7-2E15376D995A}" type="pres">
      <dgm:prSet presAssocID="{2B233D5F-515F-4EA5-AC59-7D6E68053815}" presName="parentText" presStyleLbl="node1" presStyleIdx="0" presStyleCnt="0">
        <dgm:presLayoutVars>
          <dgm:chMax val="0"/>
          <dgm:bulletEnabled val="1"/>
        </dgm:presLayoutVars>
      </dgm:prSet>
      <dgm:spPr/>
    </dgm:pt>
    <dgm:pt modelId="{9DE530C2-4872-4D10-BB75-66BBD7298CF0}" type="pres">
      <dgm:prSet presAssocID="{2B233D5F-515F-4EA5-AC59-7D6E68053815}" presName="parentRect" presStyleLbl="alignNode1" presStyleIdx="0" presStyleCnt="6"/>
      <dgm:spPr/>
    </dgm:pt>
    <dgm:pt modelId="{89A39678-7AC9-4B0B-91B0-A022611C68E2}" type="pres">
      <dgm:prSet presAssocID="{2B233D5F-515F-4EA5-AC59-7D6E68053815}" presName="adorn" presStyleLbl="fgAccFollowNode1" presStyleIdx="0" presStyleCnt="6"/>
      <dgm:spPr/>
    </dgm:pt>
    <dgm:pt modelId="{59A6F3BD-4F4A-4F0E-8580-65E843E60B52}" type="pres">
      <dgm:prSet presAssocID="{12546948-AF25-49C5-892C-28FF53254DB1}" presName="sibTrans" presStyleLbl="sibTrans2D1" presStyleIdx="0" presStyleCnt="0"/>
      <dgm:spPr/>
    </dgm:pt>
    <dgm:pt modelId="{2A145639-A627-4979-B236-CF2728A4F14D}" type="pres">
      <dgm:prSet presAssocID="{A3272013-3A46-41D9-989F-B80FC6D653D1}" presName="compNode" presStyleCnt="0"/>
      <dgm:spPr/>
    </dgm:pt>
    <dgm:pt modelId="{213B227E-46A4-42AA-A63F-6E9C6E4502B0}" type="pres">
      <dgm:prSet presAssocID="{A3272013-3A46-41D9-989F-B80FC6D653D1}" presName="childRect" presStyleLbl="bgAcc1" presStyleIdx="1" presStyleCnt="6">
        <dgm:presLayoutVars>
          <dgm:bulletEnabled val="1"/>
        </dgm:presLayoutVars>
      </dgm:prSet>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CC5DA9B-4CDF-4CB7-8B0B-3713EF8CC623}" type="pres">
      <dgm:prSet presAssocID="{A3272013-3A46-41D9-989F-B80FC6D653D1}" presName="parentText" presStyleLbl="node1" presStyleIdx="0" presStyleCnt="0">
        <dgm:presLayoutVars>
          <dgm:chMax val="0"/>
          <dgm:bulletEnabled val="1"/>
        </dgm:presLayoutVars>
      </dgm:prSet>
      <dgm:spPr/>
    </dgm:pt>
    <dgm:pt modelId="{27E1153F-DB3D-4713-93DC-7F83316DBEA9}" type="pres">
      <dgm:prSet presAssocID="{A3272013-3A46-41D9-989F-B80FC6D653D1}" presName="parentRect" presStyleLbl="alignNode1" presStyleIdx="1" presStyleCnt="6"/>
      <dgm:spPr/>
    </dgm:pt>
    <dgm:pt modelId="{486F6F48-3A9F-436B-A32E-E7171AEA3DE2}" type="pres">
      <dgm:prSet presAssocID="{A3272013-3A46-41D9-989F-B80FC6D653D1}" presName="adorn" presStyleLbl="fgAccFollowNode1" presStyleIdx="1" presStyleCnt="6"/>
      <dgm:spPr/>
    </dgm:pt>
    <dgm:pt modelId="{E057BE81-82FE-4E60-A629-80708CED40F3}" type="pres">
      <dgm:prSet presAssocID="{3E251D17-9736-4A7A-BB67-F592CA033D15}" presName="sibTrans" presStyleLbl="sibTrans2D1" presStyleIdx="0" presStyleCnt="0"/>
      <dgm:spPr/>
    </dgm:pt>
    <dgm:pt modelId="{B87B6C28-460E-4AE9-A20A-52593885A19B}" type="pres">
      <dgm:prSet presAssocID="{D563F7D5-8A49-42A5-8C1C-64EE9D252EFC}" presName="compNode" presStyleCnt="0"/>
      <dgm:spPr/>
    </dgm:pt>
    <dgm:pt modelId="{7C36945F-FC5B-41E8-AD69-5F8D7667C3F8}" type="pres">
      <dgm:prSet presAssocID="{D563F7D5-8A49-42A5-8C1C-64EE9D252EFC}" presName="childRect" presStyleLbl="bgAcc1" presStyleIdx="2" presStyleCnt="6">
        <dgm:presLayoutVars>
          <dgm:bulletEnabled val="1"/>
        </dgm:presLayoutVars>
      </dgm:prSet>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52200F3E-26B2-4B68-9467-B529705A23CE}" type="pres">
      <dgm:prSet presAssocID="{D563F7D5-8A49-42A5-8C1C-64EE9D252EFC}" presName="parentText" presStyleLbl="node1" presStyleIdx="0" presStyleCnt="0">
        <dgm:presLayoutVars>
          <dgm:chMax val="0"/>
          <dgm:bulletEnabled val="1"/>
        </dgm:presLayoutVars>
      </dgm:prSet>
      <dgm:spPr/>
    </dgm:pt>
    <dgm:pt modelId="{8AAFF040-18EA-4676-AADC-6E4037D28632}" type="pres">
      <dgm:prSet presAssocID="{D563F7D5-8A49-42A5-8C1C-64EE9D252EFC}" presName="parentRect" presStyleLbl="alignNode1" presStyleIdx="2" presStyleCnt="6"/>
      <dgm:spPr/>
    </dgm:pt>
    <dgm:pt modelId="{E57BAFB0-AFCA-40D3-8A59-EEDA6DA35035}" type="pres">
      <dgm:prSet presAssocID="{D563F7D5-8A49-42A5-8C1C-64EE9D252EFC}" presName="adorn" presStyleLbl="fgAccFollowNode1" presStyleIdx="2" presStyleCnt="6"/>
      <dgm:spPr/>
    </dgm:pt>
    <dgm:pt modelId="{F55B46AA-5A05-4EED-B869-B093253927F7}" type="pres">
      <dgm:prSet presAssocID="{72BB18FB-E81E-415F-A158-E394EAE9B62A}" presName="sibTrans" presStyleLbl="sibTrans2D1" presStyleIdx="0" presStyleCnt="0"/>
      <dgm:spPr/>
    </dgm:pt>
    <dgm:pt modelId="{4D3CD6D2-1279-4F52-A87C-BBB5E265DB6F}" type="pres">
      <dgm:prSet presAssocID="{6699E15C-5D39-48A2-BE52-00BC8C1FB63F}" presName="compNode" presStyleCnt="0"/>
      <dgm:spPr/>
    </dgm:pt>
    <dgm:pt modelId="{E59B9C3D-B8D4-48C3-BAB9-ACEBD3BA5C23}" type="pres">
      <dgm:prSet presAssocID="{6699E15C-5D39-48A2-BE52-00BC8C1FB63F}" presName="childRect" presStyleLbl="bgAcc1" presStyleIdx="3" presStyleCnt="6" custLinFactNeighborY="3540">
        <dgm:presLayoutVars>
          <dgm:bulletEnabled val="1"/>
        </dgm:presLayoutVars>
      </dgm:prSet>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6017EB1-AD54-43F0-B06D-A52E29FAD4C3}" type="pres">
      <dgm:prSet presAssocID="{6699E15C-5D39-48A2-BE52-00BC8C1FB63F}" presName="parentText" presStyleLbl="node1" presStyleIdx="0" presStyleCnt="0">
        <dgm:presLayoutVars>
          <dgm:chMax val="0"/>
          <dgm:bulletEnabled val="1"/>
        </dgm:presLayoutVars>
      </dgm:prSet>
      <dgm:spPr/>
    </dgm:pt>
    <dgm:pt modelId="{423851F7-2277-4397-B721-C7748F3CD2DC}" type="pres">
      <dgm:prSet presAssocID="{6699E15C-5D39-48A2-BE52-00BC8C1FB63F}" presName="parentRect" presStyleLbl="alignNode1" presStyleIdx="3" presStyleCnt="6"/>
      <dgm:spPr/>
    </dgm:pt>
    <dgm:pt modelId="{D5284CB5-9482-4DD4-96DB-5200D1C7D984}" type="pres">
      <dgm:prSet presAssocID="{6699E15C-5D39-48A2-BE52-00BC8C1FB63F}" presName="adorn" presStyleLbl="fgAccFollowNode1" presStyleIdx="3" presStyleCnt="6"/>
      <dgm:spPr/>
    </dgm:pt>
    <dgm:pt modelId="{BCF25287-0D5F-466A-8449-BE36B15A0532}" type="pres">
      <dgm:prSet presAssocID="{AD70254E-34B4-4A3B-AD68-10F58C74F998}" presName="sibTrans" presStyleLbl="sibTrans2D1" presStyleIdx="0" presStyleCnt="0"/>
      <dgm:spPr/>
    </dgm:pt>
    <dgm:pt modelId="{26312A14-B357-4355-A82E-F3D96839E2A9}" type="pres">
      <dgm:prSet presAssocID="{8756F3E9-9043-43DC-A586-82C1B4A4AA25}" presName="compNode" presStyleCnt="0"/>
      <dgm:spPr/>
    </dgm:pt>
    <dgm:pt modelId="{F80441D0-03F0-44DF-8AF1-A6ED0B85C9FC}" type="pres">
      <dgm:prSet presAssocID="{8756F3E9-9043-43DC-A586-82C1B4A4AA25}" presName="childRect" presStyleLbl="bgAcc1" presStyleIdx="4" presStyleCnt="6" custLinFactNeighborX="2459" custLinFactNeighborY="824">
        <dgm:presLayoutVars>
          <dgm:bulletEnabled val="1"/>
        </dgm:presLayoutVars>
      </dgm:prSet>
      <dgm:spPr>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94719AF1-776D-48AF-9146-4A70506944AC}" type="pres">
      <dgm:prSet presAssocID="{8756F3E9-9043-43DC-A586-82C1B4A4AA25}" presName="parentText" presStyleLbl="node1" presStyleIdx="0" presStyleCnt="0">
        <dgm:presLayoutVars>
          <dgm:chMax val="0"/>
          <dgm:bulletEnabled val="1"/>
        </dgm:presLayoutVars>
      </dgm:prSet>
      <dgm:spPr/>
    </dgm:pt>
    <dgm:pt modelId="{1766EEF0-95AA-44A1-81EC-B2E7C7F551D2}" type="pres">
      <dgm:prSet presAssocID="{8756F3E9-9043-43DC-A586-82C1B4A4AA25}" presName="parentRect" presStyleLbl="alignNode1" presStyleIdx="4" presStyleCnt="6" custLinFactNeighborX="2664"/>
      <dgm:spPr/>
    </dgm:pt>
    <dgm:pt modelId="{1F5032F1-94F6-4313-AF23-E30EA0FBA923}" type="pres">
      <dgm:prSet presAssocID="{8756F3E9-9043-43DC-A586-82C1B4A4AA25}" presName="adorn" presStyleLbl="fgAccFollowNode1" presStyleIdx="4" presStyleCnt="6"/>
      <dgm:spPr/>
    </dgm:pt>
    <dgm:pt modelId="{46FE6FBD-B63D-4001-823A-8776A9A00DC3}" type="pres">
      <dgm:prSet presAssocID="{F08090EE-BC83-404C-B303-DEC090A55CCE}" presName="sibTrans" presStyleLbl="sibTrans2D1" presStyleIdx="0" presStyleCnt="0"/>
      <dgm:spPr/>
    </dgm:pt>
    <dgm:pt modelId="{C18E2D60-4B28-4B96-9D26-5512BB5CF815}" type="pres">
      <dgm:prSet presAssocID="{BFA7BAB4-FCF5-4EE2-BC23-7615F1EB3904}" presName="compNode" presStyleCnt="0"/>
      <dgm:spPr/>
    </dgm:pt>
    <dgm:pt modelId="{4110FDAA-C98A-4426-AD11-0CA6D461A0EE}" type="pres">
      <dgm:prSet presAssocID="{BFA7BAB4-FCF5-4EE2-BC23-7615F1EB3904}" presName="childRect" presStyleLbl="bgAcc1" presStyleIdx="5" presStyleCnt="6">
        <dgm:presLayoutVars>
          <dgm:bulletEnabled val="1"/>
        </dgm:presLayoutVars>
      </dgm:prSet>
      <dgm:spPr>
        <a:blipFill dpi="0" rotWithShape="0">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4214E49D-2A1D-457F-8510-EB67E85C862D}" type="pres">
      <dgm:prSet presAssocID="{BFA7BAB4-FCF5-4EE2-BC23-7615F1EB3904}" presName="parentText" presStyleLbl="node1" presStyleIdx="0" presStyleCnt="0">
        <dgm:presLayoutVars>
          <dgm:chMax val="0"/>
          <dgm:bulletEnabled val="1"/>
        </dgm:presLayoutVars>
      </dgm:prSet>
      <dgm:spPr/>
    </dgm:pt>
    <dgm:pt modelId="{0AC74582-3232-4D70-8A76-7F8B26E7F498}" type="pres">
      <dgm:prSet presAssocID="{BFA7BAB4-FCF5-4EE2-BC23-7615F1EB3904}" presName="parentRect" presStyleLbl="alignNode1" presStyleIdx="5" presStyleCnt="6"/>
      <dgm:spPr/>
    </dgm:pt>
    <dgm:pt modelId="{4C797BBA-D893-4863-BA02-7058E7756A3D}" type="pres">
      <dgm:prSet presAssocID="{BFA7BAB4-FCF5-4EE2-BC23-7615F1EB3904}" presName="adorn" presStyleLbl="fgAccFollowNode1" presStyleIdx="5" presStyleCnt="6"/>
      <dgm:spPr/>
    </dgm:pt>
  </dgm:ptLst>
  <dgm:cxnLst>
    <dgm:cxn modelId="{22FE6B02-7BE0-43F6-8654-02224C247E0B}" srcId="{077DDD8C-D394-4B06-9AC3-71A784BDC292}" destId="{A3272013-3A46-41D9-989F-B80FC6D653D1}" srcOrd="1" destOrd="0" parTransId="{99042BFF-F1E7-4E76-91C5-6F4DA9BBFCDD}" sibTransId="{3E251D17-9736-4A7A-BB67-F592CA033D15}"/>
    <dgm:cxn modelId="{DB2BA60D-753E-4A56-9795-30C65883FFF3}" type="presOf" srcId="{6699E15C-5D39-48A2-BE52-00BC8C1FB63F}" destId="{423851F7-2277-4397-B721-C7748F3CD2DC}" srcOrd="1" destOrd="0" presId="urn:microsoft.com/office/officeart/2005/8/layout/bList2"/>
    <dgm:cxn modelId="{EA9E5612-A668-46CD-AFCE-27920FA78A23}" type="presOf" srcId="{2B233D5F-515F-4EA5-AC59-7D6E68053815}" destId="{9DE530C2-4872-4D10-BB75-66BBD7298CF0}" srcOrd="1" destOrd="0" presId="urn:microsoft.com/office/officeart/2005/8/layout/bList2"/>
    <dgm:cxn modelId="{3828E926-B87A-4031-AFD3-3B32C3C00F28}" type="presOf" srcId="{3E251D17-9736-4A7A-BB67-F592CA033D15}" destId="{E057BE81-82FE-4E60-A629-80708CED40F3}" srcOrd="0" destOrd="0" presId="urn:microsoft.com/office/officeart/2005/8/layout/bList2"/>
    <dgm:cxn modelId="{72F95B28-D66A-4A19-9923-5B93E5ED8861}" srcId="{077DDD8C-D394-4B06-9AC3-71A784BDC292}" destId="{D563F7D5-8A49-42A5-8C1C-64EE9D252EFC}" srcOrd="2" destOrd="0" parTransId="{B69E87E7-278C-46E4-9FB0-5B68B5EC84D4}" sibTransId="{72BB18FB-E81E-415F-A158-E394EAE9B62A}"/>
    <dgm:cxn modelId="{0C447542-BB07-411F-A1C1-35C31C562264}" srcId="{077DDD8C-D394-4B06-9AC3-71A784BDC292}" destId="{8756F3E9-9043-43DC-A586-82C1B4A4AA25}" srcOrd="4" destOrd="0" parTransId="{296FEF7F-4615-4567-90C5-C1FD927D1BAC}" sibTransId="{F08090EE-BC83-404C-B303-DEC090A55CCE}"/>
    <dgm:cxn modelId="{6278BB68-091B-4668-94BB-0BCB06077828}" type="presOf" srcId="{F08090EE-BC83-404C-B303-DEC090A55CCE}" destId="{46FE6FBD-B63D-4001-823A-8776A9A00DC3}" srcOrd="0" destOrd="0" presId="urn:microsoft.com/office/officeart/2005/8/layout/bList2"/>
    <dgm:cxn modelId="{7B621C49-DFA1-4FAD-A31D-9C7117660451}" type="presOf" srcId="{A3272013-3A46-41D9-989F-B80FC6D653D1}" destId="{5CC5DA9B-4CDF-4CB7-8B0B-3713EF8CC623}" srcOrd="0" destOrd="0" presId="urn:microsoft.com/office/officeart/2005/8/layout/bList2"/>
    <dgm:cxn modelId="{30570152-15DD-4DEF-8283-A751C65A5ECD}" srcId="{077DDD8C-D394-4B06-9AC3-71A784BDC292}" destId="{BFA7BAB4-FCF5-4EE2-BC23-7615F1EB3904}" srcOrd="5" destOrd="0" parTransId="{1A0D0163-3C6C-4E86-BBFC-3A736A145C54}" sibTransId="{3B8F124D-2E46-4408-9971-128D69ABBEBD}"/>
    <dgm:cxn modelId="{D6578877-FA06-4ACC-BE9F-32F040C2C97D}" type="presOf" srcId="{BFA7BAB4-FCF5-4EE2-BC23-7615F1EB3904}" destId="{0AC74582-3232-4D70-8A76-7F8B26E7F498}" srcOrd="1" destOrd="0" presId="urn:microsoft.com/office/officeart/2005/8/layout/bList2"/>
    <dgm:cxn modelId="{B7BD5F79-A34B-4C2A-AECE-5AA498E34BB9}" type="presOf" srcId="{12546948-AF25-49C5-892C-28FF53254DB1}" destId="{59A6F3BD-4F4A-4F0E-8580-65E843E60B52}" srcOrd="0" destOrd="0" presId="urn:microsoft.com/office/officeart/2005/8/layout/bList2"/>
    <dgm:cxn modelId="{0715397C-EDE6-49EA-B87B-3AE7B65A84ED}" type="presOf" srcId="{A3272013-3A46-41D9-989F-B80FC6D653D1}" destId="{27E1153F-DB3D-4713-93DC-7F83316DBEA9}" srcOrd="1" destOrd="0" presId="urn:microsoft.com/office/officeart/2005/8/layout/bList2"/>
    <dgm:cxn modelId="{54CC3582-CC24-4A4A-956B-3B72841CF708}" type="presOf" srcId="{BFA7BAB4-FCF5-4EE2-BC23-7615F1EB3904}" destId="{4214E49D-2A1D-457F-8510-EB67E85C862D}" srcOrd="0" destOrd="0" presId="urn:microsoft.com/office/officeart/2005/8/layout/bList2"/>
    <dgm:cxn modelId="{0ED5C186-65CD-4C63-BB67-F5C91F2F4427}" type="presOf" srcId="{8756F3E9-9043-43DC-A586-82C1B4A4AA25}" destId="{94719AF1-776D-48AF-9146-4A70506944AC}" srcOrd="0" destOrd="0" presId="urn:microsoft.com/office/officeart/2005/8/layout/bList2"/>
    <dgm:cxn modelId="{46889F9C-BF7A-4E82-BA29-894516A0A4F6}" type="presOf" srcId="{D563F7D5-8A49-42A5-8C1C-64EE9D252EFC}" destId="{52200F3E-26B2-4B68-9467-B529705A23CE}" srcOrd="0" destOrd="0" presId="urn:microsoft.com/office/officeart/2005/8/layout/bList2"/>
    <dgm:cxn modelId="{DF37139D-8714-4CAC-A235-3A444BA23928}" srcId="{077DDD8C-D394-4B06-9AC3-71A784BDC292}" destId="{6699E15C-5D39-48A2-BE52-00BC8C1FB63F}" srcOrd="3" destOrd="0" parTransId="{4E56188C-D363-49B4-BDCA-348B016B0A7D}" sibTransId="{AD70254E-34B4-4A3B-AD68-10F58C74F998}"/>
    <dgm:cxn modelId="{50B311A7-788F-4BE6-8AA0-F68C2D92F86E}" type="presOf" srcId="{72BB18FB-E81E-415F-A158-E394EAE9B62A}" destId="{F55B46AA-5A05-4EED-B869-B093253927F7}" srcOrd="0" destOrd="0" presId="urn:microsoft.com/office/officeart/2005/8/layout/bList2"/>
    <dgm:cxn modelId="{65AD45AD-5120-4AB4-956C-D1988C6E61DB}" type="presOf" srcId="{6699E15C-5D39-48A2-BE52-00BC8C1FB63F}" destId="{16017EB1-AD54-43F0-B06D-A52E29FAD4C3}" srcOrd="0" destOrd="0" presId="urn:microsoft.com/office/officeart/2005/8/layout/bList2"/>
    <dgm:cxn modelId="{7CECECAD-AC19-4F91-A00E-6A68CC98F8FE}" srcId="{077DDD8C-D394-4B06-9AC3-71A784BDC292}" destId="{2B233D5F-515F-4EA5-AC59-7D6E68053815}" srcOrd="0" destOrd="0" parTransId="{584CEF61-6AF1-4DC3-93AE-ED2247091E0D}" sibTransId="{12546948-AF25-49C5-892C-28FF53254DB1}"/>
    <dgm:cxn modelId="{B20BEBAF-AF44-416A-A5D1-B64A63B34380}" type="presOf" srcId="{8756F3E9-9043-43DC-A586-82C1B4A4AA25}" destId="{1766EEF0-95AA-44A1-81EC-B2E7C7F551D2}" srcOrd="1" destOrd="0" presId="urn:microsoft.com/office/officeart/2005/8/layout/bList2"/>
    <dgm:cxn modelId="{1DB40CC4-4A40-4511-B2FE-5EDCA03A0F08}" type="presOf" srcId="{077DDD8C-D394-4B06-9AC3-71A784BDC292}" destId="{A97FDF83-DFF7-4332-AB95-295C5F09D434}" srcOrd="0" destOrd="0" presId="urn:microsoft.com/office/officeart/2005/8/layout/bList2"/>
    <dgm:cxn modelId="{83E85CCE-ACD9-41D0-AC67-913EC7999C16}" type="presOf" srcId="{D563F7D5-8A49-42A5-8C1C-64EE9D252EFC}" destId="{8AAFF040-18EA-4676-AADC-6E4037D28632}" srcOrd="1" destOrd="0" presId="urn:microsoft.com/office/officeart/2005/8/layout/bList2"/>
    <dgm:cxn modelId="{153EAADA-7291-473F-A65F-5DFC9721A89B}" type="presOf" srcId="{AD70254E-34B4-4A3B-AD68-10F58C74F998}" destId="{BCF25287-0D5F-466A-8449-BE36B15A0532}" srcOrd="0" destOrd="0" presId="urn:microsoft.com/office/officeart/2005/8/layout/bList2"/>
    <dgm:cxn modelId="{87359EE6-2D4F-466C-9FC5-D5755C97AE2F}" type="presOf" srcId="{2B233D5F-515F-4EA5-AC59-7D6E68053815}" destId="{A245F8A6-77F6-4547-91A7-2E15376D995A}" srcOrd="0" destOrd="0" presId="urn:microsoft.com/office/officeart/2005/8/layout/bList2"/>
    <dgm:cxn modelId="{8C98B86E-1247-4913-A946-ABE1B835B601}" type="presParOf" srcId="{A97FDF83-DFF7-4332-AB95-295C5F09D434}" destId="{A475E3D6-6D1F-46F4-98C6-BE8EF96979D1}" srcOrd="0" destOrd="0" presId="urn:microsoft.com/office/officeart/2005/8/layout/bList2"/>
    <dgm:cxn modelId="{76AEED42-4A2F-416C-BD14-51C85B00D5FE}" type="presParOf" srcId="{A475E3D6-6D1F-46F4-98C6-BE8EF96979D1}" destId="{23209D71-6A25-4643-8DE3-EBC3BE11294A}" srcOrd="0" destOrd="0" presId="urn:microsoft.com/office/officeart/2005/8/layout/bList2"/>
    <dgm:cxn modelId="{6D260E80-C592-4364-8218-E951F985A10D}" type="presParOf" srcId="{A475E3D6-6D1F-46F4-98C6-BE8EF96979D1}" destId="{A245F8A6-77F6-4547-91A7-2E15376D995A}" srcOrd="1" destOrd="0" presId="urn:microsoft.com/office/officeart/2005/8/layout/bList2"/>
    <dgm:cxn modelId="{8261BE3A-521C-4B4C-9BEB-B0B997441A32}" type="presParOf" srcId="{A475E3D6-6D1F-46F4-98C6-BE8EF96979D1}" destId="{9DE530C2-4872-4D10-BB75-66BBD7298CF0}" srcOrd="2" destOrd="0" presId="urn:microsoft.com/office/officeart/2005/8/layout/bList2"/>
    <dgm:cxn modelId="{2C8DBDF0-B4BB-461A-94C2-C102D1F3AC37}" type="presParOf" srcId="{A475E3D6-6D1F-46F4-98C6-BE8EF96979D1}" destId="{89A39678-7AC9-4B0B-91B0-A022611C68E2}" srcOrd="3" destOrd="0" presId="urn:microsoft.com/office/officeart/2005/8/layout/bList2"/>
    <dgm:cxn modelId="{1DA0A76B-74F8-4DD1-B974-056491E6B56B}" type="presParOf" srcId="{A97FDF83-DFF7-4332-AB95-295C5F09D434}" destId="{59A6F3BD-4F4A-4F0E-8580-65E843E60B52}" srcOrd="1" destOrd="0" presId="urn:microsoft.com/office/officeart/2005/8/layout/bList2"/>
    <dgm:cxn modelId="{DBBDE53C-B358-42CD-A421-D901277EECAF}" type="presParOf" srcId="{A97FDF83-DFF7-4332-AB95-295C5F09D434}" destId="{2A145639-A627-4979-B236-CF2728A4F14D}" srcOrd="2" destOrd="0" presId="urn:microsoft.com/office/officeart/2005/8/layout/bList2"/>
    <dgm:cxn modelId="{7AE2A923-B314-459A-B5AD-C74AB0AF2682}" type="presParOf" srcId="{2A145639-A627-4979-B236-CF2728A4F14D}" destId="{213B227E-46A4-42AA-A63F-6E9C6E4502B0}" srcOrd="0" destOrd="0" presId="urn:microsoft.com/office/officeart/2005/8/layout/bList2"/>
    <dgm:cxn modelId="{EB611EA8-CC1B-4105-A93B-2E88B64ABF07}" type="presParOf" srcId="{2A145639-A627-4979-B236-CF2728A4F14D}" destId="{5CC5DA9B-4CDF-4CB7-8B0B-3713EF8CC623}" srcOrd="1" destOrd="0" presId="urn:microsoft.com/office/officeart/2005/8/layout/bList2"/>
    <dgm:cxn modelId="{8CB3BCD1-21E8-45C5-AD05-E685218F0D75}" type="presParOf" srcId="{2A145639-A627-4979-B236-CF2728A4F14D}" destId="{27E1153F-DB3D-4713-93DC-7F83316DBEA9}" srcOrd="2" destOrd="0" presId="urn:microsoft.com/office/officeart/2005/8/layout/bList2"/>
    <dgm:cxn modelId="{7530D0AA-2552-4822-A6E4-0ABFF170C52D}" type="presParOf" srcId="{2A145639-A627-4979-B236-CF2728A4F14D}" destId="{486F6F48-3A9F-436B-A32E-E7171AEA3DE2}" srcOrd="3" destOrd="0" presId="urn:microsoft.com/office/officeart/2005/8/layout/bList2"/>
    <dgm:cxn modelId="{DCDA8B60-D273-4C47-9A74-76BCB7488B5A}" type="presParOf" srcId="{A97FDF83-DFF7-4332-AB95-295C5F09D434}" destId="{E057BE81-82FE-4E60-A629-80708CED40F3}" srcOrd="3" destOrd="0" presId="urn:microsoft.com/office/officeart/2005/8/layout/bList2"/>
    <dgm:cxn modelId="{D90D9DE8-8FFB-4F41-B1E1-2056EE5614A6}" type="presParOf" srcId="{A97FDF83-DFF7-4332-AB95-295C5F09D434}" destId="{B87B6C28-460E-4AE9-A20A-52593885A19B}" srcOrd="4" destOrd="0" presId="urn:microsoft.com/office/officeart/2005/8/layout/bList2"/>
    <dgm:cxn modelId="{FF524636-E37A-4428-91E7-FD67288D1156}" type="presParOf" srcId="{B87B6C28-460E-4AE9-A20A-52593885A19B}" destId="{7C36945F-FC5B-41E8-AD69-5F8D7667C3F8}" srcOrd="0" destOrd="0" presId="urn:microsoft.com/office/officeart/2005/8/layout/bList2"/>
    <dgm:cxn modelId="{04E9EAD5-88DA-4ACD-A80D-A7F21E2432A2}" type="presParOf" srcId="{B87B6C28-460E-4AE9-A20A-52593885A19B}" destId="{52200F3E-26B2-4B68-9467-B529705A23CE}" srcOrd="1" destOrd="0" presId="urn:microsoft.com/office/officeart/2005/8/layout/bList2"/>
    <dgm:cxn modelId="{E5C5D3D8-E42B-42DB-A418-2FE512AE90C6}" type="presParOf" srcId="{B87B6C28-460E-4AE9-A20A-52593885A19B}" destId="{8AAFF040-18EA-4676-AADC-6E4037D28632}" srcOrd="2" destOrd="0" presId="urn:microsoft.com/office/officeart/2005/8/layout/bList2"/>
    <dgm:cxn modelId="{79CA305D-10BD-4603-B89C-50239A32B034}" type="presParOf" srcId="{B87B6C28-460E-4AE9-A20A-52593885A19B}" destId="{E57BAFB0-AFCA-40D3-8A59-EEDA6DA35035}" srcOrd="3" destOrd="0" presId="urn:microsoft.com/office/officeart/2005/8/layout/bList2"/>
    <dgm:cxn modelId="{B927DD68-13B0-4AFF-AD34-8E116F8E2AC3}" type="presParOf" srcId="{A97FDF83-DFF7-4332-AB95-295C5F09D434}" destId="{F55B46AA-5A05-4EED-B869-B093253927F7}" srcOrd="5" destOrd="0" presId="urn:microsoft.com/office/officeart/2005/8/layout/bList2"/>
    <dgm:cxn modelId="{09E9DFB9-982C-4395-B3A9-49A3CE974464}" type="presParOf" srcId="{A97FDF83-DFF7-4332-AB95-295C5F09D434}" destId="{4D3CD6D2-1279-4F52-A87C-BBB5E265DB6F}" srcOrd="6" destOrd="0" presId="urn:microsoft.com/office/officeart/2005/8/layout/bList2"/>
    <dgm:cxn modelId="{5E5946D1-432F-4A84-92C4-1C0E94FE615D}" type="presParOf" srcId="{4D3CD6D2-1279-4F52-A87C-BBB5E265DB6F}" destId="{E59B9C3D-B8D4-48C3-BAB9-ACEBD3BA5C23}" srcOrd="0" destOrd="0" presId="urn:microsoft.com/office/officeart/2005/8/layout/bList2"/>
    <dgm:cxn modelId="{8015170D-EF42-4157-9FC8-9F0324C569EC}" type="presParOf" srcId="{4D3CD6D2-1279-4F52-A87C-BBB5E265DB6F}" destId="{16017EB1-AD54-43F0-B06D-A52E29FAD4C3}" srcOrd="1" destOrd="0" presId="urn:microsoft.com/office/officeart/2005/8/layout/bList2"/>
    <dgm:cxn modelId="{5AAD8365-CF04-47CE-877F-AE85BFDF31C0}" type="presParOf" srcId="{4D3CD6D2-1279-4F52-A87C-BBB5E265DB6F}" destId="{423851F7-2277-4397-B721-C7748F3CD2DC}" srcOrd="2" destOrd="0" presId="urn:microsoft.com/office/officeart/2005/8/layout/bList2"/>
    <dgm:cxn modelId="{543B738C-1D52-453A-A964-34C8E7DBFF03}" type="presParOf" srcId="{4D3CD6D2-1279-4F52-A87C-BBB5E265DB6F}" destId="{D5284CB5-9482-4DD4-96DB-5200D1C7D984}" srcOrd="3" destOrd="0" presId="urn:microsoft.com/office/officeart/2005/8/layout/bList2"/>
    <dgm:cxn modelId="{5FBF361D-AA18-434A-A5F0-573527446B78}" type="presParOf" srcId="{A97FDF83-DFF7-4332-AB95-295C5F09D434}" destId="{BCF25287-0D5F-466A-8449-BE36B15A0532}" srcOrd="7" destOrd="0" presId="urn:microsoft.com/office/officeart/2005/8/layout/bList2"/>
    <dgm:cxn modelId="{D4F64D27-C24A-4E89-9FED-94D4CD1315F6}" type="presParOf" srcId="{A97FDF83-DFF7-4332-AB95-295C5F09D434}" destId="{26312A14-B357-4355-A82E-F3D96839E2A9}" srcOrd="8" destOrd="0" presId="urn:microsoft.com/office/officeart/2005/8/layout/bList2"/>
    <dgm:cxn modelId="{97F71346-A022-4E0F-8EB5-14D987386FEF}" type="presParOf" srcId="{26312A14-B357-4355-A82E-F3D96839E2A9}" destId="{F80441D0-03F0-44DF-8AF1-A6ED0B85C9FC}" srcOrd="0" destOrd="0" presId="urn:microsoft.com/office/officeart/2005/8/layout/bList2"/>
    <dgm:cxn modelId="{D6E5D61D-9B1E-4F53-8CC4-6907E14E36D4}" type="presParOf" srcId="{26312A14-B357-4355-A82E-F3D96839E2A9}" destId="{94719AF1-776D-48AF-9146-4A70506944AC}" srcOrd="1" destOrd="0" presId="urn:microsoft.com/office/officeart/2005/8/layout/bList2"/>
    <dgm:cxn modelId="{17922734-2E95-47EB-98A5-A9554B396CDF}" type="presParOf" srcId="{26312A14-B357-4355-A82E-F3D96839E2A9}" destId="{1766EEF0-95AA-44A1-81EC-B2E7C7F551D2}" srcOrd="2" destOrd="0" presId="urn:microsoft.com/office/officeart/2005/8/layout/bList2"/>
    <dgm:cxn modelId="{86E93ACA-B928-42E3-BB55-8809D6F77D1C}" type="presParOf" srcId="{26312A14-B357-4355-A82E-F3D96839E2A9}" destId="{1F5032F1-94F6-4313-AF23-E30EA0FBA923}" srcOrd="3" destOrd="0" presId="urn:microsoft.com/office/officeart/2005/8/layout/bList2"/>
    <dgm:cxn modelId="{AEFF08E0-A8FC-43A7-AE9E-19AA61194FF1}" type="presParOf" srcId="{A97FDF83-DFF7-4332-AB95-295C5F09D434}" destId="{46FE6FBD-B63D-4001-823A-8776A9A00DC3}" srcOrd="9" destOrd="0" presId="urn:microsoft.com/office/officeart/2005/8/layout/bList2"/>
    <dgm:cxn modelId="{BFD30E6B-04FC-4642-AAB8-6ADA9EC5E5F4}" type="presParOf" srcId="{A97FDF83-DFF7-4332-AB95-295C5F09D434}" destId="{C18E2D60-4B28-4B96-9D26-5512BB5CF815}" srcOrd="10" destOrd="0" presId="urn:microsoft.com/office/officeart/2005/8/layout/bList2"/>
    <dgm:cxn modelId="{7ADB99D4-4CC2-4715-AED3-B51DD495F227}" type="presParOf" srcId="{C18E2D60-4B28-4B96-9D26-5512BB5CF815}" destId="{4110FDAA-C98A-4426-AD11-0CA6D461A0EE}" srcOrd="0" destOrd="0" presId="urn:microsoft.com/office/officeart/2005/8/layout/bList2"/>
    <dgm:cxn modelId="{C9ED71E2-F80F-499C-85A0-BBF5E227772B}" type="presParOf" srcId="{C18E2D60-4B28-4B96-9D26-5512BB5CF815}" destId="{4214E49D-2A1D-457F-8510-EB67E85C862D}" srcOrd="1" destOrd="0" presId="urn:microsoft.com/office/officeart/2005/8/layout/bList2"/>
    <dgm:cxn modelId="{9DE60F7C-E6D1-4A9B-832D-4D0DF5A27C29}" type="presParOf" srcId="{C18E2D60-4B28-4B96-9D26-5512BB5CF815}" destId="{0AC74582-3232-4D70-8A76-7F8B26E7F498}" srcOrd="2" destOrd="0" presId="urn:microsoft.com/office/officeart/2005/8/layout/bList2"/>
    <dgm:cxn modelId="{1FB487C3-51CC-4898-9E82-0C794E72AC3C}" type="presParOf" srcId="{C18E2D60-4B28-4B96-9D26-5512BB5CF815}" destId="{4C797BBA-D893-4863-BA02-7058E7756A3D}"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09D71-6A25-4643-8DE3-EBC3BE11294A}">
      <dsp:nvSpPr>
        <dsp:cNvPr id="0" name=""/>
        <dsp:cNvSpPr/>
      </dsp:nvSpPr>
      <dsp:spPr>
        <a:xfrm>
          <a:off x="812498" y="3666"/>
          <a:ext cx="2178767" cy="1626404"/>
        </a:xfrm>
        <a:prstGeom prst="round2SameRect">
          <a:avLst>
            <a:gd name="adj1" fmla="val 8000"/>
            <a:gd name="adj2" fmla="val 0"/>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E530C2-4872-4D10-BB75-66BBD7298CF0}">
      <dsp:nvSpPr>
        <dsp:cNvPr id="0" name=""/>
        <dsp:cNvSpPr/>
      </dsp:nvSpPr>
      <dsp:spPr>
        <a:xfrm>
          <a:off x="812498" y="1630070"/>
          <a:ext cx="2178767" cy="69935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ctr" defTabSz="1155700" rtl="1">
            <a:lnSpc>
              <a:spcPct val="90000"/>
            </a:lnSpc>
            <a:spcBef>
              <a:spcPct val="0"/>
            </a:spcBef>
            <a:spcAft>
              <a:spcPct val="35000"/>
            </a:spcAft>
            <a:buNone/>
          </a:pPr>
          <a:r>
            <a:rPr lang="ar-SA" sz="2600" kern="1200" dirty="0"/>
            <a:t>صحاري </a:t>
          </a:r>
        </a:p>
      </dsp:txBody>
      <dsp:txXfrm>
        <a:off x="812498" y="1630070"/>
        <a:ext cx="1534343" cy="699353"/>
      </dsp:txXfrm>
    </dsp:sp>
    <dsp:sp modelId="{89A39678-7AC9-4B0B-91B0-A022611C68E2}">
      <dsp:nvSpPr>
        <dsp:cNvPr id="0" name=""/>
        <dsp:cNvSpPr/>
      </dsp:nvSpPr>
      <dsp:spPr>
        <a:xfrm>
          <a:off x="2408475" y="1741156"/>
          <a:ext cx="762568" cy="762568"/>
        </a:xfrm>
        <a:prstGeom prst="ellipse">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3B227E-46A4-42AA-A63F-6E9C6E4502B0}">
      <dsp:nvSpPr>
        <dsp:cNvPr id="0" name=""/>
        <dsp:cNvSpPr/>
      </dsp:nvSpPr>
      <dsp:spPr>
        <a:xfrm>
          <a:off x="3359966" y="3666"/>
          <a:ext cx="2178767" cy="1626404"/>
        </a:xfrm>
        <a:prstGeom prst="round2SameRect">
          <a:avLst>
            <a:gd name="adj1" fmla="val 8000"/>
            <a:gd name="adj2" fmla="val 0"/>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1153F-DB3D-4713-93DC-7F83316DBEA9}">
      <dsp:nvSpPr>
        <dsp:cNvPr id="0" name=""/>
        <dsp:cNvSpPr/>
      </dsp:nvSpPr>
      <dsp:spPr>
        <a:xfrm>
          <a:off x="3359966" y="1630070"/>
          <a:ext cx="2178767" cy="69935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ctr" defTabSz="1155700" rtl="1">
            <a:lnSpc>
              <a:spcPct val="90000"/>
            </a:lnSpc>
            <a:spcBef>
              <a:spcPct val="0"/>
            </a:spcBef>
            <a:spcAft>
              <a:spcPct val="35000"/>
            </a:spcAft>
            <a:buNone/>
          </a:pPr>
          <a:r>
            <a:rPr lang="ar-SA" sz="2600" kern="1200" dirty="0"/>
            <a:t>ماء مالح </a:t>
          </a:r>
        </a:p>
      </dsp:txBody>
      <dsp:txXfrm>
        <a:off x="3359966" y="1630070"/>
        <a:ext cx="1534343" cy="699353"/>
      </dsp:txXfrm>
    </dsp:sp>
    <dsp:sp modelId="{486F6F48-3A9F-436B-A32E-E7171AEA3DE2}">
      <dsp:nvSpPr>
        <dsp:cNvPr id="0" name=""/>
        <dsp:cNvSpPr/>
      </dsp:nvSpPr>
      <dsp:spPr>
        <a:xfrm>
          <a:off x="4955943" y="1741156"/>
          <a:ext cx="762568" cy="762568"/>
        </a:xfrm>
        <a:prstGeom prst="ellipse">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36945F-FC5B-41E8-AD69-5F8D7667C3F8}">
      <dsp:nvSpPr>
        <dsp:cNvPr id="0" name=""/>
        <dsp:cNvSpPr/>
      </dsp:nvSpPr>
      <dsp:spPr>
        <a:xfrm>
          <a:off x="5907433" y="3666"/>
          <a:ext cx="2178767" cy="1626404"/>
        </a:xfrm>
        <a:prstGeom prst="round2SameRect">
          <a:avLst>
            <a:gd name="adj1" fmla="val 8000"/>
            <a:gd name="adj2" fmla="val 0"/>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AFF040-18EA-4676-AADC-6E4037D28632}">
      <dsp:nvSpPr>
        <dsp:cNvPr id="0" name=""/>
        <dsp:cNvSpPr/>
      </dsp:nvSpPr>
      <dsp:spPr>
        <a:xfrm>
          <a:off x="5907433" y="1630070"/>
          <a:ext cx="2178767" cy="69935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ctr" defTabSz="1155700" rtl="1">
            <a:lnSpc>
              <a:spcPct val="90000"/>
            </a:lnSpc>
            <a:spcBef>
              <a:spcPct val="0"/>
            </a:spcBef>
            <a:spcAft>
              <a:spcPct val="35000"/>
            </a:spcAft>
            <a:buNone/>
          </a:pPr>
          <a:r>
            <a:rPr lang="ar-SA" sz="2600" kern="1200" dirty="0"/>
            <a:t>ماء عذب</a:t>
          </a:r>
        </a:p>
      </dsp:txBody>
      <dsp:txXfrm>
        <a:off x="5907433" y="1630070"/>
        <a:ext cx="1534343" cy="699353"/>
      </dsp:txXfrm>
    </dsp:sp>
    <dsp:sp modelId="{E57BAFB0-AFCA-40D3-8A59-EEDA6DA35035}">
      <dsp:nvSpPr>
        <dsp:cNvPr id="0" name=""/>
        <dsp:cNvSpPr/>
      </dsp:nvSpPr>
      <dsp:spPr>
        <a:xfrm>
          <a:off x="7503411" y="1741156"/>
          <a:ext cx="762568" cy="762568"/>
        </a:xfrm>
        <a:prstGeom prst="ellipse">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B9C3D-B8D4-48C3-BAB9-ACEBD3BA5C23}">
      <dsp:nvSpPr>
        <dsp:cNvPr id="0" name=""/>
        <dsp:cNvSpPr/>
      </dsp:nvSpPr>
      <dsp:spPr>
        <a:xfrm>
          <a:off x="8454901" y="61241"/>
          <a:ext cx="2178767" cy="1626404"/>
        </a:xfrm>
        <a:prstGeom prst="round2SameRect">
          <a:avLst>
            <a:gd name="adj1" fmla="val 8000"/>
            <a:gd name="adj2" fmla="val 0"/>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3851F7-2277-4397-B721-C7748F3CD2DC}">
      <dsp:nvSpPr>
        <dsp:cNvPr id="0" name=""/>
        <dsp:cNvSpPr/>
      </dsp:nvSpPr>
      <dsp:spPr>
        <a:xfrm>
          <a:off x="8454901" y="1630070"/>
          <a:ext cx="2178767" cy="69935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ctr" defTabSz="1155700" rtl="1">
            <a:lnSpc>
              <a:spcPct val="90000"/>
            </a:lnSpc>
            <a:spcBef>
              <a:spcPct val="0"/>
            </a:spcBef>
            <a:spcAft>
              <a:spcPct val="35000"/>
            </a:spcAft>
            <a:buNone/>
          </a:pPr>
          <a:r>
            <a:rPr lang="ar-SA" sz="2600" kern="1200" dirty="0"/>
            <a:t>غابات مطيرة</a:t>
          </a:r>
        </a:p>
      </dsp:txBody>
      <dsp:txXfrm>
        <a:off x="8454901" y="1630070"/>
        <a:ext cx="1534343" cy="699353"/>
      </dsp:txXfrm>
    </dsp:sp>
    <dsp:sp modelId="{D5284CB5-9482-4DD4-96DB-5200D1C7D984}">
      <dsp:nvSpPr>
        <dsp:cNvPr id="0" name=""/>
        <dsp:cNvSpPr/>
      </dsp:nvSpPr>
      <dsp:spPr>
        <a:xfrm>
          <a:off x="10050878" y="1741156"/>
          <a:ext cx="762568" cy="762568"/>
        </a:xfrm>
        <a:prstGeom prst="ellipse">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0441D0-03F0-44DF-8AF1-A6ED0B85C9FC}">
      <dsp:nvSpPr>
        <dsp:cNvPr id="0" name=""/>
        <dsp:cNvSpPr/>
      </dsp:nvSpPr>
      <dsp:spPr>
        <a:xfrm>
          <a:off x="3413542" y="2894811"/>
          <a:ext cx="2178767" cy="1626404"/>
        </a:xfrm>
        <a:prstGeom prst="round2SameRect">
          <a:avLst>
            <a:gd name="adj1" fmla="val 8000"/>
            <a:gd name="adj2" fmla="val 0"/>
          </a:avLst>
        </a:prstGeom>
        <a:blipFill dpi="0" rotWithShape="0">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66EEF0-95AA-44A1-81EC-B2E7C7F551D2}">
      <dsp:nvSpPr>
        <dsp:cNvPr id="0" name=""/>
        <dsp:cNvSpPr/>
      </dsp:nvSpPr>
      <dsp:spPr>
        <a:xfrm>
          <a:off x="3418008" y="4507813"/>
          <a:ext cx="2178767" cy="69935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ctr" defTabSz="1155700" rtl="1">
            <a:lnSpc>
              <a:spcPct val="90000"/>
            </a:lnSpc>
            <a:spcBef>
              <a:spcPct val="0"/>
            </a:spcBef>
            <a:spcAft>
              <a:spcPct val="35000"/>
            </a:spcAft>
            <a:buNone/>
          </a:pPr>
          <a:r>
            <a:rPr lang="ar-SA" sz="2600" kern="1200" dirty="0"/>
            <a:t>منطقة قطبية </a:t>
          </a:r>
        </a:p>
      </dsp:txBody>
      <dsp:txXfrm>
        <a:off x="3418008" y="4507813"/>
        <a:ext cx="1534343" cy="699353"/>
      </dsp:txXfrm>
    </dsp:sp>
    <dsp:sp modelId="{1F5032F1-94F6-4313-AF23-E30EA0FBA923}">
      <dsp:nvSpPr>
        <dsp:cNvPr id="0" name=""/>
        <dsp:cNvSpPr/>
      </dsp:nvSpPr>
      <dsp:spPr>
        <a:xfrm>
          <a:off x="4955943" y="4618899"/>
          <a:ext cx="762568" cy="762568"/>
        </a:xfrm>
        <a:prstGeom prst="ellipse">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0FDAA-C98A-4426-AD11-0CA6D461A0EE}">
      <dsp:nvSpPr>
        <dsp:cNvPr id="0" name=""/>
        <dsp:cNvSpPr/>
      </dsp:nvSpPr>
      <dsp:spPr>
        <a:xfrm>
          <a:off x="5907433" y="2881409"/>
          <a:ext cx="2178767" cy="1626404"/>
        </a:xfrm>
        <a:prstGeom prst="round2SameRect">
          <a:avLst>
            <a:gd name="adj1" fmla="val 8000"/>
            <a:gd name="adj2" fmla="val 0"/>
          </a:avLst>
        </a:prstGeom>
        <a:blipFill dpi="0" rotWithShape="0">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C74582-3232-4D70-8A76-7F8B26E7F498}">
      <dsp:nvSpPr>
        <dsp:cNvPr id="0" name=""/>
        <dsp:cNvSpPr/>
      </dsp:nvSpPr>
      <dsp:spPr>
        <a:xfrm>
          <a:off x="5907433" y="4507813"/>
          <a:ext cx="2178767" cy="69935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ctr" defTabSz="1155700" rtl="1">
            <a:lnSpc>
              <a:spcPct val="90000"/>
            </a:lnSpc>
            <a:spcBef>
              <a:spcPct val="0"/>
            </a:spcBef>
            <a:spcAft>
              <a:spcPct val="35000"/>
            </a:spcAft>
            <a:buNone/>
          </a:pPr>
          <a:r>
            <a:rPr lang="ar-SA" sz="2600" kern="1200" dirty="0"/>
            <a:t>منطقة عشبية </a:t>
          </a:r>
        </a:p>
      </dsp:txBody>
      <dsp:txXfrm>
        <a:off x="5907433" y="4507813"/>
        <a:ext cx="1534343" cy="699353"/>
      </dsp:txXfrm>
    </dsp:sp>
    <dsp:sp modelId="{4C797BBA-D893-4863-BA02-7058E7756A3D}">
      <dsp:nvSpPr>
        <dsp:cNvPr id="0" name=""/>
        <dsp:cNvSpPr/>
      </dsp:nvSpPr>
      <dsp:spPr>
        <a:xfrm>
          <a:off x="7503411" y="4618899"/>
          <a:ext cx="762568" cy="762568"/>
        </a:xfrm>
        <a:prstGeom prst="ellipse">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4EA8A909-D78C-4DF1-8740-5BA54855FF0C}" type="datetimeFigureOut">
              <a:rPr lang="ar-SA" smtClean="0"/>
              <a:t>03/07/40</a:t>
            </a:fld>
            <a:endParaRPr lang="ar-SA"/>
          </a:p>
        </p:txBody>
      </p:sp>
      <p:sp>
        <p:nvSpPr>
          <p:cNvPr id="4" name="عنصر نائب لصورة الشريحة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ECE82C4A-31C2-4FB1-B6D7-8F50EC4EEE6C}" type="slidenum">
              <a:rPr lang="ar-SA" smtClean="0"/>
              <a:t>‹#›</a:t>
            </a:fld>
            <a:endParaRPr lang="ar-SA"/>
          </a:p>
        </p:txBody>
      </p:sp>
    </p:spTree>
    <p:extLst>
      <p:ext uri="{BB962C8B-B14F-4D97-AF65-F5344CB8AC3E}">
        <p14:creationId xmlns:p14="http://schemas.microsoft.com/office/powerpoint/2010/main" val="524632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ECE82C4A-31C2-4FB1-B6D7-8F50EC4EEE6C}" type="slidenum">
              <a:rPr lang="ar-SA" smtClean="0"/>
              <a:t>16</a:t>
            </a:fld>
            <a:endParaRPr lang="ar-SA"/>
          </a:p>
        </p:txBody>
      </p:sp>
    </p:spTree>
    <p:extLst>
      <p:ext uri="{BB962C8B-B14F-4D97-AF65-F5344CB8AC3E}">
        <p14:creationId xmlns:p14="http://schemas.microsoft.com/office/powerpoint/2010/main" val="218986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ECE82C4A-31C2-4FB1-B6D7-8F50EC4EEE6C}" type="slidenum">
              <a:rPr lang="ar-SA" smtClean="0"/>
              <a:t>24</a:t>
            </a:fld>
            <a:endParaRPr lang="ar-SA"/>
          </a:p>
        </p:txBody>
      </p:sp>
    </p:spTree>
    <p:extLst>
      <p:ext uri="{BB962C8B-B14F-4D97-AF65-F5344CB8AC3E}">
        <p14:creationId xmlns:p14="http://schemas.microsoft.com/office/powerpoint/2010/main" val="249168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ECE82C4A-31C2-4FB1-B6D7-8F50EC4EEE6C}" type="slidenum">
              <a:rPr lang="ar-SA" smtClean="0"/>
              <a:t>30</a:t>
            </a:fld>
            <a:endParaRPr lang="ar-SA"/>
          </a:p>
        </p:txBody>
      </p:sp>
    </p:spTree>
    <p:extLst>
      <p:ext uri="{BB962C8B-B14F-4D97-AF65-F5344CB8AC3E}">
        <p14:creationId xmlns:p14="http://schemas.microsoft.com/office/powerpoint/2010/main" val="166419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ECE82C4A-31C2-4FB1-B6D7-8F50EC4EEE6C}" type="slidenum">
              <a:rPr lang="ar-SA" smtClean="0"/>
              <a:t>33</a:t>
            </a:fld>
            <a:endParaRPr lang="ar-SA"/>
          </a:p>
        </p:txBody>
      </p:sp>
    </p:spTree>
    <p:extLst>
      <p:ext uri="{BB962C8B-B14F-4D97-AF65-F5344CB8AC3E}">
        <p14:creationId xmlns:p14="http://schemas.microsoft.com/office/powerpoint/2010/main" val="101014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ECE82C4A-31C2-4FB1-B6D7-8F50EC4EEE6C}" type="slidenum">
              <a:rPr lang="ar-SA" smtClean="0"/>
              <a:t>34</a:t>
            </a:fld>
            <a:endParaRPr lang="ar-SA"/>
          </a:p>
        </p:txBody>
      </p:sp>
    </p:spTree>
    <p:extLst>
      <p:ext uri="{BB962C8B-B14F-4D97-AF65-F5344CB8AC3E}">
        <p14:creationId xmlns:p14="http://schemas.microsoft.com/office/powerpoint/2010/main" val="404661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ECE82C4A-31C2-4FB1-B6D7-8F50EC4EEE6C}" type="slidenum">
              <a:rPr lang="ar-SA" smtClean="0"/>
              <a:t>35</a:t>
            </a:fld>
            <a:endParaRPr lang="ar-SA"/>
          </a:p>
        </p:txBody>
      </p:sp>
    </p:spTree>
    <p:extLst>
      <p:ext uri="{BB962C8B-B14F-4D97-AF65-F5344CB8AC3E}">
        <p14:creationId xmlns:p14="http://schemas.microsoft.com/office/powerpoint/2010/main" val="189532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C3BF5713-23E4-486B-935B-5E64327F7A66}" type="datetimeFigureOut">
              <a:rPr lang="ar-SA" smtClean="0"/>
              <a:t>03/07/40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68664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C3BF5713-23E4-486B-935B-5E64327F7A66}" type="datetimeFigureOut">
              <a:rPr lang="ar-SA" smtClean="0"/>
              <a:t>03/07/40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4102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C3BF5713-23E4-486B-935B-5E64327F7A66}" type="datetimeFigureOut">
              <a:rPr lang="ar-SA" smtClean="0"/>
              <a:t>03/07/40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73262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C3BF5713-23E4-486B-935B-5E64327F7A66}" type="datetimeFigureOut">
              <a:rPr lang="ar-SA" smtClean="0"/>
              <a:t>03/07/40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221150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C3BF5713-23E4-486B-935B-5E64327F7A66}" type="datetimeFigureOut">
              <a:rPr lang="ar-SA" smtClean="0"/>
              <a:t>03/07/40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1208599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C3BF5713-23E4-486B-935B-5E64327F7A66}" type="datetimeFigureOut">
              <a:rPr lang="ar-SA" smtClean="0"/>
              <a:t>03/07/40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217325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C3BF5713-23E4-486B-935B-5E64327F7A66}" type="datetimeFigureOut">
              <a:rPr lang="ar-SA" smtClean="0"/>
              <a:t>03/07/40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210154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C3BF5713-23E4-486B-935B-5E64327F7A66}" type="datetimeFigureOut">
              <a:rPr lang="ar-SA" smtClean="0"/>
              <a:t>03/07/40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393027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C3BF5713-23E4-486B-935B-5E64327F7A66}" type="datetimeFigureOut">
              <a:rPr lang="ar-SA" smtClean="0"/>
              <a:t>03/07/40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170089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C3BF5713-23E4-486B-935B-5E64327F7A66}" type="datetimeFigureOut">
              <a:rPr lang="ar-SA" smtClean="0"/>
              <a:t>03/07/40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94407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C3BF5713-23E4-486B-935B-5E64327F7A66}" type="datetimeFigureOut">
              <a:rPr lang="ar-SA" smtClean="0"/>
              <a:t>03/07/40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688DD870-E062-44C0-8E24-F49C444C8D6A}" type="slidenum">
              <a:rPr lang="ar-SA" smtClean="0"/>
              <a:t>‹#›</a:t>
            </a:fld>
            <a:endParaRPr lang="ar-SA"/>
          </a:p>
        </p:txBody>
      </p:sp>
    </p:spTree>
    <p:extLst>
      <p:ext uri="{BB962C8B-B14F-4D97-AF65-F5344CB8AC3E}">
        <p14:creationId xmlns:p14="http://schemas.microsoft.com/office/powerpoint/2010/main" val="314346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3BF5713-23E4-486B-935B-5E64327F7A66}" type="datetimeFigureOut">
              <a:rPr lang="ar-SA" smtClean="0"/>
              <a:t>03/07/40</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88DD870-E062-44C0-8E24-F49C444C8D6A}" type="slidenum">
              <a:rPr lang="ar-SA" smtClean="0"/>
              <a:t>‹#›</a:t>
            </a:fld>
            <a:endParaRPr lang="ar-SA"/>
          </a:p>
        </p:txBody>
      </p:sp>
    </p:spTree>
    <p:extLst>
      <p:ext uri="{BB962C8B-B14F-4D97-AF65-F5344CB8AC3E}">
        <p14:creationId xmlns:p14="http://schemas.microsoft.com/office/powerpoint/2010/main" val="3583966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31.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jpe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12" Type="http://schemas.openxmlformats.org/officeDocument/2006/relationships/image" Target="../media/image66.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g"/><Relationship Id="rId9" Type="http://schemas.openxmlformats.org/officeDocument/2006/relationships/image" Target="../media/image63.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8.gif"/></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0000" r="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182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343700" y="150125"/>
            <a:ext cx="6578222" cy="954107"/>
          </a:xfrm>
          <a:prstGeom prst="rect">
            <a:avLst/>
          </a:prstGeom>
          <a:noFill/>
        </p:spPr>
        <p:txBody>
          <a:bodyPr wrap="square" rtlCol="1">
            <a:spAutoFit/>
          </a:bodyPr>
          <a:lstStyle/>
          <a:p>
            <a:pPr algn="ctr"/>
            <a:r>
              <a:rPr lang="ar-SA" sz="3200" dirty="0"/>
              <a:t>التجربة الاستهلالية</a:t>
            </a:r>
          </a:p>
          <a:p>
            <a:pPr algn="ctr"/>
            <a:r>
              <a:rPr lang="ar-SA" sz="2400" dirty="0"/>
              <a:t>الاسم</a:t>
            </a:r>
            <a:r>
              <a:rPr lang="ar-SA" sz="2000" dirty="0"/>
              <a:t> ................................................. </a:t>
            </a:r>
            <a:r>
              <a:rPr lang="ar-SA" sz="2400" dirty="0"/>
              <a:t>الصف</a:t>
            </a:r>
            <a:r>
              <a:rPr lang="ar-SA" sz="2000" dirty="0"/>
              <a:t> ...............</a:t>
            </a:r>
          </a:p>
        </p:txBody>
      </p:sp>
      <p:graphicFrame>
        <p:nvGraphicFramePr>
          <p:cNvPr id="3" name="جدول 2"/>
          <p:cNvGraphicFramePr>
            <a:graphicFrameLocks noGrp="1"/>
          </p:cNvGraphicFramePr>
          <p:nvPr>
            <p:extLst>
              <p:ext uri="{D42A27DB-BD31-4B8C-83A1-F6EECF244321}">
                <p14:modId xmlns:p14="http://schemas.microsoft.com/office/powerpoint/2010/main" val="3558751741"/>
              </p:ext>
            </p:extLst>
          </p:nvPr>
        </p:nvGraphicFramePr>
        <p:xfrm>
          <a:off x="2800007" y="1170043"/>
          <a:ext cx="8909771" cy="4143030"/>
        </p:xfrm>
        <a:graphic>
          <a:graphicData uri="http://schemas.openxmlformats.org/drawingml/2006/table">
            <a:tbl>
              <a:tblPr rtl="1" firstRow="1" bandRow="1">
                <a:tableStyleId>{5C22544A-7EE6-4342-B048-85BDC9FD1C3A}</a:tableStyleId>
              </a:tblPr>
              <a:tblGrid>
                <a:gridCol w="1709771">
                  <a:extLst>
                    <a:ext uri="{9D8B030D-6E8A-4147-A177-3AD203B41FA5}">
                      <a16:colId xmlns:a16="http://schemas.microsoft.com/office/drawing/2014/main" val="20000"/>
                    </a:ext>
                  </a:extLst>
                </a:gridCol>
                <a:gridCol w="3600000">
                  <a:extLst>
                    <a:ext uri="{9D8B030D-6E8A-4147-A177-3AD203B41FA5}">
                      <a16:colId xmlns:a16="http://schemas.microsoft.com/office/drawing/2014/main" val="20001"/>
                    </a:ext>
                  </a:extLst>
                </a:gridCol>
                <a:gridCol w="3600000">
                  <a:extLst>
                    <a:ext uri="{9D8B030D-6E8A-4147-A177-3AD203B41FA5}">
                      <a16:colId xmlns:a16="http://schemas.microsoft.com/office/drawing/2014/main" val="20002"/>
                    </a:ext>
                  </a:extLst>
                </a:gridCol>
              </a:tblGrid>
              <a:tr h="553345">
                <a:tc>
                  <a:txBody>
                    <a:bodyPr/>
                    <a:lstStyle/>
                    <a:p>
                      <a:pPr algn="ctr" rtl="1"/>
                      <a:r>
                        <a:rPr lang="ar-SA" sz="2400" b="1" dirty="0">
                          <a:solidFill>
                            <a:schemeClr val="tx1"/>
                          </a:solidFill>
                        </a:rPr>
                        <a:t>الكائن الحي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53345">
                <a:tc>
                  <a:txBody>
                    <a:bodyPr/>
                    <a:lstStyle/>
                    <a:p>
                      <a:pPr algn="ctr" rtl="1"/>
                      <a:r>
                        <a:rPr lang="ar-SA" sz="2400" b="1" dirty="0"/>
                        <a:t>الوصف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53345">
                <a:tc>
                  <a:txBody>
                    <a:bodyPr/>
                    <a:lstStyle/>
                    <a:p>
                      <a:pPr algn="ctr" rtl="1"/>
                      <a:r>
                        <a:rPr lang="ar-SA" sz="2400" b="1" dirty="0"/>
                        <a:t>طريقة التغذية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53345">
                <a:tc>
                  <a:txBody>
                    <a:bodyPr/>
                    <a:lstStyle/>
                    <a:p>
                      <a:pPr algn="ctr" rtl="1"/>
                      <a:r>
                        <a:rPr lang="ar-SA" sz="2400" b="1" dirty="0"/>
                        <a:t>الحركة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53345">
                <a:tc>
                  <a:txBody>
                    <a:bodyPr/>
                    <a:lstStyle/>
                    <a:p>
                      <a:pPr algn="ctr" rtl="1"/>
                      <a:r>
                        <a:rPr lang="ar-SA" sz="2400" b="1" dirty="0"/>
                        <a:t>الموطن البيئي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53345">
                <a:tc>
                  <a:txBody>
                    <a:bodyPr/>
                    <a:lstStyle/>
                    <a:p>
                      <a:pPr algn="ctr" rtl="1"/>
                      <a:r>
                        <a:rPr lang="ar-SA" sz="2400" b="1" dirty="0"/>
                        <a:t>الحجم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53345">
                <a:tc>
                  <a:txBody>
                    <a:bodyPr/>
                    <a:lstStyle/>
                    <a:p>
                      <a:pPr algn="ctr" rtl="1"/>
                      <a:r>
                        <a:rPr lang="ar-SA" sz="2400" b="1" dirty="0"/>
                        <a:t>التكيف مع البيئة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4" name="مربع نص 3"/>
          <p:cNvSpPr txBox="1"/>
          <p:nvPr/>
        </p:nvSpPr>
        <p:spPr>
          <a:xfrm>
            <a:off x="3207224" y="5486400"/>
            <a:ext cx="7988717" cy="584775"/>
          </a:xfrm>
          <a:prstGeom prst="rect">
            <a:avLst/>
          </a:prstGeom>
          <a:noFill/>
        </p:spPr>
        <p:txBody>
          <a:bodyPr wrap="square" rtlCol="1">
            <a:spAutoFit/>
          </a:bodyPr>
          <a:lstStyle/>
          <a:p>
            <a:r>
              <a:rPr lang="ar-SA" sz="3200" dirty="0"/>
              <a:t>حللي:</a:t>
            </a:r>
            <a:r>
              <a:rPr lang="ar-SA" dirty="0"/>
              <a:t>..............................................................................................................</a:t>
            </a:r>
            <a:r>
              <a:rPr lang="ar-SA" sz="3200" dirty="0"/>
              <a:t>   </a:t>
            </a:r>
          </a:p>
        </p:txBody>
      </p:sp>
      <p:sp>
        <p:nvSpPr>
          <p:cNvPr id="5" name="مربع نص 4"/>
          <p:cNvSpPr txBox="1"/>
          <p:nvPr/>
        </p:nvSpPr>
        <p:spPr>
          <a:xfrm>
            <a:off x="321848" y="1179403"/>
            <a:ext cx="2160000" cy="2160000"/>
          </a:xfrm>
          <a:prstGeom prst="rect">
            <a:avLst/>
          </a:prstGeom>
          <a:blipFill dpi="0" rotWithShape="1">
            <a:blip r:embed="rId2">
              <a:extLst>
                <a:ext uri="{28A0092B-C50C-407E-A947-70E740481C1C}">
                  <a14:useLocalDpi xmlns:a14="http://schemas.microsoft.com/office/drawing/2010/main" val="0"/>
                </a:ext>
              </a:extLst>
            </a:blip>
            <a:srcRect/>
            <a:stretch>
              <a:fillRect t="-2338" b="-14692"/>
            </a:stretch>
          </a:blipFill>
        </p:spPr>
        <p:txBody>
          <a:bodyPr wrap="square" rtlCol="1">
            <a:spAutoFit/>
          </a:bodyPr>
          <a:lstStyle/>
          <a:p>
            <a:endParaRPr lang="ar-SA" dirty="0"/>
          </a:p>
        </p:txBody>
      </p:sp>
      <p:sp>
        <p:nvSpPr>
          <p:cNvPr id="6" name="مربع نص 5"/>
          <p:cNvSpPr txBox="1"/>
          <p:nvPr/>
        </p:nvSpPr>
        <p:spPr>
          <a:xfrm>
            <a:off x="310477" y="3618787"/>
            <a:ext cx="2160000" cy="21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Tree>
    <p:extLst>
      <p:ext uri="{BB962C8B-B14F-4D97-AF65-F5344CB8AC3E}">
        <p14:creationId xmlns:p14="http://schemas.microsoft.com/office/powerpoint/2010/main" val="2034290275"/>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مستطيل 1"/>
          <p:cNvSpPr/>
          <p:nvPr/>
        </p:nvSpPr>
        <p:spPr>
          <a:xfrm>
            <a:off x="1479369" y="1130012"/>
            <a:ext cx="4616631" cy="477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ln>
                  <a:solidFill>
                    <a:srgbClr val="0070C0"/>
                  </a:solidFill>
                </a:ln>
                <a:solidFill>
                  <a:srgbClr val="F90314"/>
                </a:solidFill>
              </a:rPr>
              <a:t>الفكرة العامة</a:t>
            </a:r>
            <a:r>
              <a:rPr lang="ar-SA" sz="6600" b="1" dirty="0">
                <a:ln>
                  <a:solidFill>
                    <a:srgbClr val="0070C0"/>
                  </a:solidFill>
                </a:ln>
                <a:solidFill>
                  <a:srgbClr val="F90314"/>
                </a:solidFill>
              </a:rPr>
              <a:t> </a:t>
            </a:r>
          </a:p>
        </p:txBody>
      </p:sp>
      <p:sp>
        <p:nvSpPr>
          <p:cNvPr id="3" name="مربع نص 2"/>
          <p:cNvSpPr txBox="1"/>
          <p:nvPr/>
        </p:nvSpPr>
        <p:spPr>
          <a:xfrm>
            <a:off x="47688" y="2125347"/>
            <a:ext cx="6914748" cy="4154984"/>
          </a:xfrm>
          <a:prstGeom prst="rect">
            <a:avLst/>
          </a:prstGeom>
          <a:noFill/>
        </p:spPr>
        <p:txBody>
          <a:bodyPr wrap="square" rtlCol="1">
            <a:spAutoFit/>
          </a:bodyPr>
          <a:lstStyle/>
          <a:p>
            <a:pPr algn="ctr"/>
            <a:r>
              <a:rPr lang="ar-SA" sz="6600" b="1" dirty="0">
                <a:ln w="10160">
                  <a:noFill/>
                  <a:prstDash val="solid"/>
                </a:ln>
                <a:solidFill>
                  <a:srgbClr val="12242E"/>
                </a:solidFill>
                <a:effectLst>
                  <a:outerShdw blurRad="38100" dist="22860" dir="5400000" algn="tl" rotWithShape="0">
                    <a:srgbClr val="000000">
                      <a:alpha val="30000"/>
                    </a:srgbClr>
                  </a:outerShdw>
                </a:effectLst>
              </a:rPr>
              <a:t>تصنف الحيوانات بواسطة مستويات بناء أجسامها وتراكيبها وتكيفاتها وخصائصها </a:t>
            </a:r>
          </a:p>
        </p:txBody>
      </p:sp>
      <p:pic>
        <p:nvPicPr>
          <p:cNvPr id="6146" name="Picture 2" descr="ØµÙØ±Ø© Ø°Ø§Øª ØµÙØ©">
            <a:extLst>
              <a:ext uri="{FF2B5EF4-FFF2-40B4-BE49-F238E27FC236}">
                <a16:creationId xmlns:a16="http://schemas.microsoft.com/office/drawing/2014/main" id="{24989D01-74BA-4319-9321-D52FA3851C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62436" y="228600"/>
            <a:ext cx="5016204" cy="644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409489"/>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مستطيل 1"/>
          <p:cNvSpPr/>
          <p:nvPr/>
        </p:nvSpPr>
        <p:spPr>
          <a:xfrm>
            <a:off x="6096000" y="657741"/>
            <a:ext cx="5424983" cy="477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a:ln>
                  <a:solidFill>
                    <a:srgbClr val="0070C0"/>
                  </a:solidFill>
                </a:ln>
                <a:solidFill>
                  <a:srgbClr val="FF0000"/>
                </a:solidFill>
              </a:rPr>
              <a:t>الفكرة الرئيسة</a:t>
            </a:r>
            <a:r>
              <a:rPr lang="ar-SA" sz="6600" b="1" dirty="0">
                <a:ln>
                  <a:solidFill>
                    <a:srgbClr val="0070C0"/>
                  </a:solidFill>
                </a:ln>
                <a:solidFill>
                  <a:srgbClr val="FF0000"/>
                </a:solidFill>
              </a:rPr>
              <a:t> </a:t>
            </a:r>
          </a:p>
        </p:txBody>
      </p:sp>
      <p:sp>
        <p:nvSpPr>
          <p:cNvPr id="4" name="مربع نص 3"/>
          <p:cNvSpPr txBox="1"/>
          <p:nvPr/>
        </p:nvSpPr>
        <p:spPr>
          <a:xfrm>
            <a:off x="5816183" y="1600108"/>
            <a:ext cx="5704800" cy="4708981"/>
          </a:xfrm>
          <a:prstGeom prst="rect">
            <a:avLst/>
          </a:prstGeom>
          <a:noFill/>
        </p:spPr>
        <p:txBody>
          <a:bodyPr wrap="square" rtlCol="1">
            <a:spAutoFit/>
          </a:bodyPr>
          <a:lstStyle/>
          <a:p>
            <a:pPr algn="ctr"/>
            <a:r>
              <a:rPr lang="ar-SA" sz="6000" b="1" dirty="0">
                <a:ln w="10160">
                  <a:solidFill>
                    <a:srgbClr val="00B050"/>
                  </a:solidFill>
                  <a:prstDash val="solid"/>
                </a:ln>
                <a:effectLst>
                  <a:outerShdw blurRad="38100" dist="22860" dir="5400000" algn="tl" rotWithShape="0">
                    <a:srgbClr val="000000">
                      <a:alpha val="30000"/>
                    </a:srgbClr>
                  </a:outerShdw>
                </a:effectLst>
              </a:rPr>
              <a:t>الحيوانات مخلوقات حية متعددة الخلايا .حقيقية النوى -غير ذاتية التغذية. تعيش في بيئات مختلفة  </a:t>
            </a:r>
          </a:p>
        </p:txBody>
      </p:sp>
      <p:pic>
        <p:nvPicPr>
          <p:cNvPr id="8194" name="Picture 2" descr="ÙØªÙØ¬Ø© Ø¨Ø­Ø« Ø§ÙØµÙØ± Ø¹Ù âªRabbit clipart gifâ¬â">
            <a:extLst>
              <a:ext uri="{FF2B5EF4-FFF2-40B4-BE49-F238E27FC236}">
                <a16:creationId xmlns:a16="http://schemas.microsoft.com/office/drawing/2014/main" id="{0C7ADBEF-56DA-4D45-B140-06B2B633DF5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2514" y="279400"/>
            <a:ext cx="5293669" cy="623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79813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مستطيل 2"/>
          <p:cNvSpPr/>
          <p:nvPr/>
        </p:nvSpPr>
        <p:spPr>
          <a:xfrm>
            <a:off x="9755544" y="82735"/>
            <a:ext cx="702983" cy="923330"/>
          </a:xfrm>
          <a:prstGeom prst="rect">
            <a:avLst/>
          </a:prstGeom>
          <a:solidFill>
            <a:srgbClr val="FF7891"/>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جـ</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6" name="مستطيل مستدير الزوايا 5"/>
          <p:cNvSpPr/>
          <p:nvPr/>
        </p:nvSpPr>
        <p:spPr>
          <a:xfrm>
            <a:off x="9018789" y="1965277"/>
            <a:ext cx="2524836" cy="1473959"/>
          </a:xfrm>
          <a:prstGeom prst="roundRect">
            <a:avLst/>
          </a:prstGeom>
          <a:solidFill>
            <a:srgbClr val="96D36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ماذا أعرف </a:t>
            </a:r>
          </a:p>
        </p:txBody>
      </p:sp>
      <p:sp>
        <p:nvSpPr>
          <p:cNvPr id="7" name="شكل بيضاوي 6"/>
          <p:cNvSpPr/>
          <p:nvPr/>
        </p:nvSpPr>
        <p:spPr>
          <a:xfrm>
            <a:off x="8111216" y="1091818"/>
            <a:ext cx="1800000" cy="180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7"/>
          <p:cNvSpPr/>
          <p:nvPr/>
        </p:nvSpPr>
        <p:spPr>
          <a:xfrm>
            <a:off x="5099962" y="1965276"/>
            <a:ext cx="2524836" cy="1473959"/>
          </a:xfrm>
          <a:prstGeom prst="roundRect">
            <a:avLst/>
          </a:prstGeom>
          <a:solidFill>
            <a:srgbClr val="FF789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ماذا أود أن أعرف </a:t>
            </a:r>
          </a:p>
        </p:txBody>
      </p:sp>
      <p:sp>
        <p:nvSpPr>
          <p:cNvPr id="9" name="شكل بيضاوي 8"/>
          <p:cNvSpPr/>
          <p:nvPr/>
        </p:nvSpPr>
        <p:spPr>
          <a:xfrm>
            <a:off x="4186316" y="1064522"/>
            <a:ext cx="1800000" cy="1800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مستدير الزوايا 10"/>
          <p:cNvSpPr/>
          <p:nvPr/>
        </p:nvSpPr>
        <p:spPr>
          <a:xfrm>
            <a:off x="1173585" y="1981197"/>
            <a:ext cx="2524836" cy="1473959"/>
          </a:xfrm>
          <a:prstGeom prst="roundRect">
            <a:avLst/>
          </a:prstGeom>
          <a:solidFill>
            <a:srgbClr val="F9ED2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ماذا تعلمت </a:t>
            </a:r>
          </a:p>
        </p:txBody>
      </p:sp>
      <p:sp>
        <p:nvSpPr>
          <p:cNvPr id="10" name="شكل بيضاوي 9"/>
          <p:cNvSpPr/>
          <p:nvPr/>
        </p:nvSpPr>
        <p:spPr>
          <a:xfrm>
            <a:off x="279639" y="1094090"/>
            <a:ext cx="1800000" cy="18000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مستدير الزوايا 12"/>
          <p:cNvSpPr/>
          <p:nvPr/>
        </p:nvSpPr>
        <p:spPr>
          <a:xfrm>
            <a:off x="9100676" y="3589074"/>
            <a:ext cx="2520000" cy="3109417"/>
          </a:xfrm>
          <a:prstGeom prst="roundRect">
            <a:avLst/>
          </a:prstGeom>
          <a:solidFill>
            <a:srgbClr val="4ABEE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مستدير الزوايا 13"/>
          <p:cNvSpPr/>
          <p:nvPr/>
        </p:nvSpPr>
        <p:spPr>
          <a:xfrm>
            <a:off x="5104798" y="3589073"/>
            <a:ext cx="2520000" cy="3109417"/>
          </a:xfrm>
          <a:prstGeom prst="roundRect">
            <a:avLst/>
          </a:prstGeom>
          <a:solidFill>
            <a:srgbClr val="FBDB7D"/>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مستدير الزوايا 14"/>
          <p:cNvSpPr/>
          <p:nvPr/>
        </p:nvSpPr>
        <p:spPr>
          <a:xfrm>
            <a:off x="1108920" y="3589072"/>
            <a:ext cx="2520000" cy="3109417"/>
          </a:xfrm>
          <a:prstGeom prst="roundRect">
            <a:avLst/>
          </a:prstGeom>
          <a:solidFill>
            <a:srgbClr val="4ABEE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p:cNvSpPr/>
          <p:nvPr/>
        </p:nvSpPr>
        <p:spPr>
          <a:xfrm>
            <a:off x="8904675" y="93569"/>
            <a:ext cx="702983" cy="923330"/>
          </a:xfrm>
          <a:prstGeom prst="rect">
            <a:avLst/>
          </a:prstGeom>
          <a:solidFill>
            <a:srgbClr val="FF7891"/>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د</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17" name="مستطيل 16"/>
          <p:cNvSpPr/>
          <p:nvPr/>
        </p:nvSpPr>
        <p:spPr>
          <a:xfrm>
            <a:off x="8029202" y="82735"/>
            <a:ext cx="702983" cy="923330"/>
          </a:xfrm>
          <a:prstGeom prst="rect">
            <a:avLst/>
          </a:prstGeom>
          <a:solidFill>
            <a:srgbClr val="96D364"/>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ـو</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18" name="مستطيل 17"/>
          <p:cNvSpPr/>
          <p:nvPr/>
        </p:nvSpPr>
        <p:spPr>
          <a:xfrm>
            <a:off x="7135276" y="88873"/>
            <a:ext cx="702983" cy="923330"/>
          </a:xfrm>
          <a:prstGeom prst="rect">
            <a:avLst/>
          </a:prstGeom>
          <a:solidFill>
            <a:srgbClr val="FF7891"/>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ل</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19" name="مستطيل 18"/>
          <p:cNvSpPr/>
          <p:nvPr/>
        </p:nvSpPr>
        <p:spPr>
          <a:xfrm>
            <a:off x="6272740" y="117105"/>
            <a:ext cx="702983" cy="923330"/>
          </a:xfrm>
          <a:prstGeom prst="rect">
            <a:avLst/>
          </a:prstGeom>
          <a:solidFill>
            <a:srgbClr val="FF7891"/>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ا</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20" name="مستطيل 19"/>
          <p:cNvSpPr/>
          <p:nvPr/>
        </p:nvSpPr>
        <p:spPr>
          <a:xfrm>
            <a:off x="5408934" y="82735"/>
            <a:ext cx="702983" cy="923330"/>
          </a:xfrm>
          <a:prstGeom prst="rect">
            <a:avLst/>
          </a:prstGeom>
          <a:solidFill>
            <a:srgbClr val="F9ED24"/>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لـ</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21" name="مستطيل 20"/>
          <p:cNvSpPr/>
          <p:nvPr/>
        </p:nvSpPr>
        <p:spPr>
          <a:xfrm>
            <a:off x="4545125" y="82735"/>
            <a:ext cx="702983" cy="923330"/>
          </a:xfrm>
          <a:prstGeom prst="rect">
            <a:avLst/>
          </a:prstGeom>
          <a:solidFill>
            <a:srgbClr val="FF7891"/>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ت</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22" name="مستطيل 21"/>
          <p:cNvSpPr/>
          <p:nvPr/>
        </p:nvSpPr>
        <p:spPr>
          <a:xfrm>
            <a:off x="3682592" y="82735"/>
            <a:ext cx="702983" cy="923330"/>
          </a:xfrm>
          <a:prstGeom prst="rect">
            <a:avLst/>
          </a:prstGeom>
          <a:solidFill>
            <a:srgbClr val="FF7891"/>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ـع</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23" name="مستطيل 22"/>
          <p:cNvSpPr/>
          <p:nvPr/>
        </p:nvSpPr>
        <p:spPr>
          <a:xfrm>
            <a:off x="2804294" y="82735"/>
            <a:ext cx="702983" cy="923330"/>
          </a:xfrm>
          <a:prstGeom prst="rect">
            <a:avLst/>
          </a:prstGeom>
          <a:solidFill>
            <a:srgbClr val="4ABEEE"/>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لـ</a:t>
            </a:r>
            <a:endParaRPr lang="ar-SA" sz="5400" b="1" cap="none" spc="0" dirty="0">
              <a:ln w="0"/>
              <a:solidFill>
                <a:schemeClr val="bg1"/>
              </a:solidFill>
              <a:effectLst>
                <a:outerShdw blurRad="38100" dist="25400" dir="5400000" algn="ctr" rotWithShape="0">
                  <a:srgbClr val="6E747A">
                    <a:alpha val="43000"/>
                  </a:srgbClr>
                </a:outerShdw>
              </a:effectLst>
            </a:endParaRPr>
          </a:p>
        </p:txBody>
      </p:sp>
      <p:sp>
        <p:nvSpPr>
          <p:cNvPr id="24" name="مستطيل 23"/>
          <p:cNvSpPr/>
          <p:nvPr/>
        </p:nvSpPr>
        <p:spPr>
          <a:xfrm>
            <a:off x="1913190" y="82735"/>
            <a:ext cx="702983" cy="923330"/>
          </a:xfrm>
          <a:prstGeom prst="rect">
            <a:avLst/>
          </a:prstGeom>
          <a:solidFill>
            <a:srgbClr val="FF7891"/>
          </a:solidFill>
        </p:spPr>
        <p:txBody>
          <a:bodyPr wrap="square" lIns="91440" tIns="45720" rIns="91440" bIns="45720">
            <a:spAutoFit/>
          </a:bodyPr>
          <a:lstStyle/>
          <a:p>
            <a:pPr algn="ctr"/>
            <a:r>
              <a:rPr lang="ar-SA" sz="5400" b="1" dirty="0">
                <a:ln w="0"/>
                <a:solidFill>
                  <a:schemeClr val="bg1"/>
                </a:solidFill>
                <a:effectLst>
                  <a:outerShdw blurRad="38100" dist="25400" dir="5400000" algn="ctr" rotWithShape="0">
                    <a:srgbClr val="6E747A">
                      <a:alpha val="43000"/>
                    </a:srgbClr>
                  </a:outerShdw>
                </a:effectLst>
              </a:rPr>
              <a:t>م</a:t>
            </a:r>
            <a:endParaRPr lang="ar-SA" sz="5400" b="1"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13737882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51B62C0-9010-4239-A220-58D2C557108D}"/>
              </a:ext>
            </a:extLst>
          </p:cNvPr>
          <p:cNvSpPr/>
          <p:nvPr/>
        </p:nvSpPr>
        <p:spPr>
          <a:xfrm>
            <a:off x="6829257" y="261524"/>
            <a:ext cx="2347117" cy="1015663"/>
          </a:xfrm>
          <a:prstGeom prst="rect">
            <a:avLst/>
          </a:prstGeom>
          <a:noFill/>
        </p:spPr>
        <p:txBody>
          <a:bodyPr wrap="none" lIns="91440" tIns="45720" rIns="91440" bIns="45720">
            <a:spAutoFit/>
          </a:bodyPr>
          <a:lstStyle/>
          <a:p>
            <a:pPr algn="ctr"/>
            <a:r>
              <a:rPr lang="ar-SA" sz="6000" b="1" cap="none" spc="0" dirty="0">
                <a:ln w="0"/>
                <a:solidFill>
                  <a:srgbClr val="FF0000"/>
                </a:solidFill>
                <a:effectLst>
                  <a:outerShdw blurRad="38100" dist="19050" dir="2700000" algn="tl" rotWithShape="0">
                    <a:schemeClr val="dk1">
                      <a:alpha val="40000"/>
                    </a:schemeClr>
                  </a:outerShdw>
                </a:effectLst>
              </a:rPr>
              <a:t>الأهداف </a:t>
            </a:r>
          </a:p>
        </p:txBody>
      </p:sp>
      <p:sp>
        <p:nvSpPr>
          <p:cNvPr id="3" name="مستطيل 2">
            <a:extLst>
              <a:ext uri="{FF2B5EF4-FFF2-40B4-BE49-F238E27FC236}">
                <a16:creationId xmlns:a16="http://schemas.microsoft.com/office/drawing/2014/main" id="{EA1E44A5-FF64-4604-B1EC-5E75ACDA6DB0}"/>
              </a:ext>
            </a:extLst>
          </p:cNvPr>
          <p:cNvSpPr/>
          <p:nvPr/>
        </p:nvSpPr>
        <p:spPr>
          <a:xfrm>
            <a:off x="4107544" y="1292608"/>
            <a:ext cx="7790544" cy="2308324"/>
          </a:xfrm>
          <a:prstGeom prst="rect">
            <a:avLst/>
          </a:prstGeom>
          <a:noFill/>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تلخص</a:t>
            </a:r>
            <a:r>
              <a:rPr lang="ar-SA" sz="4800" b="0" cap="none" spc="0" dirty="0">
                <a:ln w="0"/>
                <a:solidFill>
                  <a:schemeClr val="tx1"/>
                </a:solidFill>
                <a:effectLst>
                  <a:outerShdw blurRad="38100" dist="19050" dir="2700000" algn="tl" rotWithShape="0">
                    <a:schemeClr val="dk1">
                      <a:alpha val="40000"/>
                    </a:schemeClr>
                  </a:outerShdw>
                </a:effectLst>
              </a:rPr>
              <a:t> التكيفات التي هيأها الله تعالى للحيوانات حتى تتمكن من العيش في بيئات مختلفة    </a:t>
            </a:r>
          </a:p>
        </p:txBody>
      </p:sp>
      <p:sp>
        <p:nvSpPr>
          <p:cNvPr id="4" name="مستطيل 3">
            <a:extLst>
              <a:ext uri="{FF2B5EF4-FFF2-40B4-BE49-F238E27FC236}">
                <a16:creationId xmlns:a16="http://schemas.microsoft.com/office/drawing/2014/main" id="{B78F46AD-9FFF-4383-B92F-0CE9A7A4EDCD}"/>
              </a:ext>
            </a:extLst>
          </p:cNvPr>
          <p:cNvSpPr/>
          <p:nvPr/>
        </p:nvSpPr>
        <p:spPr>
          <a:xfrm>
            <a:off x="4032433" y="3816440"/>
            <a:ext cx="7940766" cy="830997"/>
          </a:xfrm>
          <a:prstGeom prst="rect">
            <a:avLst/>
          </a:prstGeom>
          <a:noFill/>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تربط </a:t>
            </a:r>
            <a:r>
              <a:rPr lang="ar-SA" sz="4800" b="0" cap="none" spc="0" dirty="0">
                <a:ln w="0"/>
                <a:solidFill>
                  <a:schemeClr val="tx1"/>
                </a:solidFill>
                <a:effectLst>
                  <a:outerShdw blurRad="38100" dist="19050" dir="2700000" algn="tl" rotWithShape="0">
                    <a:schemeClr val="dk1">
                      <a:alpha val="40000"/>
                    </a:schemeClr>
                  </a:outerShdw>
                </a:effectLst>
              </a:rPr>
              <a:t>بين التركيب والوظيفة في الحيوان </a:t>
            </a:r>
          </a:p>
        </p:txBody>
      </p:sp>
      <p:sp>
        <p:nvSpPr>
          <p:cNvPr id="5" name="مستطيل 4">
            <a:extLst>
              <a:ext uri="{FF2B5EF4-FFF2-40B4-BE49-F238E27FC236}">
                <a16:creationId xmlns:a16="http://schemas.microsoft.com/office/drawing/2014/main" id="{698E3F78-79A4-4A00-97C0-0AE1523D6546}"/>
              </a:ext>
            </a:extLst>
          </p:cNvPr>
          <p:cNvSpPr/>
          <p:nvPr/>
        </p:nvSpPr>
        <p:spPr>
          <a:xfrm>
            <a:off x="4032433" y="5063368"/>
            <a:ext cx="7991927" cy="1569660"/>
          </a:xfrm>
          <a:prstGeom prst="rect">
            <a:avLst/>
          </a:prstGeom>
          <a:noFill/>
        </p:spPr>
        <p:txBody>
          <a:bodyPr wrap="square" lIns="91440" tIns="45720" rIns="91440" bIns="45720">
            <a:spAutoFit/>
          </a:bodyPr>
          <a:lstStyle/>
          <a:p>
            <a:pPr algn="ctr"/>
            <a:r>
              <a:rPr lang="ar-SA" sz="4800" b="1" cap="none" spc="0" dirty="0">
                <a:ln w="0"/>
                <a:solidFill>
                  <a:srgbClr val="FF0000"/>
                </a:solidFill>
                <a:effectLst>
                  <a:outerShdw blurRad="38100" dist="19050" dir="2700000" algn="tl" rotWithShape="0">
                    <a:schemeClr val="dk1">
                      <a:alpha val="40000"/>
                    </a:schemeClr>
                  </a:outerShdw>
                </a:effectLst>
              </a:rPr>
              <a:t>تميز</a:t>
            </a:r>
            <a:r>
              <a:rPr lang="ar-SA" sz="4800" b="0" cap="none" spc="0" dirty="0">
                <a:ln w="0"/>
                <a:solidFill>
                  <a:schemeClr val="tx1"/>
                </a:solidFill>
                <a:effectLst>
                  <a:outerShdw blurRad="38100" dist="19050" dir="2700000" algn="tl" rotWithShape="0">
                    <a:schemeClr val="dk1">
                      <a:alpha val="40000"/>
                    </a:schemeClr>
                  </a:outerShdw>
                </a:effectLst>
              </a:rPr>
              <a:t> بين مراحل التكوين الجنيني في الحيوانات</a:t>
            </a:r>
          </a:p>
        </p:txBody>
      </p:sp>
      <p:pic>
        <p:nvPicPr>
          <p:cNvPr id="10242" name="Picture 2" descr="ØµÙØ±Ø© Ø°Ø§Øª ØµÙØ©">
            <a:extLst>
              <a:ext uri="{FF2B5EF4-FFF2-40B4-BE49-F238E27FC236}">
                <a16:creationId xmlns:a16="http://schemas.microsoft.com/office/drawing/2014/main" id="{DC98E2E7-3406-45DF-863C-AA60F436BB2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3913" y="163285"/>
            <a:ext cx="3523343" cy="646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978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Text Box 35">
            <a:extLst>
              <a:ext uri="{FF2B5EF4-FFF2-40B4-BE49-F238E27FC236}">
                <a16:creationId xmlns:a16="http://schemas.microsoft.com/office/drawing/2014/main" id="{AD8C49FF-FF5A-4F9A-9180-4A5D1DD0417C}"/>
              </a:ext>
            </a:extLst>
          </p:cNvPr>
          <p:cNvSpPr txBox="1">
            <a:spLocks noChangeArrowheads="1"/>
          </p:cNvSpPr>
          <p:nvPr/>
        </p:nvSpPr>
        <p:spPr bwMode="auto">
          <a:xfrm>
            <a:off x="3825534" y="2434053"/>
            <a:ext cx="1800225" cy="627063"/>
          </a:xfrm>
          <a:prstGeom prst="rect">
            <a:avLst/>
          </a:prstGeom>
          <a:solidFill>
            <a:schemeClr val="accent4">
              <a:lumMod val="60000"/>
              <a:lumOff val="40000"/>
            </a:schemeClr>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حقيقية النواة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45" name="Text Box 38">
            <a:extLst>
              <a:ext uri="{FF2B5EF4-FFF2-40B4-BE49-F238E27FC236}">
                <a16:creationId xmlns:a16="http://schemas.microsoft.com/office/drawing/2014/main" id="{737F6C29-06AC-4FB8-B65D-F4D048FE5876}"/>
              </a:ext>
            </a:extLst>
          </p:cNvPr>
          <p:cNvSpPr txBox="1">
            <a:spLocks noChangeArrowheads="1"/>
          </p:cNvSpPr>
          <p:nvPr/>
        </p:nvSpPr>
        <p:spPr bwMode="auto">
          <a:xfrm>
            <a:off x="3308219" y="3069336"/>
            <a:ext cx="1800225" cy="627062"/>
          </a:xfrm>
          <a:prstGeom prst="rect">
            <a:avLst/>
          </a:prstGeom>
          <a:solidFill>
            <a:srgbClr val="92D050"/>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غيرذاتية</a:t>
            </a: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التغذية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47" name="Text Box 38">
            <a:extLst>
              <a:ext uri="{FF2B5EF4-FFF2-40B4-BE49-F238E27FC236}">
                <a16:creationId xmlns:a16="http://schemas.microsoft.com/office/drawing/2014/main" id="{CA906E2B-D35F-4A0A-A73C-7F7F071B2173}"/>
              </a:ext>
            </a:extLst>
          </p:cNvPr>
          <p:cNvSpPr txBox="1">
            <a:spLocks noChangeArrowheads="1"/>
          </p:cNvSpPr>
          <p:nvPr/>
        </p:nvSpPr>
        <p:spPr bwMode="auto">
          <a:xfrm>
            <a:off x="6405074" y="4996257"/>
            <a:ext cx="1800225" cy="627062"/>
          </a:xfrm>
          <a:prstGeom prst="rect">
            <a:avLst/>
          </a:prstGeom>
          <a:solidFill>
            <a:srgbClr val="92D050"/>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متحركة</a:t>
            </a:r>
            <a:r>
              <a:rPr kumimoji="0" lang="ar-SA" altLang="ar-SA" sz="18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52" name="Text Box 39">
            <a:extLst>
              <a:ext uri="{FF2B5EF4-FFF2-40B4-BE49-F238E27FC236}">
                <a16:creationId xmlns:a16="http://schemas.microsoft.com/office/drawing/2014/main" id="{5B98A1BE-5246-42AC-B9EF-5C08E874ED49}"/>
              </a:ext>
            </a:extLst>
          </p:cNvPr>
          <p:cNvSpPr txBox="1">
            <a:spLocks noChangeArrowheads="1"/>
          </p:cNvSpPr>
          <p:nvPr/>
        </p:nvSpPr>
        <p:spPr bwMode="auto">
          <a:xfrm>
            <a:off x="3867363" y="3709405"/>
            <a:ext cx="2294097" cy="627062"/>
          </a:xfrm>
          <a:prstGeom prst="rect">
            <a:avLst/>
          </a:prstGeom>
          <a:solidFill>
            <a:schemeClr val="accent1">
              <a:lumMod val="60000"/>
              <a:lumOff val="40000"/>
            </a:schemeClr>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ليس لها جدار خلوي</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53" name="Text Box 39">
            <a:extLst>
              <a:ext uri="{FF2B5EF4-FFF2-40B4-BE49-F238E27FC236}">
                <a16:creationId xmlns:a16="http://schemas.microsoft.com/office/drawing/2014/main" id="{583946B0-50C6-463F-9DEE-083E05E419EA}"/>
              </a:ext>
            </a:extLst>
          </p:cNvPr>
          <p:cNvSpPr txBox="1">
            <a:spLocks noChangeArrowheads="1"/>
          </p:cNvSpPr>
          <p:nvPr/>
        </p:nvSpPr>
        <p:spPr bwMode="auto">
          <a:xfrm>
            <a:off x="5050891" y="4349481"/>
            <a:ext cx="1800225" cy="627062"/>
          </a:xfrm>
          <a:prstGeom prst="rect">
            <a:avLst/>
          </a:prstGeom>
          <a:solidFill>
            <a:schemeClr val="accent4">
              <a:lumMod val="60000"/>
              <a:lumOff val="40000"/>
            </a:schemeClr>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ts val="800"/>
              </a:spcAft>
            </a:pPr>
            <a:r>
              <a:rPr lang="ar-SA" altLang="ar-SA" sz="2400" b="1" dirty="0">
                <a:latin typeface="Arial" panose="020B0604020202020204" pitchFamily="34" charset="0"/>
                <a:ea typeface="Arial" panose="020B0604020202020204" pitchFamily="34" charset="0"/>
              </a:rPr>
              <a:t>عديدة الخلايا</a:t>
            </a:r>
            <a:endParaRPr kumimoji="0" lang="ar-SA" altLang="ar-SA" sz="6000" b="1" i="0" u="none" strike="noStrike" cap="none" normalizeH="0" baseline="0" dirty="0">
              <a:ln>
                <a:noFill/>
              </a:ln>
              <a:solidFill>
                <a:schemeClr val="tx1"/>
              </a:solidFill>
              <a:effectLst/>
              <a:latin typeface="Arial" panose="020B0604020202020204" pitchFamily="34" charset="0"/>
            </a:endParaRPr>
          </a:p>
        </p:txBody>
      </p:sp>
      <p:sp>
        <p:nvSpPr>
          <p:cNvPr id="54" name="Text Box 38">
            <a:extLst>
              <a:ext uri="{FF2B5EF4-FFF2-40B4-BE49-F238E27FC236}">
                <a16:creationId xmlns:a16="http://schemas.microsoft.com/office/drawing/2014/main" id="{542A59C0-B7EF-40B2-A6D6-563F7F4E179F}"/>
              </a:ext>
            </a:extLst>
          </p:cNvPr>
          <p:cNvSpPr txBox="1">
            <a:spLocks noChangeArrowheads="1"/>
          </p:cNvSpPr>
          <p:nvPr/>
        </p:nvSpPr>
        <p:spPr bwMode="auto">
          <a:xfrm>
            <a:off x="5423998" y="5630239"/>
            <a:ext cx="3059245" cy="627062"/>
          </a:xfrm>
          <a:prstGeom prst="rect">
            <a:avLst/>
          </a:prstGeom>
          <a:solidFill>
            <a:schemeClr val="accent1">
              <a:lumMod val="60000"/>
              <a:lumOff val="40000"/>
            </a:schemeClr>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تعيش في بيئات مختلفة </a:t>
            </a: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20" name="مربع نص 19"/>
          <p:cNvSpPr txBox="1"/>
          <p:nvPr/>
        </p:nvSpPr>
        <p:spPr>
          <a:xfrm>
            <a:off x="694117" y="27769"/>
            <a:ext cx="11017286" cy="1569660"/>
          </a:xfrm>
          <a:prstGeom prst="rect">
            <a:avLst/>
          </a:prstGeom>
          <a:solidFill>
            <a:srgbClr val="FF928F"/>
          </a:solidFill>
        </p:spPr>
        <p:txBody>
          <a:bodyPr wrap="square" rtlCol="1">
            <a:spAutoFit/>
          </a:bodyPr>
          <a:lstStyle/>
          <a:p>
            <a:r>
              <a:rPr lang="ar-SA" sz="3200" b="1" dirty="0">
                <a:solidFill>
                  <a:schemeClr val="bg1"/>
                </a:solidFill>
              </a:rPr>
              <a:t># طالبتي العزيزة ساعدي القطة  للوصول إلى أبنتها  وذلك بتظليل قطع البلاط المناسب التي يجب أن تمشي عليها لتصل لأبنتها                                                  ملاحظة : قطع البلاط المناسب هي التي تحمل الخصائص المميزة للمملكة الحيوانية </a:t>
            </a:r>
          </a:p>
        </p:txBody>
      </p:sp>
      <p:pic>
        <p:nvPicPr>
          <p:cNvPr id="23" name="صورة 22" descr="ERT.jpg"/>
          <p:cNvPicPr/>
          <p:nvPr/>
        </p:nvPicPr>
        <p:blipFill>
          <a:blip r:embed="rId2"/>
          <a:srcRect l="8395" r="13422"/>
          <a:stretch>
            <a:fillRect/>
          </a:stretch>
        </p:blipFill>
        <p:spPr>
          <a:xfrm flipH="1">
            <a:off x="1137470" y="1899121"/>
            <a:ext cx="2160000" cy="1774779"/>
          </a:xfrm>
          <a:prstGeom prst="rect">
            <a:avLst/>
          </a:prstGeom>
        </p:spPr>
      </p:pic>
      <p:sp>
        <p:nvSpPr>
          <p:cNvPr id="21" name="Text Box 35"/>
          <p:cNvSpPr txBox="1">
            <a:spLocks noChangeArrowheads="1"/>
          </p:cNvSpPr>
          <p:nvPr/>
        </p:nvSpPr>
        <p:spPr bwMode="auto">
          <a:xfrm>
            <a:off x="3825890" y="2425833"/>
            <a:ext cx="1800225" cy="627063"/>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حقيقية النواة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22" name="Text Box 36"/>
          <p:cNvSpPr txBox="1">
            <a:spLocks noChangeArrowheads="1"/>
          </p:cNvSpPr>
          <p:nvPr/>
        </p:nvSpPr>
        <p:spPr bwMode="auto">
          <a:xfrm>
            <a:off x="5637220" y="2420000"/>
            <a:ext cx="1800225" cy="627063"/>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بدائية النواة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26" name="مستطيل 25"/>
          <p:cNvSpPr/>
          <p:nvPr/>
        </p:nvSpPr>
        <p:spPr>
          <a:xfrm>
            <a:off x="5989240" y="3312045"/>
            <a:ext cx="213520" cy="233910"/>
          </a:xfrm>
          <a:prstGeom prst="rect">
            <a:avLst/>
          </a:prstGeom>
        </p:spPr>
        <p:txBody>
          <a:bodyPr wrap="none">
            <a:spAutoFit/>
          </a:bodyPr>
          <a:lstStyle/>
          <a:p>
            <a:pPr algn="ctr">
              <a:lnSpc>
                <a:spcPct val="115000"/>
              </a:lnSpc>
              <a:spcAft>
                <a:spcPts val="1000"/>
              </a:spcAft>
            </a:pPr>
            <a:r>
              <a:rPr lang="ar-SA" sz="800" dirty="0">
                <a:latin typeface="Calibri" panose="020F0502020204030204" pitchFamily="34" charset="0"/>
                <a:ea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مستطيل 26"/>
          <p:cNvSpPr/>
          <p:nvPr/>
        </p:nvSpPr>
        <p:spPr>
          <a:xfrm>
            <a:off x="5989240" y="3312045"/>
            <a:ext cx="213520" cy="233910"/>
          </a:xfrm>
          <a:prstGeom prst="rect">
            <a:avLst/>
          </a:prstGeom>
        </p:spPr>
        <p:txBody>
          <a:bodyPr wrap="none">
            <a:spAutoFit/>
          </a:bodyPr>
          <a:lstStyle/>
          <a:p>
            <a:pPr algn="ctr">
              <a:lnSpc>
                <a:spcPct val="115000"/>
              </a:lnSpc>
              <a:spcAft>
                <a:spcPts val="1000"/>
              </a:spcAft>
            </a:pPr>
            <a:r>
              <a:rPr lang="ar-SA" sz="800" dirty="0">
                <a:latin typeface="Calibri" panose="020F0502020204030204" pitchFamily="34" charset="0"/>
                <a:ea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8" name="مستطيل 27"/>
          <p:cNvSpPr/>
          <p:nvPr/>
        </p:nvSpPr>
        <p:spPr>
          <a:xfrm>
            <a:off x="5882480" y="4731412"/>
            <a:ext cx="213520" cy="233910"/>
          </a:xfrm>
          <a:prstGeom prst="rect">
            <a:avLst/>
          </a:prstGeom>
        </p:spPr>
        <p:txBody>
          <a:bodyPr wrap="none">
            <a:spAutoFit/>
          </a:bodyPr>
          <a:lstStyle/>
          <a:p>
            <a:pPr algn="ctr">
              <a:lnSpc>
                <a:spcPct val="115000"/>
              </a:lnSpc>
              <a:spcAft>
                <a:spcPts val="1000"/>
              </a:spcAft>
            </a:pPr>
            <a:r>
              <a:rPr lang="ar-SA" sz="800" dirty="0">
                <a:latin typeface="Calibri" panose="020F0502020204030204" pitchFamily="34" charset="0"/>
                <a:ea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Text Box 38"/>
          <p:cNvSpPr txBox="1">
            <a:spLocks noChangeArrowheads="1"/>
          </p:cNvSpPr>
          <p:nvPr/>
        </p:nvSpPr>
        <p:spPr bwMode="auto">
          <a:xfrm>
            <a:off x="3308575" y="3061116"/>
            <a:ext cx="1800225"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غيرذاتية</a:t>
            </a: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التغذية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35" name="Text Box 38"/>
          <p:cNvSpPr txBox="1">
            <a:spLocks noChangeArrowheads="1"/>
          </p:cNvSpPr>
          <p:nvPr/>
        </p:nvSpPr>
        <p:spPr bwMode="auto">
          <a:xfrm>
            <a:off x="4191001" y="4987833"/>
            <a:ext cx="2214430"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ثابته</a:t>
            </a:r>
            <a:r>
              <a:rPr kumimoji="0" lang="ar-SA" altLang="ar-SA" sz="2400" b="1" i="0" u="none" strike="noStrike" cap="none" normalizeH="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في مكانها</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36" name="Text Box 39"/>
          <p:cNvSpPr txBox="1">
            <a:spLocks noChangeArrowheads="1"/>
          </p:cNvSpPr>
          <p:nvPr/>
        </p:nvSpPr>
        <p:spPr bwMode="auto">
          <a:xfrm>
            <a:off x="5108800" y="3061120"/>
            <a:ext cx="1800225"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ذاتية التغذية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37" name="Text Box 38"/>
          <p:cNvSpPr txBox="1">
            <a:spLocks noChangeArrowheads="1"/>
          </p:cNvSpPr>
          <p:nvPr/>
        </p:nvSpPr>
        <p:spPr bwMode="auto">
          <a:xfrm>
            <a:off x="6405430" y="4988037"/>
            <a:ext cx="1800225"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متحركة</a:t>
            </a:r>
            <a:r>
              <a:rPr kumimoji="0" lang="ar-SA" altLang="ar-SA" sz="18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38" name="Text Box 39"/>
          <p:cNvSpPr txBox="1">
            <a:spLocks noChangeArrowheads="1"/>
          </p:cNvSpPr>
          <p:nvPr/>
        </p:nvSpPr>
        <p:spPr bwMode="auto">
          <a:xfrm>
            <a:off x="928048" y="3694050"/>
            <a:ext cx="2934347"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lvl="0" eaLnBrk="0" fontAlgn="base" hangingPunct="0">
              <a:spcBef>
                <a:spcPct val="0"/>
              </a:spcBef>
              <a:spcAft>
                <a:spcPts val="800"/>
              </a:spcAft>
            </a:pPr>
            <a:r>
              <a:rPr lang="ar-SA" altLang="ar-SA" sz="2400" b="1" dirty="0">
                <a:latin typeface="Arial" panose="020B0604020202020204" pitchFamily="34" charset="0"/>
                <a:ea typeface="Arial" panose="020B0604020202020204" pitchFamily="34" charset="0"/>
              </a:rPr>
              <a:t>جدارها الخلوي من </a:t>
            </a:r>
            <a:r>
              <a:rPr lang="ar-SA" altLang="ar-SA" sz="2400" b="1" dirty="0" err="1">
                <a:latin typeface="Arial" panose="020B0604020202020204" pitchFamily="34" charset="0"/>
                <a:ea typeface="Arial" panose="020B0604020202020204" pitchFamily="34" charset="0"/>
              </a:rPr>
              <a:t>الكايتين</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40" name="Text Box 39"/>
          <p:cNvSpPr txBox="1">
            <a:spLocks noChangeArrowheads="1"/>
          </p:cNvSpPr>
          <p:nvPr/>
        </p:nvSpPr>
        <p:spPr bwMode="auto">
          <a:xfrm>
            <a:off x="3867719" y="3701185"/>
            <a:ext cx="2294097"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ليس لها جدار خلوي</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42" name="Text Box 39"/>
          <p:cNvSpPr txBox="1">
            <a:spLocks noChangeArrowheads="1"/>
          </p:cNvSpPr>
          <p:nvPr/>
        </p:nvSpPr>
        <p:spPr bwMode="auto">
          <a:xfrm>
            <a:off x="6133946" y="3703891"/>
            <a:ext cx="3244044"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جدارها الخلوي من السيليلوز </a:t>
            </a:r>
            <a:r>
              <a:rPr kumimoji="0" lang="ar-SA" altLang="ar-SA" sz="2400" b="1" i="0" u="none" strike="noStrike" cap="none" normalizeH="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44" name="Text Box 39"/>
          <p:cNvSpPr txBox="1">
            <a:spLocks noChangeArrowheads="1"/>
          </p:cNvSpPr>
          <p:nvPr/>
        </p:nvSpPr>
        <p:spPr bwMode="auto">
          <a:xfrm>
            <a:off x="3230271" y="4341261"/>
            <a:ext cx="1800225"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وحيدة الخلايا</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46" name="Text Box 39"/>
          <p:cNvSpPr txBox="1">
            <a:spLocks noChangeArrowheads="1"/>
          </p:cNvSpPr>
          <p:nvPr/>
        </p:nvSpPr>
        <p:spPr bwMode="auto">
          <a:xfrm>
            <a:off x="5051247" y="4341261"/>
            <a:ext cx="1800225"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ts val="800"/>
              </a:spcAft>
            </a:pPr>
            <a:r>
              <a:rPr lang="ar-SA" altLang="ar-SA" sz="2400" b="1" dirty="0">
                <a:latin typeface="Arial" panose="020B0604020202020204" pitchFamily="34" charset="0"/>
                <a:ea typeface="Arial" panose="020B0604020202020204" pitchFamily="34" charset="0"/>
              </a:rPr>
              <a:t>عديدة الخلايا</a:t>
            </a:r>
            <a:endParaRPr kumimoji="0" lang="ar-SA" altLang="ar-SA" sz="6000" b="1" i="0" u="none" strike="noStrike" cap="none" normalizeH="0" baseline="0" dirty="0">
              <a:ln>
                <a:noFill/>
              </a:ln>
              <a:solidFill>
                <a:schemeClr val="tx1"/>
              </a:solidFill>
              <a:effectLst/>
              <a:latin typeface="Arial" panose="020B0604020202020204" pitchFamily="34" charset="0"/>
            </a:endParaRPr>
          </a:p>
        </p:txBody>
      </p:sp>
      <p:sp>
        <p:nvSpPr>
          <p:cNvPr id="48" name="Text Box 39"/>
          <p:cNvSpPr txBox="1">
            <a:spLocks noChangeArrowheads="1"/>
          </p:cNvSpPr>
          <p:nvPr/>
        </p:nvSpPr>
        <p:spPr bwMode="auto">
          <a:xfrm>
            <a:off x="6858575" y="4341257"/>
            <a:ext cx="3294494"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عديدة الخلايا</a:t>
            </a:r>
            <a:r>
              <a:rPr kumimoji="0" lang="ar-SA" altLang="ar-SA" sz="2400" b="1" i="0" u="none" strike="noStrike" cap="none" normalizeH="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أو وحيدة الخلايا </a:t>
            </a:r>
            <a:endParaRPr kumimoji="0" lang="ar-SA" altLang="ar-SA" sz="2400" b="1" i="0" u="none" strike="noStrike" cap="none" normalizeH="0" baseline="0" dirty="0">
              <a:ln>
                <a:noFill/>
              </a:ln>
              <a:solidFill>
                <a:schemeClr val="tx1"/>
              </a:solidFill>
              <a:effectLst/>
              <a:latin typeface="Arial" panose="020B0604020202020204" pitchFamily="34" charset="0"/>
            </a:endParaRPr>
          </a:p>
        </p:txBody>
      </p:sp>
      <p:sp>
        <p:nvSpPr>
          <p:cNvPr id="49" name="Text Box 38"/>
          <p:cNvSpPr txBox="1">
            <a:spLocks noChangeArrowheads="1"/>
          </p:cNvSpPr>
          <p:nvPr/>
        </p:nvSpPr>
        <p:spPr bwMode="auto">
          <a:xfrm>
            <a:off x="3308576" y="5622019"/>
            <a:ext cx="2103080"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ليس لها أعضاء</a:t>
            </a:r>
            <a:r>
              <a:rPr kumimoji="0" lang="ar-SA" altLang="ar-SA" sz="18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50" name="Text Box 38"/>
          <p:cNvSpPr txBox="1">
            <a:spLocks noChangeArrowheads="1"/>
          </p:cNvSpPr>
          <p:nvPr/>
        </p:nvSpPr>
        <p:spPr bwMode="auto">
          <a:xfrm>
            <a:off x="5424354" y="5622019"/>
            <a:ext cx="3059245" cy="627062"/>
          </a:xfrm>
          <a:prstGeom prst="rect">
            <a:avLst/>
          </a:prstGeom>
          <a:solidFill>
            <a:srgbClr val="FFFFFF"/>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2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تعيش في بيئات مختلفة </a:t>
            </a: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pic>
        <p:nvPicPr>
          <p:cNvPr id="51" name="صورة 50" descr="SDFGGHH.jpg"/>
          <p:cNvPicPr/>
          <p:nvPr/>
        </p:nvPicPr>
        <p:blipFill>
          <a:blip r:embed="rId3"/>
          <a:srcRect l="17711" t="13043" r="21437" b="10630"/>
          <a:stretch>
            <a:fillRect/>
          </a:stretch>
        </p:blipFill>
        <p:spPr>
          <a:xfrm>
            <a:off x="8531147" y="5043802"/>
            <a:ext cx="2160000" cy="1440000"/>
          </a:xfrm>
          <a:prstGeom prst="rect">
            <a:avLst/>
          </a:prstGeom>
        </p:spPr>
      </p:pic>
      <p:sp>
        <p:nvSpPr>
          <p:cNvPr id="31" name="مربع نص 30"/>
          <p:cNvSpPr txBox="1"/>
          <p:nvPr/>
        </p:nvSpPr>
        <p:spPr>
          <a:xfrm>
            <a:off x="3825890" y="1651855"/>
            <a:ext cx="3543396" cy="707886"/>
          </a:xfrm>
          <a:prstGeom prst="rect">
            <a:avLst/>
          </a:prstGeom>
          <a:solidFill>
            <a:srgbClr val="00FF06"/>
          </a:solidFill>
        </p:spPr>
        <p:txBody>
          <a:bodyPr wrap="square" rtlCol="1">
            <a:spAutoFit/>
          </a:bodyPr>
          <a:lstStyle/>
          <a:p>
            <a:pPr algn="ctr"/>
            <a:r>
              <a:rPr lang="ar-SA" sz="4000" dirty="0">
                <a:solidFill>
                  <a:schemeClr val="bg1"/>
                </a:solidFill>
              </a:rPr>
              <a:t>خصائص الحيوانات</a:t>
            </a:r>
          </a:p>
        </p:txBody>
      </p:sp>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61" y="4630732"/>
            <a:ext cx="2826223" cy="1982574"/>
          </a:xfrm>
          <a:prstGeom prst="rect">
            <a:avLst/>
          </a:prstGeom>
        </p:spPr>
      </p:pic>
      <p:sp>
        <p:nvSpPr>
          <p:cNvPr id="25" name="مستطيل 24"/>
          <p:cNvSpPr/>
          <p:nvPr/>
        </p:nvSpPr>
        <p:spPr>
          <a:xfrm>
            <a:off x="2390777" y="4965322"/>
            <a:ext cx="1875173" cy="646331"/>
          </a:xfrm>
          <a:prstGeom prst="rect">
            <a:avLst/>
          </a:prstGeom>
          <a:noFill/>
        </p:spPr>
        <p:txBody>
          <a:bodyPr wrap="square" lIns="91440" tIns="45720" rIns="91440" bIns="45720">
            <a:spAutoFit/>
          </a:bodyPr>
          <a:lstStyle/>
          <a:p>
            <a:pPr algn="ctr"/>
            <a:r>
              <a:rPr lang="ar-SA" sz="3600" b="0" cap="none" spc="0" dirty="0">
                <a:ln w="0"/>
                <a:solidFill>
                  <a:srgbClr val="00FF06"/>
                </a:solidFill>
                <a:effectLst>
                  <a:outerShdw blurRad="38100" dist="25400" dir="5400000" algn="ctr" rotWithShape="0">
                    <a:srgbClr val="6E747A">
                      <a:alpha val="43000"/>
                    </a:srgbClr>
                  </a:outerShdw>
                </a:effectLst>
              </a:rPr>
              <a:t>لون وتعلم  </a:t>
            </a:r>
          </a:p>
        </p:txBody>
      </p:sp>
    </p:spTree>
    <p:extLst>
      <p:ext uri="{BB962C8B-B14F-4D97-AF65-F5344CB8AC3E}">
        <p14:creationId xmlns:p14="http://schemas.microsoft.com/office/powerpoint/2010/main" val="161908743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50"/>
                                        </p:tgtEl>
                                      </p:cBhvr>
                                    </p:animEffect>
                                    <p:set>
                                      <p:cBhvr>
                                        <p:cTn id="32"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P spid="37" grpId="0" animBg="1"/>
      <p:bldP spid="40" grpId="0" animBg="1"/>
      <p:bldP spid="46"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ÙØªÙØ¬Ø© Ø¨Ø­Ø« Ø§ÙØµÙØ± Ø¹Ù Ø§Ø·Ø§Ø±Ø§Øª Ø­ÙÙØ§ÙØ§Øª">
            <a:extLst>
              <a:ext uri="{FF2B5EF4-FFF2-40B4-BE49-F238E27FC236}">
                <a16:creationId xmlns:a16="http://schemas.microsoft.com/office/drawing/2014/main" id="{45BAAD8C-E307-4FB8-98E5-936615404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1229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p:cNvSpPr txBox="1"/>
          <p:nvPr/>
        </p:nvSpPr>
        <p:spPr>
          <a:xfrm>
            <a:off x="3860359" y="0"/>
            <a:ext cx="3869327" cy="923330"/>
          </a:xfrm>
          <a:prstGeom prst="rect">
            <a:avLst/>
          </a:prstGeom>
          <a:noFill/>
          <a:ln w="38100">
            <a:noFill/>
          </a:ln>
        </p:spPr>
        <p:txBody>
          <a:bodyPr wrap="square" rtlCol="1">
            <a:spAutoFit/>
          </a:bodyPr>
          <a:lstStyle/>
          <a:p>
            <a:pPr algn="ctr"/>
            <a:r>
              <a:rPr lang="ar-SA" sz="5400" b="1" dirty="0"/>
              <a:t>التغذية والهضم </a:t>
            </a:r>
          </a:p>
        </p:txBody>
      </p:sp>
      <p:sp>
        <p:nvSpPr>
          <p:cNvPr id="5" name="مستطيل 4"/>
          <p:cNvSpPr/>
          <p:nvPr/>
        </p:nvSpPr>
        <p:spPr>
          <a:xfrm flipH="1">
            <a:off x="1596572" y="1450917"/>
            <a:ext cx="9913256" cy="3170099"/>
          </a:xfrm>
          <a:prstGeom prst="rect">
            <a:avLst/>
          </a:prstGeom>
          <a:noFill/>
          <a:ln w="38100">
            <a:noFill/>
            <a:prstDash val="dashDot"/>
          </a:ln>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ar-SA" sz="4000" b="1" dirty="0">
                <a:ln/>
                <a:solidFill>
                  <a:schemeClr val="tx1"/>
                </a:solidFill>
                <a:effectLst>
                  <a:outerShdw blurRad="38100" dist="19050" dir="2700000" algn="tl" rotWithShape="0">
                    <a:schemeClr val="dk1">
                      <a:lumMod val="50000"/>
                      <a:alpha val="40000"/>
                    </a:schemeClr>
                  </a:outerShdw>
                </a:effectLst>
              </a:rPr>
              <a:t>  اجتمعت مجموعة من الحيوانات عند الفيل واخذ كل </a:t>
            </a:r>
          </a:p>
          <a:p>
            <a:pPr algn="ctr"/>
            <a:r>
              <a:rPr lang="ar-SA" sz="4000" b="1" dirty="0">
                <a:ln/>
                <a:solidFill>
                  <a:schemeClr val="tx1"/>
                </a:solidFill>
                <a:effectLst>
                  <a:outerShdw blurRad="38100" dist="19050" dir="2700000" algn="tl" rotWithShape="0">
                    <a:schemeClr val="dk1">
                      <a:lumMod val="50000"/>
                      <a:alpha val="40000"/>
                    </a:schemeClr>
                  </a:outerShdw>
                </a:effectLst>
              </a:rPr>
              <a:t>واحد منهم يتحدث عن الغذاء والتغذية عند الحيوانات وقد كان بعضها صادقا فيما قال  والبعض كاذب فيما أخبر  أقرئي العبارات التالية ثم حددي أي من هذه الأقاويل  صحيح علميا  وأين منها مجرد أدعاء</a:t>
            </a:r>
          </a:p>
        </p:txBody>
      </p:sp>
    </p:spTree>
    <p:extLst>
      <p:ext uri="{BB962C8B-B14F-4D97-AF65-F5344CB8AC3E}">
        <p14:creationId xmlns:p14="http://schemas.microsoft.com/office/powerpoint/2010/main" val="311353642"/>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4181657" y="190192"/>
            <a:ext cx="3600000" cy="19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أن جميع </a:t>
            </a:r>
          </a:p>
          <a:p>
            <a:r>
              <a:rPr lang="ar-SA" sz="3200" dirty="0"/>
              <a:t>الحيوانات </a:t>
            </a:r>
          </a:p>
          <a:p>
            <a:r>
              <a:rPr lang="ar-SA" sz="3200" dirty="0"/>
              <a:t>غير ذاتية التغذية </a:t>
            </a:r>
          </a:p>
          <a:p>
            <a:endParaRPr lang="ar-SA" sz="3200" dirty="0"/>
          </a:p>
        </p:txBody>
      </p:sp>
      <p:sp>
        <p:nvSpPr>
          <p:cNvPr id="3" name="مربع نص 2"/>
          <p:cNvSpPr txBox="1"/>
          <p:nvPr/>
        </p:nvSpPr>
        <p:spPr>
          <a:xfrm>
            <a:off x="319340" y="190191"/>
            <a:ext cx="3600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لكل الحيوانات</a:t>
            </a:r>
          </a:p>
          <a:p>
            <a:r>
              <a:rPr lang="ar-SA" sz="3200" dirty="0"/>
              <a:t>اسنان تساعدها </a:t>
            </a:r>
          </a:p>
          <a:p>
            <a:r>
              <a:rPr lang="ar-SA" sz="3200" dirty="0"/>
              <a:t>على تقطيع طعامها </a:t>
            </a:r>
          </a:p>
          <a:p>
            <a:r>
              <a:rPr lang="ar-SA" sz="3200" dirty="0"/>
              <a:t> </a:t>
            </a:r>
          </a:p>
        </p:txBody>
      </p:sp>
      <p:sp>
        <p:nvSpPr>
          <p:cNvPr id="4" name="مربع نص 3"/>
          <p:cNvSpPr txBox="1"/>
          <p:nvPr/>
        </p:nvSpPr>
        <p:spPr>
          <a:xfrm>
            <a:off x="319340" y="2445343"/>
            <a:ext cx="3600000" cy="198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 تتغذى بعض </a:t>
            </a:r>
          </a:p>
          <a:p>
            <a:r>
              <a:rPr lang="ar-SA" sz="3200" dirty="0"/>
              <a:t>الحيوانات   </a:t>
            </a:r>
          </a:p>
          <a:p>
            <a:r>
              <a:rPr lang="ar-SA" sz="3200" dirty="0"/>
              <a:t>بطريقة </a:t>
            </a:r>
          </a:p>
          <a:p>
            <a:r>
              <a:rPr lang="ar-SA" sz="3200" dirty="0"/>
              <a:t>ترمميه</a:t>
            </a:r>
          </a:p>
          <a:p>
            <a:endParaRPr lang="ar-SA" sz="3200" dirty="0"/>
          </a:p>
        </p:txBody>
      </p:sp>
      <p:sp>
        <p:nvSpPr>
          <p:cNvPr id="5" name="مربع نص 4"/>
          <p:cNvSpPr txBox="1"/>
          <p:nvPr/>
        </p:nvSpPr>
        <p:spPr>
          <a:xfrm>
            <a:off x="4113418" y="2463031"/>
            <a:ext cx="3600000" cy="19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يتم الهضم داخل </a:t>
            </a:r>
          </a:p>
          <a:p>
            <a:r>
              <a:rPr lang="ar-SA" sz="3200" dirty="0"/>
              <a:t>تجاويف خاصة </a:t>
            </a:r>
          </a:p>
          <a:p>
            <a:r>
              <a:rPr lang="ar-SA" sz="3200" dirty="0"/>
              <a:t>كاللاسعات </a:t>
            </a:r>
          </a:p>
          <a:p>
            <a:endParaRPr lang="ar-SA" sz="3200" dirty="0"/>
          </a:p>
        </p:txBody>
      </p:sp>
      <p:sp>
        <p:nvSpPr>
          <p:cNvPr id="6" name="مربع نص 5"/>
          <p:cNvSpPr txBox="1"/>
          <p:nvPr/>
        </p:nvSpPr>
        <p:spPr>
          <a:xfrm>
            <a:off x="319340" y="4660325"/>
            <a:ext cx="3600000" cy="198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يتم الهضم داخل  </a:t>
            </a:r>
          </a:p>
          <a:p>
            <a:r>
              <a:rPr lang="ar-SA" sz="3200" dirty="0"/>
              <a:t>أعضاء خاصة مثل </a:t>
            </a:r>
          </a:p>
          <a:p>
            <a:r>
              <a:rPr lang="ar-SA" sz="3200" dirty="0"/>
              <a:t>دودة الأرض </a:t>
            </a:r>
          </a:p>
          <a:p>
            <a:r>
              <a:rPr lang="ar-SA" sz="3200" dirty="0"/>
              <a:t>و الجمل </a:t>
            </a:r>
          </a:p>
        </p:txBody>
      </p:sp>
      <p:sp>
        <p:nvSpPr>
          <p:cNvPr id="7" name="مربع نص 6"/>
          <p:cNvSpPr txBox="1"/>
          <p:nvPr/>
        </p:nvSpPr>
        <p:spPr>
          <a:xfrm>
            <a:off x="4113418" y="4674070"/>
            <a:ext cx="3600000" cy="19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الحيوانات المائية </a:t>
            </a:r>
          </a:p>
          <a:p>
            <a:r>
              <a:rPr lang="ar-SA" sz="3200" dirty="0"/>
              <a:t>التي تعيش قريبا </a:t>
            </a:r>
          </a:p>
          <a:p>
            <a:r>
              <a:rPr lang="ar-SA" sz="3200" dirty="0"/>
              <a:t>من سطح البحر</a:t>
            </a:r>
          </a:p>
          <a:p>
            <a:r>
              <a:rPr lang="ar-SA" sz="3200" dirty="0"/>
              <a:t>ذاتية التغذية </a:t>
            </a:r>
          </a:p>
        </p:txBody>
      </p:sp>
      <p:sp>
        <p:nvSpPr>
          <p:cNvPr id="8" name="مربع نص 7"/>
          <p:cNvSpPr txBox="1"/>
          <p:nvPr/>
        </p:nvSpPr>
        <p:spPr>
          <a:xfrm>
            <a:off x="7972235" y="4660325"/>
            <a:ext cx="3600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بعض الحيوانات اللافقاريات </a:t>
            </a:r>
          </a:p>
          <a:p>
            <a:r>
              <a:rPr lang="ar-SA" sz="3200" dirty="0" err="1"/>
              <a:t>متطفله</a:t>
            </a:r>
            <a:r>
              <a:rPr lang="ar-SA" sz="3200" dirty="0"/>
              <a:t> على </a:t>
            </a:r>
          </a:p>
          <a:p>
            <a:r>
              <a:rPr lang="ar-SA" sz="3200" dirty="0"/>
              <a:t>كائنات حيه أخرى</a:t>
            </a:r>
          </a:p>
          <a:p>
            <a:r>
              <a:rPr lang="ar-SA" sz="3200" dirty="0"/>
              <a:t> </a:t>
            </a:r>
          </a:p>
          <a:p>
            <a:endParaRPr lang="ar-SA" sz="3200" dirty="0"/>
          </a:p>
        </p:txBody>
      </p:sp>
      <p:sp>
        <p:nvSpPr>
          <p:cNvPr id="9" name="مربع نص 8"/>
          <p:cNvSpPr txBox="1"/>
          <p:nvPr/>
        </p:nvSpPr>
        <p:spPr>
          <a:xfrm>
            <a:off x="7972235" y="2456415"/>
            <a:ext cx="3600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يتم الهضم داخل </a:t>
            </a:r>
          </a:p>
          <a:p>
            <a:r>
              <a:rPr lang="ar-SA" sz="3200" dirty="0"/>
              <a:t>خلايا كما في </a:t>
            </a:r>
          </a:p>
          <a:p>
            <a:r>
              <a:rPr lang="ar-SA" sz="3200" dirty="0"/>
              <a:t>الاسفنج</a:t>
            </a:r>
          </a:p>
          <a:p>
            <a:endParaRPr lang="ar-SA" sz="3200" dirty="0"/>
          </a:p>
        </p:txBody>
      </p:sp>
      <p:sp>
        <p:nvSpPr>
          <p:cNvPr id="10" name="مربع نص 9"/>
          <p:cNvSpPr txBox="1"/>
          <p:nvPr/>
        </p:nvSpPr>
        <p:spPr>
          <a:xfrm>
            <a:off x="8043974" y="877438"/>
            <a:ext cx="2756848" cy="1446550"/>
          </a:xfrm>
          <a:prstGeom prst="rect">
            <a:avLst/>
          </a:prstGeom>
          <a:solidFill>
            <a:srgbClr val="FFFBD3"/>
          </a:solidFill>
          <a:ln w="38100">
            <a:solidFill>
              <a:schemeClr val="tx1"/>
            </a:solidFill>
          </a:ln>
        </p:spPr>
        <p:txBody>
          <a:bodyPr wrap="square" rtlCol="1">
            <a:spAutoFit/>
          </a:bodyPr>
          <a:lstStyle/>
          <a:p>
            <a:pPr algn="ctr"/>
            <a:r>
              <a:rPr lang="ar-SA" sz="4400" b="1" dirty="0"/>
              <a:t>التغذية والهضم </a:t>
            </a:r>
          </a:p>
        </p:txBody>
      </p:sp>
      <p:sp>
        <p:nvSpPr>
          <p:cNvPr id="12" name="مربع نص 11"/>
          <p:cNvSpPr txBox="1"/>
          <p:nvPr/>
        </p:nvSpPr>
        <p:spPr>
          <a:xfrm>
            <a:off x="10343139" y="243904"/>
            <a:ext cx="1440000" cy="180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Tree>
    <p:extLst>
      <p:ext uri="{BB962C8B-B14F-4D97-AF65-F5344CB8AC3E}">
        <p14:creationId xmlns:p14="http://schemas.microsoft.com/office/powerpoint/2010/main" val="178416755"/>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قوس متوسط مزدوج 1"/>
          <p:cNvSpPr/>
          <p:nvPr/>
        </p:nvSpPr>
        <p:spPr>
          <a:xfrm>
            <a:off x="5140601" y="112375"/>
            <a:ext cx="1850586" cy="1021556"/>
          </a:xfrm>
          <a:prstGeom prst="bracketPair">
            <a:avLst/>
          </a:prstGeom>
          <a:solidFill>
            <a:schemeClr val="accent2">
              <a:lumMod val="60000"/>
              <a:lumOff val="40000"/>
            </a:schemeClr>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التغ</a:t>
            </a:r>
            <a:r>
              <a:rPr lang="ar-SA" sz="5400" dirty="0">
                <a:ln w="0"/>
                <a:effectLst>
                  <a:outerShdw blurRad="38100" dist="19050" dir="2700000" algn="tl" rotWithShape="0">
                    <a:schemeClr val="dk1">
                      <a:alpha val="40000"/>
                    </a:schemeClr>
                  </a:outerShdw>
                </a:effectLst>
              </a:rPr>
              <a:t>ذية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ربع نص 2"/>
          <p:cNvSpPr txBox="1"/>
          <p:nvPr/>
        </p:nvSpPr>
        <p:spPr>
          <a:xfrm>
            <a:off x="4265894" y="1299515"/>
            <a:ext cx="3600000" cy="19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أن جميع </a:t>
            </a:r>
          </a:p>
          <a:p>
            <a:r>
              <a:rPr lang="ar-SA" sz="3200" dirty="0"/>
              <a:t>الحيوانات </a:t>
            </a:r>
          </a:p>
          <a:p>
            <a:r>
              <a:rPr lang="ar-SA" sz="3200" dirty="0"/>
              <a:t>غير ذاتية التغذية </a:t>
            </a:r>
          </a:p>
          <a:p>
            <a:endParaRPr lang="ar-SA" sz="3200" dirty="0"/>
          </a:p>
        </p:txBody>
      </p:sp>
      <p:sp>
        <p:nvSpPr>
          <p:cNvPr id="4" name="مربع نص 3"/>
          <p:cNvSpPr txBox="1"/>
          <p:nvPr/>
        </p:nvSpPr>
        <p:spPr>
          <a:xfrm>
            <a:off x="4265894" y="3667810"/>
            <a:ext cx="3600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 تتغذى بعض </a:t>
            </a:r>
          </a:p>
          <a:p>
            <a:r>
              <a:rPr lang="ar-SA" sz="3200" dirty="0"/>
              <a:t>الحيوانات   </a:t>
            </a:r>
          </a:p>
          <a:p>
            <a:r>
              <a:rPr lang="ar-SA" sz="3200" dirty="0"/>
              <a:t>بطريقة </a:t>
            </a:r>
          </a:p>
          <a:p>
            <a:r>
              <a:rPr lang="ar-SA" sz="3200" dirty="0"/>
              <a:t>ترمميه</a:t>
            </a:r>
          </a:p>
          <a:p>
            <a:endParaRPr lang="ar-SA" sz="3200" dirty="0"/>
          </a:p>
        </p:txBody>
      </p:sp>
      <p:sp>
        <p:nvSpPr>
          <p:cNvPr id="5" name="مربع نص 4"/>
          <p:cNvSpPr txBox="1"/>
          <p:nvPr/>
        </p:nvSpPr>
        <p:spPr>
          <a:xfrm>
            <a:off x="352235" y="2677810"/>
            <a:ext cx="3600000" cy="198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بعض الحيوانات اللافقاريات </a:t>
            </a:r>
          </a:p>
          <a:p>
            <a:r>
              <a:rPr lang="ar-SA" sz="3200" dirty="0" err="1"/>
              <a:t>متطفله</a:t>
            </a:r>
            <a:r>
              <a:rPr lang="ar-SA" sz="3200" dirty="0"/>
              <a:t> على </a:t>
            </a:r>
          </a:p>
          <a:p>
            <a:r>
              <a:rPr lang="ar-SA" sz="3200" dirty="0"/>
              <a:t>كائنات حيه أخرى</a:t>
            </a:r>
          </a:p>
          <a:p>
            <a:r>
              <a:rPr lang="ar-SA" sz="3200" dirty="0"/>
              <a:t> </a:t>
            </a:r>
          </a:p>
          <a:p>
            <a:endParaRPr lang="ar-SA" sz="3200" dirty="0"/>
          </a:p>
        </p:txBody>
      </p:sp>
      <p:sp>
        <p:nvSpPr>
          <p:cNvPr id="6" name="مربع نص 5"/>
          <p:cNvSpPr txBox="1"/>
          <p:nvPr/>
        </p:nvSpPr>
        <p:spPr>
          <a:xfrm>
            <a:off x="8179553" y="2677810"/>
            <a:ext cx="3600000" cy="2062103"/>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قد تكون الحيوانات </a:t>
            </a:r>
          </a:p>
          <a:p>
            <a:r>
              <a:rPr lang="ar-SA" sz="3200" dirty="0"/>
              <a:t>أكلات لحوم أو </a:t>
            </a:r>
          </a:p>
          <a:p>
            <a:r>
              <a:rPr lang="ar-SA" sz="3200" dirty="0"/>
              <a:t>أكلات أعشاب  </a:t>
            </a:r>
          </a:p>
          <a:p>
            <a:r>
              <a:rPr lang="ar-SA" sz="3200" dirty="0"/>
              <a:t>أو </a:t>
            </a:r>
            <a:r>
              <a:rPr lang="ar-SA" sz="3200" dirty="0" err="1"/>
              <a:t>قارتة</a:t>
            </a:r>
            <a:r>
              <a:rPr lang="ar-SA" sz="3200" dirty="0"/>
              <a:t> </a:t>
            </a:r>
          </a:p>
        </p:txBody>
      </p:sp>
    </p:spTree>
    <p:extLst>
      <p:ext uri="{BB962C8B-B14F-4D97-AF65-F5344CB8AC3E}">
        <p14:creationId xmlns:p14="http://schemas.microsoft.com/office/powerpoint/2010/main" val="104820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54601" y="1999215"/>
            <a:ext cx="3600000" cy="19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يتم الهضم داخل  </a:t>
            </a:r>
          </a:p>
          <a:p>
            <a:r>
              <a:rPr lang="ar-SA" sz="3200" dirty="0"/>
              <a:t>أعضاء خاصة مثل </a:t>
            </a:r>
          </a:p>
          <a:p>
            <a:r>
              <a:rPr lang="ar-SA" sz="3200" dirty="0"/>
              <a:t>دودة الأرض </a:t>
            </a:r>
          </a:p>
          <a:p>
            <a:r>
              <a:rPr lang="ar-SA" sz="3200" dirty="0"/>
              <a:t>و الجمل </a:t>
            </a:r>
          </a:p>
        </p:txBody>
      </p:sp>
      <p:sp>
        <p:nvSpPr>
          <p:cNvPr id="3" name="مربع نص 2"/>
          <p:cNvSpPr txBox="1"/>
          <p:nvPr/>
        </p:nvSpPr>
        <p:spPr>
          <a:xfrm>
            <a:off x="8155115" y="1999215"/>
            <a:ext cx="3600000" cy="19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يتم الهضم داخل </a:t>
            </a:r>
          </a:p>
          <a:p>
            <a:r>
              <a:rPr lang="ar-SA" sz="3200" dirty="0"/>
              <a:t>خلايا كما في </a:t>
            </a:r>
          </a:p>
          <a:p>
            <a:r>
              <a:rPr lang="ar-SA" sz="3200" dirty="0"/>
              <a:t>الاسفنج</a:t>
            </a:r>
          </a:p>
          <a:p>
            <a:endParaRPr lang="ar-SA" sz="3200" dirty="0"/>
          </a:p>
        </p:txBody>
      </p:sp>
      <p:sp>
        <p:nvSpPr>
          <p:cNvPr id="4" name="مربع نص 3"/>
          <p:cNvSpPr txBox="1"/>
          <p:nvPr/>
        </p:nvSpPr>
        <p:spPr>
          <a:xfrm>
            <a:off x="4204858" y="1999215"/>
            <a:ext cx="3600000" cy="198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3200" dirty="0"/>
              <a:t>يتم الهضم داخل </a:t>
            </a:r>
          </a:p>
          <a:p>
            <a:r>
              <a:rPr lang="ar-SA" sz="3200" dirty="0"/>
              <a:t>تجاويف خاصة </a:t>
            </a:r>
          </a:p>
          <a:p>
            <a:r>
              <a:rPr lang="ar-SA" sz="3200" dirty="0"/>
              <a:t>كاللاسعات </a:t>
            </a:r>
          </a:p>
          <a:p>
            <a:endParaRPr lang="ar-SA" sz="3200" dirty="0"/>
          </a:p>
        </p:txBody>
      </p:sp>
      <p:sp>
        <p:nvSpPr>
          <p:cNvPr id="5" name="قوس متوسط مزدوج 4"/>
          <p:cNvSpPr/>
          <p:nvPr/>
        </p:nvSpPr>
        <p:spPr>
          <a:xfrm>
            <a:off x="5145643" y="112375"/>
            <a:ext cx="1840503" cy="1021556"/>
          </a:xfrm>
          <a:prstGeom prst="bracketPair">
            <a:avLst/>
          </a:prstGeom>
          <a:solidFill>
            <a:schemeClr val="accent2">
              <a:lumMod val="60000"/>
              <a:lumOff val="40000"/>
            </a:schemeClr>
          </a:solid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الهضم</a:t>
            </a:r>
            <a:r>
              <a:rPr lang="ar-SA" sz="5400" dirty="0">
                <a:ln w="0"/>
                <a:effectLst>
                  <a:outerShdw blurRad="38100" dist="19050" dir="2700000" algn="tl" rotWithShape="0">
                    <a:schemeClr val="dk1">
                      <a:alpha val="40000"/>
                    </a:schemeClr>
                  </a:outerShdw>
                </a:effectLst>
              </a:rPr>
              <a:t>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6" name="مربع نص 5"/>
          <p:cNvSpPr txBox="1"/>
          <p:nvPr/>
        </p:nvSpPr>
        <p:spPr>
          <a:xfrm>
            <a:off x="8854440" y="4419600"/>
            <a:ext cx="2160000" cy="2160000"/>
          </a:xfrm>
          <a:prstGeom prst="rect">
            <a:avLst/>
          </a:prstGeom>
          <a:blipFill dpi="0" rotWithShape="1">
            <a:blip r:embed="rId5">
              <a:extLst>
                <a:ext uri="{28A0092B-C50C-407E-A947-70E740481C1C}">
                  <a14:useLocalDpi xmlns:a14="http://schemas.microsoft.com/office/drawing/2010/main" val="0"/>
                </a:ext>
              </a:extLst>
            </a:blip>
            <a:srcRect/>
            <a:stretch>
              <a:fillRect r="-96850"/>
            </a:stretch>
          </a:blipFill>
          <a:ln w="38100">
            <a:solidFill>
              <a:schemeClr val="accent1">
                <a:lumMod val="75000"/>
              </a:schemeClr>
            </a:solidFill>
          </a:ln>
        </p:spPr>
        <p:txBody>
          <a:bodyPr wrap="square" rtlCol="1">
            <a:spAutoFit/>
          </a:bodyPr>
          <a:lstStyle/>
          <a:p>
            <a:endParaRPr lang="ar-SA" dirty="0"/>
          </a:p>
        </p:txBody>
      </p:sp>
      <p:sp>
        <p:nvSpPr>
          <p:cNvPr id="7" name="مربع نص 6"/>
          <p:cNvSpPr txBox="1"/>
          <p:nvPr/>
        </p:nvSpPr>
        <p:spPr>
          <a:xfrm>
            <a:off x="4924858" y="4373880"/>
            <a:ext cx="2160000" cy="2160000"/>
          </a:xfrm>
          <a:prstGeom prst="rect">
            <a:avLst/>
          </a:prstGeom>
          <a:blipFill dpi="0" rotWithShape="1">
            <a:blip r:embed="rId6">
              <a:extLst>
                <a:ext uri="{28A0092B-C50C-407E-A947-70E740481C1C}">
                  <a14:useLocalDpi xmlns:a14="http://schemas.microsoft.com/office/drawing/2010/main" val="0"/>
                </a:ext>
              </a:extLst>
            </a:blip>
            <a:srcRect/>
            <a:stretch>
              <a:fillRect l="-163024"/>
            </a:stretch>
          </a:blipFill>
          <a:ln w="38100">
            <a:solidFill>
              <a:schemeClr val="accent1">
                <a:lumMod val="75000"/>
              </a:schemeClr>
            </a:solidFill>
          </a:ln>
        </p:spPr>
        <p:txBody>
          <a:bodyPr wrap="square" rtlCol="1">
            <a:spAutoFit/>
          </a:bodyPr>
          <a:lstStyle/>
          <a:p>
            <a:endParaRPr lang="ar-SA" dirty="0"/>
          </a:p>
        </p:txBody>
      </p:sp>
      <p:sp>
        <p:nvSpPr>
          <p:cNvPr id="8" name="مربع نص 7"/>
          <p:cNvSpPr txBox="1"/>
          <p:nvPr/>
        </p:nvSpPr>
        <p:spPr>
          <a:xfrm>
            <a:off x="995276" y="4373880"/>
            <a:ext cx="2160000" cy="2160000"/>
          </a:xfrm>
          <a:prstGeom prst="rect">
            <a:avLst/>
          </a:prstGeom>
          <a:blipFill dpi="0" rotWithShape="1">
            <a:blip r:embed="rId7">
              <a:extLst>
                <a:ext uri="{28A0092B-C50C-407E-A947-70E740481C1C}">
                  <a14:useLocalDpi xmlns:a14="http://schemas.microsoft.com/office/drawing/2010/main" val="0"/>
                </a:ext>
              </a:extLst>
            </a:blip>
            <a:srcRect/>
            <a:stretch>
              <a:fillRect t="-1" b="-68728"/>
            </a:stretch>
          </a:blipFill>
          <a:ln w="38100">
            <a:solidFill>
              <a:schemeClr val="accent1">
                <a:lumMod val="75000"/>
              </a:schemeClr>
            </a:solidFill>
          </a:ln>
        </p:spPr>
        <p:txBody>
          <a:bodyPr wrap="square" rtlCol="1">
            <a:spAutoFit/>
          </a:bodyPr>
          <a:lstStyle/>
          <a:p>
            <a:endParaRPr lang="ar-SA" dirty="0"/>
          </a:p>
        </p:txBody>
      </p:sp>
    </p:spTree>
    <p:extLst>
      <p:ext uri="{BB962C8B-B14F-4D97-AF65-F5344CB8AC3E}">
        <p14:creationId xmlns:p14="http://schemas.microsoft.com/office/powerpoint/2010/main" val="251022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A8E5CA6-50B6-41B5-B04A-F27854E8BE03}"/>
              </a:ext>
            </a:extLst>
          </p:cNvPr>
          <p:cNvSpPr/>
          <p:nvPr/>
        </p:nvSpPr>
        <p:spPr>
          <a:xfrm>
            <a:off x="4746171" y="319314"/>
            <a:ext cx="6952343" cy="596537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ارجعي إلى مخزونكـِ من بنك المعلومات الرائعة في علم الاحياء ثم </a:t>
            </a:r>
            <a:r>
              <a:rPr lang="ar-SA" sz="4800" dirty="0" err="1">
                <a:solidFill>
                  <a:sysClr val="windowText" lastClr="000000"/>
                </a:solidFill>
              </a:rPr>
              <a:t>اجيبي</a:t>
            </a:r>
            <a:r>
              <a:rPr lang="ar-SA" sz="4800" dirty="0">
                <a:solidFill>
                  <a:sysClr val="windowText" lastClr="000000"/>
                </a:solidFill>
              </a:rPr>
              <a:t> عن الأسئلة التالية </a:t>
            </a:r>
          </a:p>
          <a:p>
            <a:pPr algn="ctr"/>
            <a:r>
              <a:rPr lang="ar-SA" sz="4800" dirty="0">
                <a:solidFill>
                  <a:sysClr val="windowText" lastClr="000000"/>
                </a:solidFill>
              </a:rPr>
              <a:t>س/ كم عدد الممالك التصنيفية في النظام التصنيفي الحديث ؟</a:t>
            </a:r>
          </a:p>
          <a:p>
            <a:pPr algn="ctr"/>
            <a:r>
              <a:rPr lang="ar-SA" sz="4800" dirty="0">
                <a:solidFill>
                  <a:sysClr val="windowText" lastClr="000000"/>
                </a:solidFill>
              </a:rPr>
              <a:t>س/ ما هي الممالك حقيقية النواة س/ عددي الممالك التصنيفية التي سبق لك دراستها؟</a:t>
            </a:r>
          </a:p>
        </p:txBody>
      </p:sp>
      <p:pic>
        <p:nvPicPr>
          <p:cNvPr id="4" name="صورة 3" descr="صورة تحتوي على قصاصة فنية&#10;&#10;وصف منشأ بثقة عالية جداً">
            <a:extLst>
              <a:ext uri="{FF2B5EF4-FFF2-40B4-BE49-F238E27FC236}">
                <a16:creationId xmlns:a16="http://schemas.microsoft.com/office/drawing/2014/main" id="{AB716360-ACA7-40A6-A282-96876CE85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87" y="319314"/>
            <a:ext cx="3861194" cy="5965372"/>
          </a:xfrm>
          <a:prstGeom prst="rect">
            <a:avLst/>
          </a:prstGeom>
        </p:spPr>
      </p:pic>
    </p:spTree>
    <p:extLst>
      <p:ext uri="{BB962C8B-B14F-4D97-AF65-F5344CB8AC3E}">
        <p14:creationId xmlns:p14="http://schemas.microsoft.com/office/powerpoint/2010/main" val="4181982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9152343" y="2929656"/>
            <a:ext cx="2880000" cy="2880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FF0000"/>
            </a:solidFill>
          </a:ln>
        </p:spPr>
        <p:txBody>
          <a:bodyPr wrap="square" rtlCol="1">
            <a:spAutoFit/>
          </a:bodyPr>
          <a:lstStyle/>
          <a:p>
            <a:endParaRPr lang="ar-SA"/>
          </a:p>
        </p:txBody>
      </p:sp>
      <p:sp>
        <p:nvSpPr>
          <p:cNvPr id="5" name="مربع نص 4"/>
          <p:cNvSpPr txBox="1"/>
          <p:nvPr/>
        </p:nvSpPr>
        <p:spPr>
          <a:xfrm>
            <a:off x="319314" y="2929656"/>
            <a:ext cx="2880000" cy="2880000"/>
          </a:xfrm>
          <a:prstGeom prst="rect">
            <a:avLst/>
          </a:prstGeom>
          <a:blipFill dpi="0" rotWithShape="1">
            <a:blip r:embed="rId3">
              <a:extLst>
                <a:ext uri="{28A0092B-C50C-407E-A947-70E740481C1C}">
                  <a14:useLocalDpi xmlns:a14="http://schemas.microsoft.com/office/drawing/2010/main" val="0"/>
                </a:ext>
              </a:extLst>
            </a:blip>
            <a:srcRect/>
            <a:stretch>
              <a:fillRect l="-12739" t="-16066" r="-37794" b="-17196"/>
            </a:stretch>
          </a:blipFill>
          <a:ln w="38100">
            <a:solidFill>
              <a:srgbClr val="FF0000"/>
            </a:solidFill>
          </a:ln>
        </p:spPr>
        <p:txBody>
          <a:bodyPr wrap="square" rtlCol="1">
            <a:spAutoFit/>
          </a:bodyPr>
          <a:lstStyle/>
          <a:p>
            <a:endParaRPr lang="ar-SA"/>
          </a:p>
        </p:txBody>
      </p:sp>
      <p:sp>
        <p:nvSpPr>
          <p:cNvPr id="6" name="مستطيل ذو زوايا قطرية مخدوشة 5"/>
          <p:cNvSpPr/>
          <p:nvPr/>
        </p:nvSpPr>
        <p:spPr>
          <a:xfrm>
            <a:off x="319314" y="204942"/>
            <a:ext cx="11713029" cy="1551288"/>
          </a:xfrm>
          <a:prstGeom prst="snip2DiagRect">
            <a:avLst/>
          </a:prstGeom>
          <a:ln w="38100">
            <a:solidFill>
              <a:srgbClr val="00B050"/>
            </a:solidFill>
          </a:ln>
        </p:spPr>
        <p:style>
          <a:lnRef idx="2">
            <a:schemeClr val="dk1"/>
          </a:lnRef>
          <a:fillRef idx="1">
            <a:schemeClr val="lt1"/>
          </a:fillRef>
          <a:effectRef idx="0">
            <a:schemeClr val="dk1"/>
          </a:effectRef>
          <a:fontRef idx="minor">
            <a:schemeClr val="dk1"/>
          </a:fontRef>
        </p:style>
        <p:txBody>
          <a:bodyPr rtlCol="1" anchor="ctr"/>
          <a:lstStyle/>
          <a:p>
            <a:pPr algn="ctr"/>
            <a:r>
              <a:rPr lang="ar-SA" sz="4400" dirty="0"/>
              <a:t>انظري إلى الصورتين التاليتين </a:t>
            </a:r>
          </a:p>
          <a:p>
            <a:pPr algn="ctr"/>
            <a:r>
              <a:rPr lang="ar-SA" sz="4000" dirty="0">
                <a:solidFill>
                  <a:schemeClr val="tx1"/>
                </a:solidFill>
              </a:rPr>
              <a:t>س/مما تتكون الدعامة في جسم السنجاب و الدعامة في جسم الحشرة؟ </a:t>
            </a:r>
          </a:p>
        </p:txBody>
      </p:sp>
      <p:sp>
        <p:nvSpPr>
          <p:cNvPr id="9" name="مستطيل 8"/>
          <p:cNvSpPr/>
          <p:nvPr/>
        </p:nvSpPr>
        <p:spPr>
          <a:xfrm>
            <a:off x="9615547" y="6095404"/>
            <a:ext cx="1953592" cy="557654"/>
          </a:xfrm>
          <a:prstGeom prst="rect">
            <a:avLst/>
          </a:prstGeom>
          <a:ln w="38100">
            <a:solidFill>
              <a:srgbClr val="00B0F0"/>
            </a:solidFill>
          </a:ln>
        </p:spPr>
        <p:style>
          <a:lnRef idx="2">
            <a:schemeClr val="dk1"/>
          </a:lnRef>
          <a:fillRef idx="1">
            <a:schemeClr val="lt1"/>
          </a:fillRef>
          <a:effectRef idx="0">
            <a:schemeClr val="dk1"/>
          </a:effectRef>
          <a:fontRef idx="minor">
            <a:schemeClr val="dk1"/>
          </a:fontRef>
        </p:style>
        <p:txBody>
          <a:bodyPr rtlCol="1" anchor="ctr"/>
          <a:lstStyle/>
          <a:p>
            <a:pPr algn="ctr"/>
            <a:r>
              <a:rPr lang="ar-SA" sz="4400" dirty="0"/>
              <a:t>السنجاب</a:t>
            </a:r>
          </a:p>
        </p:txBody>
      </p:sp>
      <p:sp>
        <p:nvSpPr>
          <p:cNvPr id="10" name="مستطيل 9"/>
          <p:cNvSpPr/>
          <p:nvPr/>
        </p:nvSpPr>
        <p:spPr>
          <a:xfrm>
            <a:off x="268339" y="6042426"/>
            <a:ext cx="2981950" cy="557654"/>
          </a:xfrm>
          <a:prstGeom prst="rect">
            <a:avLst/>
          </a:prstGeom>
          <a:ln w="38100">
            <a:solidFill>
              <a:srgbClr val="00B0F0"/>
            </a:solidFill>
          </a:ln>
        </p:spPr>
        <p:style>
          <a:lnRef idx="2">
            <a:schemeClr val="dk1"/>
          </a:lnRef>
          <a:fillRef idx="1">
            <a:schemeClr val="lt1"/>
          </a:fillRef>
          <a:effectRef idx="0">
            <a:schemeClr val="dk1"/>
          </a:effectRef>
          <a:fontRef idx="minor">
            <a:schemeClr val="dk1"/>
          </a:fontRef>
        </p:style>
        <p:txBody>
          <a:bodyPr rtlCol="1" anchor="ctr"/>
          <a:lstStyle/>
          <a:p>
            <a:pPr algn="ctr"/>
            <a:r>
              <a:rPr lang="ar-SA" sz="4400" dirty="0"/>
              <a:t>حشرة الخنفساء</a:t>
            </a:r>
          </a:p>
        </p:txBody>
      </p:sp>
      <p:sp>
        <p:nvSpPr>
          <p:cNvPr id="11" name="مربع نص 10">
            <a:extLst>
              <a:ext uri="{FF2B5EF4-FFF2-40B4-BE49-F238E27FC236}">
                <a16:creationId xmlns:a16="http://schemas.microsoft.com/office/drawing/2014/main" id="{8F47926E-FF75-4B42-B087-EC68A52905F6}"/>
              </a:ext>
            </a:extLst>
          </p:cNvPr>
          <p:cNvSpPr txBox="1"/>
          <p:nvPr/>
        </p:nvSpPr>
        <p:spPr>
          <a:xfrm>
            <a:off x="319315" y="1989000"/>
            <a:ext cx="11713028" cy="707886"/>
          </a:xfrm>
          <a:prstGeom prst="rect">
            <a:avLst/>
          </a:prstGeom>
          <a:noFill/>
          <a:ln w="38100">
            <a:solidFill>
              <a:srgbClr val="FDC716"/>
            </a:solidFill>
          </a:ln>
        </p:spPr>
        <p:txBody>
          <a:bodyPr wrap="square" rtlCol="1">
            <a:spAutoFit/>
          </a:bodyPr>
          <a:lstStyle/>
          <a:p>
            <a:pPr algn="ctr"/>
            <a:r>
              <a:rPr lang="ar-SA" sz="4000" b="1" dirty="0">
                <a:solidFill>
                  <a:srgbClr val="BE882A"/>
                </a:solidFill>
              </a:rPr>
              <a:t>إذاً: يمكن تصنيف الحيوانات حسب نوع الدعامة في أجسامها إلى </a:t>
            </a:r>
          </a:p>
        </p:txBody>
      </p:sp>
      <p:sp>
        <p:nvSpPr>
          <p:cNvPr id="12" name="خماسي 6">
            <a:extLst>
              <a:ext uri="{FF2B5EF4-FFF2-40B4-BE49-F238E27FC236}">
                <a16:creationId xmlns:a16="http://schemas.microsoft.com/office/drawing/2014/main" id="{71E60F8F-E6A5-4BB4-84F5-65A571CC6638}"/>
              </a:ext>
            </a:extLst>
          </p:cNvPr>
          <p:cNvSpPr/>
          <p:nvPr/>
        </p:nvSpPr>
        <p:spPr>
          <a:xfrm>
            <a:off x="4102432" y="4626185"/>
            <a:ext cx="5220000" cy="1183394"/>
          </a:xfrm>
          <a:prstGeom prst="homePlate">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1" anchor="ctr"/>
          <a:lstStyle/>
          <a:p>
            <a:pPr algn="ctr"/>
            <a:r>
              <a:rPr lang="ar-SA" sz="3200" dirty="0">
                <a:ln w="0"/>
                <a:solidFill>
                  <a:srgbClr val="2E75B6"/>
                </a:solidFill>
                <a:effectLst>
                  <a:outerShdw blurRad="38100" dist="19050" dir="2700000" algn="tl" rotWithShape="0">
                    <a:schemeClr val="dk1">
                      <a:alpha val="40000"/>
                    </a:schemeClr>
                  </a:outerShdw>
                </a:effectLst>
              </a:rPr>
              <a:t>تحتوي أجسامها على عامود فقري</a:t>
            </a:r>
          </a:p>
          <a:p>
            <a:pPr algn="ctr"/>
            <a:r>
              <a:rPr lang="ar-SA" sz="3200" dirty="0">
                <a:ln w="0"/>
                <a:solidFill>
                  <a:srgbClr val="2E75B6"/>
                </a:solidFill>
                <a:effectLst>
                  <a:outerShdw blurRad="38100" dist="19050" dir="2700000" algn="tl" rotWithShape="0">
                    <a:schemeClr val="dk1">
                      <a:alpha val="40000"/>
                    </a:schemeClr>
                  </a:outerShdw>
                </a:effectLst>
              </a:rPr>
              <a:t>(الفقريات) </a:t>
            </a:r>
          </a:p>
          <a:p>
            <a:pPr algn="ctr"/>
            <a:endParaRPr lang="ar-SA" dirty="0"/>
          </a:p>
        </p:txBody>
      </p:sp>
      <p:sp>
        <p:nvSpPr>
          <p:cNvPr id="14" name="خماسي 14">
            <a:extLst>
              <a:ext uri="{FF2B5EF4-FFF2-40B4-BE49-F238E27FC236}">
                <a16:creationId xmlns:a16="http://schemas.microsoft.com/office/drawing/2014/main" id="{2F319A0F-2B32-4DE5-BE1E-A411A7B58DC8}"/>
              </a:ext>
            </a:extLst>
          </p:cNvPr>
          <p:cNvSpPr/>
          <p:nvPr/>
        </p:nvSpPr>
        <p:spPr>
          <a:xfrm flipH="1">
            <a:off x="3092992" y="2948432"/>
            <a:ext cx="5652000" cy="1183393"/>
          </a:xfrm>
          <a:prstGeom prst="homePlate">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1" anchor="ctr"/>
          <a:lstStyle/>
          <a:p>
            <a:pPr algn="ctr"/>
            <a:r>
              <a:rPr lang="ar-SA" sz="3200" dirty="0">
                <a:ln w="0"/>
                <a:solidFill>
                  <a:srgbClr val="2E75B6"/>
                </a:solidFill>
                <a:effectLst>
                  <a:outerShdw blurRad="38100" dist="19050" dir="2700000" algn="tl" rotWithShape="0">
                    <a:schemeClr val="dk1">
                      <a:alpha val="40000"/>
                    </a:schemeClr>
                  </a:outerShdw>
                </a:effectLst>
              </a:rPr>
              <a:t>لا تحتوي أجسامها على عامود فقري </a:t>
            </a:r>
          </a:p>
          <a:p>
            <a:pPr algn="ctr"/>
            <a:r>
              <a:rPr lang="ar-SA" sz="3200" dirty="0">
                <a:ln w="0"/>
                <a:solidFill>
                  <a:srgbClr val="2E75B6"/>
                </a:solidFill>
                <a:effectLst>
                  <a:outerShdw blurRad="38100" dist="19050" dir="2700000" algn="tl" rotWithShape="0">
                    <a:schemeClr val="dk1">
                      <a:alpha val="40000"/>
                    </a:schemeClr>
                  </a:outerShdw>
                </a:effectLst>
              </a:rPr>
              <a:t>(</a:t>
            </a:r>
            <a:r>
              <a:rPr lang="ar-SA" sz="3200" dirty="0" err="1">
                <a:ln w="0"/>
                <a:solidFill>
                  <a:srgbClr val="2E75B6"/>
                </a:solidFill>
                <a:effectLst>
                  <a:outerShdw blurRad="38100" dist="19050" dir="2700000" algn="tl" rotWithShape="0">
                    <a:schemeClr val="dk1">
                      <a:alpha val="40000"/>
                    </a:schemeClr>
                  </a:outerShdw>
                </a:effectLst>
              </a:rPr>
              <a:t>لافقريات</a:t>
            </a:r>
            <a:r>
              <a:rPr lang="ar-SA" sz="3200" dirty="0">
                <a:ln w="0"/>
                <a:solidFill>
                  <a:srgbClr val="2E75B6"/>
                </a:solidFill>
                <a:effectLst>
                  <a:outerShdw blurRad="38100" dist="19050" dir="2700000" algn="tl" rotWithShape="0">
                    <a:schemeClr val="dk1">
                      <a:alpha val="40000"/>
                    </a:schemeClr>
                  </a:outerShdw>
                </a:effectLst>
              </a:rPr>
              <a:t>) </a:t>
            </a:r>
          </a:p>
          <a:p>
            <a:pPr algn="ctr"/>
            <a:endParaRPr lang="ar-SA" dirty="0"/>
          </a:p>
        </p:txBody>
      </p:sp>
    </p:spTree>
    <p:extLst>
      <p:ext uri="{BB962C8B-B14F-4D97-AF65-F5344CB8AC3E}">
        <p14:creationId xmlns:p14="http://schemas.microsoft.com/office/powerpoint/2010/main" val="200498326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جدول 6"/>
          <p:cNvGraphicFramePr>
            <a:graphicFrameLocks noGrp="1"/>
          </p:cNvGraphicFramePr>
          <p:nvPr>
            <p:extLst>
              <p:ext uri="{D42A27DB-BD31-4B8C-83A1-F6EECF244321}">
                <p14:modId xmlns:p14="http://schemas.microsoft.com/office/powerpoint/2010/main" val="3750172762"/>
              </p:ext>
            </p:extLst>
          </p:nvPr>
        </p:nvGraphicFramePr>
        <p:xfrm>
          <a:off x="3697136" y="1044543"/>
          <a:ext cx="8324511" cy="5669280"/>
        </p:xfrm>
        <a:graphic>
          <a:graphicData uri="http://schemas.openxmlformats.org/drawingml/2006/table">
            <a:tbl>
              <a:tblPr rtl="1" firstRow="1" bandRow="1">
                <a:tableStyleId>{5C22544A-7EE6-4342-B048-85BDC9FD1C3A}</a:tableStyleId>
              </a:tblPr>
              <a:tblGrid>
                <a:gridCol w="5011194">
                  <a:extLst>
                    <a:ext uri="{9D8B030D-6E8A-4147-A177-3AD203B41FA5}">
                      <a16:colId xmlns:a16="http://schemas.microsoft.com/office/drawing/2014/main" val="20000"/>
                    </a:ext>
                  </a:extLst>
                </a:gridCol>
                <a:gridCol w="1516545">
                  <a:extLst>
                    <a:ext uri="{9D8B030D-6E8A-4147-A177-3AD203B41FA5}">
                      <a16:colId xmlns:a16="http://schemas.microsoft.com/office/drawing/2014/main" val="20001"/>
                    </a:ext>
                  </a:extLst>
                </a:gridCol>
                <a:gridCol w="1796772">
                  <a:extLst>
                    <a:ext uri="{9D8B030D-6E8A-4147-A177-3AD203B41FA5}">
                      <a16:colId xmlns:a16="http://schemas.microsoft.com/office/drawing/2014/main" val="20002"/>
                    </a:ext>
                  </a:extLst>
                </a:gridCol>
              </a:tblGrid>
              <a:tr h="454605">
                <a:tc>
                  <a:txBody>
                    <a:bodyPr/>
                    <a:lstStyle/>
                    <a:p>
                      <a:pPr algn="ctr" rtl="1"/>
                      <a:r>
                        <a:rPr lang="ar-SA" sz="2400" dirty="0">
                          <a:solidFill>
                            <a:schemeClr val="tx1"/>
                          </a:solidFill>
                        </a:rPr>
                        <a:t>العبارة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400" dirty="0">
                          <a:solidFill>
                            <a:schemeClr val="tx1"/>
                          </a:solidFill>
                        </a:rPr>
                        <a:t>الفقاريات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2400" dirty="0">
                          <a:solidFill>
                            <a:schemeClr val="tx1"/>
                          </a:solidFill>
                        </a:rPr>
                        <a:t>اللافقاريات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54605">
                <a:tc>
                  <a:txBody>
                    <a:bodyPr/>
                    <a:lstStyle/>
                    <a:p>
                      <a:pPr rtl="1"/>
                      <a:r>
                        <a:rPr lang="ar-SA" sz="3200" dirty="0"/>
                        <a:t>الدعامة داخل</a:t>
                      </a:r>
                      <a:r>
                        <a:rPr lang="ar-SA" sz="3200" baseline="0" dirty="0"/>
                        <a:t> الجسم </a:t>
                      </a:r>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4605">
                <a:tc>
                  <a:txBody>
                    <a:bodyPr/>
                    <a:lstStyle/>
                    <a:p>
                      <a:pPr rtl="1"/>
                      <a:r>
                        <a:rPr lang="ar-SA" sz="3200" dirty="0"/>
                        <a:t>الدعامة خارج الجسم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4605">
                <a:tc>
                  <a:txBody>
                    <a:bodyPr/>
                    <a:lstStyle/>
                    <a:p>
                      <a:pPr rtl="1"/>
                      <a:r>
                        <a:rPr lang="ar-SA" sz="3200" dirty="0"/>
                        <a:t>تقوي الجسم وتدعمه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4605">
                <a:tc>
                  <a:txBody>
                    <a:bodyPr/>
                    <a:lstStyle/>
                    <a:p>
                      <a:pPr rtl="1"/>
                      <a:r>
                        <a:rPr lang="ar-SA" sz="3200" dirty="0"/>
                        <a:t>تحافظ</a:t>
                      </a:r>
                      <a:r>
                        <a:rPr lang="ar-SA" sz="3200" baseline="0" dirty="0"/>
                        <a:t> على سلامة الأنسجة الداخلية </a:t>
                      </a:r>
                      <a:endParaRPr lang="ar-SA"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54605">
                <a:tc>
                  <a:txBody>
                    <a:bodyPr/>
                    <a:lstStyle/>
                    <a:p>
                      <a:pPr rtl="1"/>
                      <a:r>
                        <a:rPr lang="ar-SA" sz="3200" dirty="0"/>
                        <a:t>تساعد على تحريك العضلات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4605">
                <a:tc>
                  <a:txBody>
                    <a:bodyPr/>
                    <a:lstStyle/>
                    <a:p>
                      <a:pPr rtl="1"/>
                      <a:r>
                        <a:rPr lang="ar-SA" sz="3200" dirty="0"/>
                        <a:t>ينمو بنمو الكائن الحي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54605">
                <a:tc>
                  <a:txBody>
                    <a:bodyPr/>
                    <a:lstStyle/>
                    <a:p>
                      <a:pPr rtl="1"/>
                      <a:r>
                        <a:rPr lang="ar-SA" sz="3200" dirty="0"/>
                        <a:t>لا ينمو بنمو الكائن الحي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4605">
                <a:tc>
                  <a:txBody>
                    <a:bodyPr/>
                    <a:lstStyle/>
                    <a:p>
                      <a:pPr rtl="1"/>
                      <a:r>
                        <a:rPr lang="ar-SA" sz="3200" dirty="0"/>
                        <a:t>يمنع فقدان الماء من أنسجتها الطرية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54605">
                <a:tc>
                  <a:txBody>
                    <a:bodyPr/>
                    <a:lstStyle/>
                    <a:p>
                      <a:pPr rtl="1"/>
                      <a:r>
                        <a:rPr lang="ar-SA" sz="3200" dirty="0"/>
                        <a:t>يحمي جسمها من المفترسات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6" name="مستطيل 5"/>
          <p:cNvSpPr/>
          <p:nvPr/>
        </p:nvSpPr>
        <p:spPr>
          <a:xfrm>
            <a:off x="3697136" y="83772"/>
            <a:ext cx="8324511" cy="769441"/>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ضعي علامة     عند الخيار الصحيح</a:t>
            </a:r>
          </a:p>
        </p:txBody>
      </p:sp>
      <p:sp>
        <p:nvSpPr>
          <p:cNvPr id="3" name="مستطيل 2"/>
          <p:cNvSpPr/>
          <p:nvPr/>
        </p:nvSpPr>
        <p:spPr>
          <a:xfrm>
            <a:off x="601474" y="39746"/>
            <a:ext cx="2238113" cy="707886"/>
          </a:xfrm>
          <a:prstGeom prst="rect">
            <a:avLst/>
          </a:prstGeom>
          <a:solidFill>
            <a:schemeClr val="accent6"/>
          </a:solidFill>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قوائم الشطب</a:t>
            </a:r>
          </a:p>
        </p:txBody>
      </p:sp>
      <p:sp>
        <p:nvSpPr>
          <p:cNvPr id="12" name="مربع نص 11">
            <a:extLst>
              <a:ext uri="{FF2B5EF4-FFF2-40B4-BE49-F238E27FC236}">
                <a16:creationId xmlns:a16="http://schemas.microsoft.com/office/drawing/2014/main" id="{2874B4E1-B125-4F71-AA5A-CCE8F447D30F}"/>
              </a:ext>
            </a:extLst>
          </p:cNvPr>
          <p:cNvSpPr txBox="1"/>
          <p:nvPr/>
        </p:nvSpPr>
        <p:spPr>
          <a:xfrm>
            <a:off x="487005" y="829255"/>
            <a:ext cx="2880000" cy="2880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rgbClr val="FF0000"/>
            </a:solidFill>
          </a:ln>
        </p:spPr>
        <p:txBody>
          <a:bodyPr wrap="square" rtlCol="1">
            <a:spAutoFit/>
          </a:bodyPr>
          <a:lstStyle/>
          <a:p>
            <a:endParaRPr lang="ar-SA"/>
          </a:p>
        </p:txBody>
      </p:sp>
      <p:sp>
        <p:nvSpPr>
          <p:cNvPr id="13" name="مربع نص 12">
            <a:extLst>
              <a:ext uri="{FF2B5EF4-FFF2-40B4-BE49-F238E27FC236}">
                <a16:creationId xmlns:a16="http://schemas.microsoft.com/office/drawing/2014/main" id="{932E16AC-A957-4753-B259-E2CB02273BF8}"/>
              </a:ext>
            </a:extLst>
          </p:cNvPr>
          <p:cNvSpPr txBox="1"/>
          <p:nvPr/>
        </p:nvSpPr>
        <p:spPr>
          <a:xfrm>
            <a:off x="487005" y="3807628"/>
            <a:ext cx="2880000" cy="2880000"/>
          </a:xfrm>
          <a:prstGeom prst="rect">
            <a:avLst/>
          </a:prstGeom>
          <a:blipFill dpi="0" rotWithShape="1">
            <a:blip r:embed="rId3">
              <a:extLst>
                <a:ext uri="{28A0092B-C50C-407E-A947-70E740481C1C}">
                  <a14:useLocalDpi xmlns:a14="http://schemas.microsoft.com/office/drawing/2010/main" val="0"/>
                </a:ext>
              </a:extLst>
            </a:blip>
            <a:srcRect/>
            <a:stretch>
              <a:fillRect l="-12739" t="-16066" r="-37794" b="-17196"/>
            </a:stretch>
          </a:blipFill>
          <a:ln w="38100">
            <a:solidFill>
              <a:srgbClr val="FF0000"/>
            </a:solidFill>
          </a:ln>
        </p:spPr>
        <p:txBody>
          <a:bodyPr wrap="square" rtlCol="1">
            <a:spAutoFit/>
          </a:bodyPr>
          <a:lstStyle/>
          <a:p>
            <a:endParaRPr lang="ar-SA"/>
          </a:p>
        </p:txBody>
      </p:sp>
      <p:pic>
        <p:nvPicPr>
          <p:cNvPr id="15" name="رسم 14" descr="علامة تأشير">
            <a:extLst>
              <a:ext uri="{FF2B5EF4-FFF2-40B4-BE49-F238E27FC236}">
                <a16:creationId xmlns:a16="http://schemas.microsoft.com/office/drawing/2014/main" id="{337DBB7B-8A8C-44F7-BED1-A01A9C5999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7155" y="156498"/>
            <a:ext cx="623988" cy="623988"/>
          </a:xfrm>
          <a:prstGeom prst="rect">
            <a:avLst/>
          </a:prstGeom>
        </p:spPr>
      </p:pic>
      <p:pic>
        <p:nvPicPr>
          <p:cNvPr id="16" name="رسم 15" descr="علامة تأشير">
            <a:extLst>
              <a:ext uri="{FF2B5EF4-FFF2-40B4-BE49-F238E27FC236}">
                <a16:creationId xmlns:a16="http://schemas.microsoft.com/office/drawing/2014/main" id="{9C63E164-9875-4C9C-8DBB-197C8C2F6C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8241" y="1470041"/>
            <a:ext cx="623988" cy="623988"/>
          </a:xfrm>
          <a:prstGeom prst="rect">
            <a:avLst/>
          </a:prstGeom>
        </p:spPr>
      </p:pic>
      <p:pic>
        <p:nvPicPr>
          <p:cNvPr id="17" name="رسم 16" descr="علامة تأشير">
            <a:extLst>
              <a:ext uri="{FF2B5EF4-FFF2-40B4-BE49-F238E27FC236}">
                <a16:creationId xmlns:a16="http://schemas.microsoft.com/office/drawing/2014/main" id="{7C972C2E-5EC7-4B85-ACF2-F3C90917AE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2641" y="2061870"/>
            <a:ext cx="623988" cy="623988"/>
          </a:xfrm>
          <a:prstGeom prst="rect">
            <a:avLst/>
          </a:prstGeom>
        </p:spPr>
      </p:pic>
      <p:pic>
        <p:nvPicPr>
          <p:cNvPr id="18" name="رسم 17" descr="علامة تأشير">
            <a:extLst>
              <a:ext uri="{FF2B5EF4-FFF2-40B4-BE49-F238E27FC236}">
                <a16:creationId xmlns:a16="http://schemas.microsoft.com/office/drawing/2014/main" id="{A2D5B389-D09B-4311-8893-897A6275E8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8241" y="2597178"/>
            <a:ext cx="623988" cy="623988"/>
          </a:xfrm>
          <a:prstGeom prst="rect">
            <a:avLst/>
          </a:prstGeom>
        </p:spPr>
      </p:pic>
      <p:pic>
        <p:nvPicPr>
          <p:cNvPr id="19" name="رسم 18" descr="علامة تأشير">
            <a:extLst>
              <a:ext uri="{FF2B5EF4-FFF2-40B4-BE49-F238E27FC236}">
                <a16:creationId xmlns:a16="http://schemas.microsoft.com/office/drawing/2014/main" id="{1B016D40-2450-4EA9-8120-7D5915E0D1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2641" y="2685858"/>
            <a:ext cx="623988" cy="623988"/>
          </a:xfrm>
          <a:prstGeom prst="rect">
            <a:avLst/>
          </a:prstGeom>
        </p:spPr>
      </p:pic>
      <p:pic>
        <p:nvPicPr>
          <p:cNvPr id="20" name="رسم 19" descr="علامة تأشير">
            <a:extLst>
              <a:ext uri="{FF2B5EF4-FFF2-40B4-BE49-F238E27FC236}">
                <a16:creationId xmlns:a16="http://schemas.microsoft.com/office/drawing/2014/main" id="{0C5F8523-6F73-4F75-B1AB-3B62EB7450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8241" y="3235446"/>
            <a:ext cx="623988" cy="623988"/>
          </a:xfrm>
          <a:prstGeom prst="rect">
            <a:avLst/>
          </a:prstGeom>
        </p:spPr>
      </p:pic>
      <p:pic>
        <p:nvPicPr>
          <p:cNvPr id="21" name="رسم 20" descr="علامة تأشير">
            <a:extLst>
              <a:ext uri="{FF2B5EF4-FFF2-40B4-BE49-F238E27FC236}">
                <a16:creationId xmlns:a16="http://schemas.microsoft.com/office/drawing/2014/main" id="{8BFAF995-A9BF-4B1F-B6EE-6E881300D0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3701" y="3255195"/>
            <a:ext cx="623988" cy="623988"/>
          </a:xfrm>
          <a:prstGeom prst="rect">
            <a:avLst/>
          </a:prstGeom>
        </p:spPr>
      </p:pic>
      <p:pic>
        <p:nvPicPr>
          <p:cNvPr id="22" name="رسم 21" descr="علامة تأشير">
            <a:extLst>
              <a:ext uri="{FF2B5EF4-FFF2-40B4-BE49-F238E27FC236}">
                <a16:creationId xmlns:a16="http://schemas.microsoft.com/office/drawing/2014/main" id="{5D3A352B-4391-4AF8-A178-598CD89CDB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8241" y="3753024"/>
            <a:ext cx="623988" cy="623988"/>
          </a:xfrm>
          <a:prstGeom prst="rect">
            <a:avLst/>
          </a:prstGeom>
        </p:spPr>
      </p:pic>
      <p:pic>
        <p:nvPicPr>
          <p:cNvPr id="23" name="رسم 22" descr="علامة تأشير">
            <a:extLst>
              <a:ext uri="{FF2B5EF4-FFF2-40B4-BE49-F238E27FC236}">
                <a16:creationId xmlns:a16="http://schemas.microsoft.com/office/drawing/2014/main" id="{A292E2DC-4C84-4DC8-8F22-BC72192B01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8241" y="4419839"/>
            <a:ext cx="623988" cy="623988"/>
          </a:xfrm>
          <a:prstGeom prst="rect">
            <a:avLst/>
          </a:prstGeom>
        </p:spPr>
      </p:pic>
      <p:pic>
        <p:nvPicPr>
          <p:cNvPr id="24" name="رسم 23" descr="علامة تأشير">
            <a:extLst>
              <a:ext uri="{FF2B5EF4-FFF2-40B4-BE49-F238E27FC236}">
                <a16:creationId xmlns:a16="http://schemas.microsoft.com/office/drawing/2014/main" id="{3BA29284-F6A0-47DE-A972-15A5F89752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3701" y="4964662"/>
            <a:ext cx="623988" cy="623988"/>
          </a:xfrm>
          <a:prstGeom prst="rect">
            <a:avLst/>
          </a:prstGeom>
        </p:spPr>
      </p:pic>
      <p:pic>
        <p:nvPicPr>
          <p:cNvPr id="25" name="رسم 24" descr="علامة تأشير">
            <a:extLst>
              <a:ext uri="{FF2B5EF4-FFF2-40B4-BE49-F238E27FC236}">
                <a16:creationId xmlns:a16="http://schemas.microsoft.com/office/drawing/2014/main" id="{4EDB26EE-06B1-43E1-BC9D-AF5B7913DC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3701" y="5588650"/>
            <a:ext cx="623988" cy="623988"/>
          </a:xfrm>
          <a:prstGeom prst="rect">
            <a:avLst/>
          </a:prstGeom>
        </p:spPr>
      </p:pic>
      <p:pic>
        <p:nvPicPr>
          <p:cNvPr id="26" name="رسم 25" descr="علامة تأشير">
            <a:extLst>
              <a:ext uri="{FF2B5EF4-FFF2-40B4-BE49-F238E27FC236}">
                <a16:creationId xmlns:a16="http://schemas.microsoft.com/office/drawing/2014/main" id="{130B5B56-CEF0-4282-923B-FA48102616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3701" y="6147110"/>
            <a:ext cx="623988" cy="623988"/>
          </a:xfrm>
          <a:prstGeom prst="rect">
            <a:avLst/>
          </a:prstGeom>
        </p:spPr>
      </p:pic>
      <p:sp>
        <p:nvSpPr>
          <p:cNvPr id="27" name="مستطيل 26">
            <a:extLst>
              <a:ext uri="{FF2B5EF4-FFF2-40B4-BE49-F238E27FC236}">
                <a16:creationId xmlns:a16="http://schemas.microsoft.com/office/drawing/2014/main" id="{73C6052A-68C0-40DE-A874-CA96E12B52D1}"/>
              </a:ext>
            </a:extLst>
          </p:cNvPr>
          <p:cNvSpPr/>
          <p:nvPr/>
        </p:nvSpPr>
        <p:spPr>
          <a:xfrm>
            <a:off x="5776686" y="1531585"/>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مستطيل 27">
            <a:extLst>
              <a:ext uri="{FF2B5EF4-FFF2-40B4-BE49-F238E27FC236}">
                <a16:creationId xmlns:a16="http://schemas.microsoft.com/office/drawing/2014/main" id="{3315B940-CD9A-42E2-8353-08A25FB3EBDB}"/>
              </a:ext>
            </a:extLst>
          </p:cNvPr>
          <p:cNvSpPr/>
          <p:nvPr/>
        </p:nvSpPr>
        <p:spPr>
          <a:xfrm>
            <a:off x="4234543" y="2127584"/>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ستطيل 28">
            <a:extLst>
              <a:ext uri="{FF2B5EF4-FFF2-40B4-BE49-F238E27FC236}">
                <a16:creationId xmlns:a16="http://schemas.microsoft.com/office/drawing/2014/main" id="{DA1DE7AD-E8F5-4650-A018-225FCF08F927}"/>
              </a:ext>
            </a:extLst>
          </p:cNvPr>
          <p:cNvSpPr/>
          <p:nvPr/>
        </p:nvSpPr>
        <p:spPr>
          <a:xfrm>
            <a:off x="5776686" y="2698697"/>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ستطيل 29">
            <a:extLst>
              <a:ext uri="{FF2B5EF4-FFF2-40B4-BE49-F238E27FC236}">
                <a16:creationId xmlns:a16="http://schemas.microsoft.com/office/drawing/2014/main" id="{26F533DD-8308-4DDE-94D2-67E5B35839AB}"/>
              </a:ext>
            </a:extLst>
          </p:cNvPr>
          <p:cNvSpPr/>
          <p:nvPr/>
        </p:nvSpPr>
        <p:spPr>
          <a:xfrm>
            <a:off x="4187062" y="2713210"/>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id="{A7FDF1C1-9767-42FE-99C3-A6149DCCCA11}"/>
              </a:ext>
            </a:extLst>
          </p:cNvPr>
          <p:cNvSpPr/>
          <p:nvPr/>
        </p:nvSpPr>
        <p:spPr>
          <a:xfrm>
            <a:off x="5776686" y="3263993"/>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 name="مستطيل 31">
            <a:extLst>
              <a:ext uri="{FF2B5EF4-FFF2-40B4-BE49-F238E27FC236}">
                <a16:creationId xmlns:a16="http://schemas.microsoft.com/office/drawing/2014/main" id="{9DA2169E-062E-428C-92C2-AC09C9FD9628}"/>
              </a:ext>
            </a:extLst>
          </p:cNvPr>
          <p:cNvSpPr/>
          <p:nvPr/>
        </p:nvSpPr>
        <p:spPr>
          <a:xfrm>
            <a:off x="4112923" y="3280818"/>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3" name="مستطيل 32">
            <a:extLst>
              <a:ext uri="{FF2B5EF4-FFF2-40B4-BE49-F238E27FC236}">
                <a16:creationId xmlns:a16="http://schemas.microsoft.com/office/drawing/2014/main" id="{FDE8BA70-056F-4DEC-8866-AB724CC226B6}"/>
              </a:ext>
            </a:extLst>
          </p:cNvPr>
          <p:cNvSpPr/>
          <p:nvPr/>
        </p:nvSpPr>
        <p:spPr>
          <a:xfrm>
            <a:off x="5805778" y="3847829"/>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4" name="مستطيل 33">
            <a:extLst>
              <a:ext uri="{FF2B5EF4-FFF2-40B4-BE49-F238E27FC236}">
                <a16:creationId xmlns:a16="http://schemas.microsoft.com/office/drawing/2014/main" id="{FE6600E2-4386-46A3-9557-5803DDDCD854}"/>
              </a:ext>
            </a:extLst>
          </p:cNvPr>
          <p:cNvSpPr/>
          <p:nvPr/>
        </p:nvSpPr>
        <p:spPr>
          <a:xfrm>
            <a:off x="5805777" y="4443550"/>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5" name="مستطيل 34">
            <a:extLst>
              <a:ext uri="{FF2B5EF4-FFF2-40B4-BE49-F238E27FC236}">
                <a16:creationId xmlns:a16="http://schemas.microsoft.com/office/drawing/2014/main" id="{9A1FA84A-5537-4086-97DD-0359F9F27B07}"/>
              </a:ext>
            </a:extLst>
          </p:cNvPr>
          <p:cNvSpPr/>
          <p:nvPr/>
        </p:nvSpPr>
        <p:spPr>
          <a:xfrm>
            <a:off x="4109230" y="5000518"/>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مستطيل 35">
            <a:extLst>
              <a:ext uri="{FF2B5EF4-FFF2-40B4-BE49-F238E27FC236}">
                <a16:creationId xmlns:a16="http://schemas.microsoft.com/office/drawing/2014/main" id="{5696100E-A94C-4805-A149-A4A0DACF1FB9}"/>
              </a:ext>
            </a:extLst>
          </p:cNvPr>
          <p:cNvSpPr/>
          <p:nvPr/>
        </p:nvSpPr>
        <p:spPr>
          <a:xfrm>
            <a:off x="4109230" y="5588006"/>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7" name="مستطيل 36">
            <a:extLst>
              <a:ext uri="{FF2B5EF4-FFF2-40B4-BE49-F238E27FC236}">
                <a16:creationId xmlns:a16="http://schemas.microsoft.com/office/drawing/2014/main" id="{0982CE7A-BF99-4D28-8BD5-E1C67ED7C75C}"/>
              </a:ext>
            </a:extLst>
          </p:cNvPr>
          <p:cNvSpPr/>
          <p:nvPr/>
        </p:nvSpPr>
        <p:spPr>
          <a:xfrm>
            <a:off x="4136635" y="6183757"/>
            <a:ext cx="805543"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934727159"/>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par>
                                <p:cTn id="18" presetID="16" presetClass="exit" presetSubtype="21" fill="hold" grpId="0" nodeType="withEffect">
                                  <p:stCondLst>
                                    <p:cond delay="0"/>
                                  </p:stCondLst>
                                  <p:childTnLst>
                                    <p:animEffect transition="out" filter="barn(inVertical)">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0" nodeType="clickEffect">
                                  <p:stCondLst>
                                    <p:cond delay="0"/>
                                  </p:stCondLst>
                                  <p:childTnLst>
                                    <p:animEffect transition="out" filter="barn(inVertic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0" nodeType="clickEffect">
                                  <p:stCondLst>
                                    <p:cond delay="0"/>
                                  </p:stCondLst>
                                  <p:childTnLst>
                                    <p:animEffect transition="out" filter="barn(inVertical)">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grpId="0" nodeType="clickEffect">
                                  <p:stCondLst>
                                    <p:cond delay="0"/>
                                  </p:stCondLst>
                                  <p:childTnLst>
                                    <p:animEffect transition="out" filter="barn(inVertical)">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0" nodeType="clickEffect">
                                  <p:stCondLst>
                                    <p:cond delay="0"/>
                                  </p:stCondLst>
                                  <p:childTnLst>
                                    <p:animEffect transition="out" filter="barn(inVertical)">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2891470092"/>
              </p:ext>
            </p:extLst>
          </p:nvPr>
        </p:nvGraphicFramePr>
        <p:xfrm>
          <a:off x="8997273" y="2310323"/>
          <a:ext cx="2552700" cy="4443237"/>
        </p:xfrm>
        <a:graphic>
          <a:graphicData uri="http://schemas.openxmlformats.org/drawingml/2006/table">
            <a:tbl>
              <a:tblPr rtl="1" firstRow="1" bandRow="1">
                <a:tableStyleId>{5C22544A-7EE6-4342-B048-85BDC9FD1C3A}</a:tableStyleId>
              </a:tblPr>
              <a:tblGrid>
                <a:gridCol w="2552700">
                  <a:extLst>
                    <a:ext uri="{9D8B030D-6E8A-4147-A177-3AD203B41FA5}">
                      <a16:colId xmlns:a16="http://schemas.microsoft.com/office/drawing/2014/main" val="20000"/>
                    </a:ext>
                  </a:extLst>
                </a:gridCol>
              </a:tblGrid>
              <a:tr h="873551">
                <a:tc>
                  <a:txBody>
                    <a:bodyPr/>
                    <a:lstStyle/>
                    <a:p>
                      <a:pPr algn="ctr" rtl="1"/>
                      <a:r>
                        <a:rPr lang="ar-SA" sz="2800" b="1" dirty="0">
                          <a:solidFill>
                            <a:schemeClr val="tx1"/>
                          </a:solidFill>
                        </a:rPr>
                        <a:t>التعريف</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885683">
                <a:tc>
                  <a:txBody>
                    <a:bodyPr/>
                    <a:lstStyle/>
                    <a:p>
                      <a:pPr algn="ctr" rtl="1"/>
                      <a:r>
                        <a:rPr lang="ar-SA" sz="2800" b="1" dirty="0"/>
                        <a:t>نوع الهيكل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85683">
                <a:tc>
                  <a:txBody>
                    <a:bodyPr/>
                    <a:lstStyle/>
                    <a:p>
                      <a:pPr algn="ctr" rtl="1"/>
                      <a:r>
                        <a:rPr lang="ar-SA" sz="2800" b="1" dirty="0"/>
                        <a:t>فوائد الهيكل</a:t>
                      </a:r>
                    </a:p>
                    <a:p>
                      <a:pPr algn="ctr" rtl="1"/>
                      <a:endParaRPr lang="ar-SA" sz="2800" b="1" dirty="0"/>
                    </a:p>
                    <a:p>
                      <a:pPr algn="ctr" rtl="1"/>
                      <a:endParaRPr lang="ar-SA" sz="2800" b="1" dirty="0"/>
                    </a:p>
                    <a:p>
                      <a:pPr algn="ctr" rtl="1"/>
                      <a:endParaRPr lang="ar-SA" sz="2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7A74F"/>
                    </a:solidFill>
                  </a:tcPr>
                </a:tc>
                <a:extLst>
                  <a:ext uri="{0D108BD9-81ED-4DB2-BD59-A6C34878D82A}">
                    <a16:rowId xmlns:a16="http://schemas.microsoft.com/office/drawing/2014/main" val="10002"/>
                  </a:ext>
                </a:extLst>
              </a:tr>
              <a:tr h="885683">
                <a:tc>
                  <a:txBody>
                    <a:bodyPr/>
                    <a:lstStyle/>
                    <a:p>
                      <a:pPr algn="ctr" rtl="1"/>
                      <a:r>
                        <a:rPr lang="ar-SA" sz="2800" b="1" dirty="0"/>
                        <a:t>تلاؤمه</a:t>
                      </a:r>
                      <a:r>
                        <a:rPr lang="ar-SA" sz="2800" b="1" baseline="0" dirty="0"/>
                        <a:t> مع النمو</a:t>
                      </a:r>
                      <a:endParaRPr lang="ar-SA" sz="2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BCC31"/>
                    </a:solidFill>
                  </a:tcPr>
                </a:tc>
                <a:extLst>
                  <a:ext uri="{0D108BD9-81ED-4DB2-BD59-A6C34878D82A}">
                    <a16:rowId xmlns:a16="http://schemas.microsoft.com/office/drawing/2014/main" val="10003"/>
                  </a:ext>
                </a:extLst>
              </a:tr>
            </a:tbl>
          </a:graphicData>
        </a:graphic>
      </p:graphicFrame>
      <p:graphicFrame>
        <p:nvGraphicFramePr>
          <p:cNvPr id="19" name="جدول 18"/>
          <p:cNvGraphicFramePr>
            <a:graphicFrameLocks noGrp="1"/>
          </p:cNvGraphicFramePr>
          <p:nvPr>
            <p:extLst>
              <p:ext uri="{D42A27DB-BD31-4B8C-83A1-F6EECF244321}">
                <p14:modId xmlns:p14="http://schemas.microsoft.com/office/powerpoint/2010/main" val="1420170959"/>
              </p:ext>
            </p:extLst>
          </p:nvPr>
        </p:nvGraphicFramePr>
        <p:xfrm>
          <a:off x="5148403" y="5845198"/>
          <a:ext cx="3572459" cy="885683"/>
        </p:xfrm>
        <a:graphic>
          <a:graphicData uri="http://schemas.openxmlformats.org/drawingml/2006/table">
            <a:tbl>
              <a:tblPr rtl="1" firstRow="1" bandRow="1">
                <a:tableStyleId>{5C22544A-7EE6-4342-B048-85BDC9FD1C3A}</a:tableStyleId>
              </a:tblPr>
              <a:tblGrid>
                <a:gridCol w="3572459">
                  <a:extLst>
                    <a:ext uri="{9D8B030D-6E8A-4147-A177-3AD203B41FA5}">
                      <a16:colId xmlns:a16="http://schemas.microsoft.com/office/drawing/2014/main" val="20000"/>
                    </a:ext>
                  </a:extLst>
                </a:gridCol>
              </a:tblGrid>
              <a:tr h="885683">
                <a:tc>
                  <a:txBody>
                    <a:bodyPr/>
                    <a:lstStyle/>
                    <a:p>
                      <a:pPr algn="ctr"/>
                      <a:r>
                        <a:rPr lang="ar-SA" sz="2800" b="1" dirty="0">
                          <a:solidFill>
                            <a:schemeClr val="tx1"/>
                          </a:solidFill>
                        </a:rPr>
                        <a:t>ينمو بنمو الحيوان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BCC31"/>
                    </a:solidFill>
                  </a:tcPr>
                </a:tc>
                <a:extLst>
                  <a:ext uri="{0D108BD9-81ED-4DB2-BD59-A6C34878D82A}">
                    <a16:rowId xmlns:a16="http://schemas.microsoft.com/office/drawing/2014/main" val="10003"/>
                  </a:ext>
                </a:extLst>
              </a:tr>
            </a:tbl>
          </a:graphicData>
        </a:graphic>
      </p:graphicFrame>
      <p:graphicFrame>
        <p:nvGraphicFramePr>
          <p:cNvPr id="21" name="جدول 20"/>
          <p:cNvGraphicFramePr>
            <a:graphicFrameLocks noGrp="1"/>
          </p:cNvGraphicFramePr>
          <p:nvPr>
            <p:extLst>
              <p:ext uri="{D42A27DB-BD31-4B8C-83A1-F6EECF244321}">
                <p14:modId xmlns:p14="http://schemas.microsoft.com/office/powerpoint/2010/main" val="2776457974"/>
              </p:ext>
            </p:extLst>
          </p:nvPr>
        </p:nvGraphicFramePr>
        <p:xfrm>
          <a:off x="1091246" y="2222254"/>
          <a:ext cx="3742011" cy="880885"/>
        </p:xfrm>
        <a:graphic>
          <a:graphicData uri="http://schemas.openxmlformats.org/drawingml/2006/table">
            <a:tbl>
              <a:tblPr rtl="1" firstRow="1" bandRow="1">
                <a:tableStyleId>{5C22544A-7EE6-4342-B048-85BDC9FD1C3A}</a:tableStyleId>
              </a:tblPr>
              <a:tblGrid>
                <a:gridCol w="3742011">
                  <a:extLst>
                    <a:ext uri="{9D8B030D-6E8A-4147-A177-3AD203B41FA5}">
                      <a16:colId xmlns:a16="http://schemas.microsoft.com/office/drawing/2014/main" val="20000"/>
                    </a:ext>
                  </a:extLst>
                </a:gridCol>
              </a:tblGrid>
              <a:tr h="880885">
                <a:tc>
                  <a:txBody>
                    <a:bodyPr/>
                    <a:lstStyle/>
                    <a:p>
                      <a:pPr algn="ctr" rtl="1"/>
                      <a:r>
                        <a:rPr lang="ar-SA" sz="2800" b="1" dirty="0">
                          <a:solidFill>
                            <a:schemeClr val="tx1"/>
                          </a:solidFill>
                        </a:rPr>
                        <a:t>حيوانات ليس لها عامود فقري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pic>
        <p:nvPicPr>
          <p:cNvPr id="22" name="صورة 21"/>
          <p:cNvPicPr>
            <a:picLocks noChangeAspect="1"/>
          </p:cNvPicPr>
          <p:nvPr/>
        </p:nvPicPr>
        <p:blipFill rotWithShape="1">
          <a:blip r:embed="rId2">
            <a:extLst>
              <a:ext uri="{28A0092B-C50C-407E-A947-70E740481C1C}">
                <a14:useLocalDpi xmlns:a14="http://schemas.microsoft.com/office/drawing/2010/main" val="0"/>
              </a:ext>
            </a:extLst>
          </a:blip>
          <a:srcRect l="3457" t="10669" r="3817" b="21906"/>
          <a:stretch/>
        </p:blipFill>
        <p:spPr>
          <a:xfrm>
            <a:off x="2962251" y="298069"/>
            <a:ext cx="6414868" cy="1859094"/>
          </a:xfrm>
          <a:prstGeom prst="rect">
            <a:avLst/>
          </a:prstGeom>
        </p:spPr>
      </p:pic>
      <p:sp>
        <p:nvSpPr>
          <p:cNvPr id="23" name="مستطيل 22"/>
          <p:cNvSpPr/>
          <p:nvPr/>
        </p:nvSpPr>
        <p:spPr>
          <a:xfrm>
            <a:off x="5087672" y="830114"/>
            <a:ext cx="391806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rgbClr val="C48C2B"/>
                </a:solidFill>
                <a:effectLst/>
              </a:rPr>
              <a:t>الدعامة والهيكل </a:t>
            </a:r>
          </a:p>
        </p:txBody>
      </p:sp>
      <p:sp>
        <p:nvSpPr>
          <p:cNvPr id="7" name="مستطيل 6"/>
          <p:cNvSpPr/>
          <p:nvPr/>
        </p:nvSpPr>
        <p:spPr>
          <a:xfrm>
            <a:off x="5610690" y="73278"/>
            <a:ext cx="2618025" cy="707886"/>
          </a:xfrm>
          <a:prstGeom prst="rect">
            <a:avLst/>
          </a:prstGeom>
          <a:solidFill>
            <a:srgbClr val="FFFF00"/>
          </a:solidFill>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مهارة المقارنة </a:t>
            </a:r>
          </a:p>
        </p:txBody>
      </p:sp>
      <p:graphicFrame>
        <p:nvGraphicFramePr>
          <p:cNvPr id="8" name="جدول 7">
            <a:extLst>
              <a:ext uri="{FF2B5EF4-FFF2-40B4-BE49-F238E27FC236}">
                <a16:creationId xmlns:a16="http://schemas.microsoft.com/office/drawing/2014/main" id="{2FBC5671-7907-4B66-82EB-28AB39864203}"/>
              </a:ext>
            </a:extLst>
          </p:cNvPr>
          <p:cNvGraphicFramePr>
            <a:graphicFrameLocks noGrp="1"/>
          </p:cNvGraphicFramePr>
          <p:nvPr>
            <p:extLst>
              <p:ext uri="{D42A27DB-BD31-4B8C-83A1-F6EECF244321}">
                <p14:modId xmlns:p14="http://schemas.microsoft.com/office/powerpoint/2010/main" val="195092110"/>
              </p:ext>
            </p:extLst>
          </p:nvPr>
        </p:nvGraphicFramePr>
        <p:xfrm>
          <a:off x="5124182" y="3139273"/>
          <a:ext cx="3572459" cy="885683"/>
        </p:xfrm>
        <a:graphic>
          <a:graphicData uri="http://schemas.openxmlformats.org/drawingml/2006/table">
            <a:tbl>
              <a:tblPr rtl="1" firstRow="1" bandRow="1">
                <a:tableStyleId>{5C22544A-7EE6-4342-B048-85BDC9FD1C3A}</a:tableStyleId>
              </a:tblPr>
              <a:tblGrid>
                <a:gridCol w="3572459">
                  <a:extLst>
                    <a:ext uri="{9D8B030D-6E8A-4147-A177-3AD203B41FA5}">
                      <a16:colId xmlns:a16="http://schemas.microsoft.com/office/drawing/2014/main" val="20000"/>
                    </a:ext>
                  </a:extLst>
                </a:gridCol>
              </a:tblGrid>
              <a:tr h="885683">
                <a:tc>
                  <a:txBody>
                    <a:bodyPr/>
                    <a:lstStyle/>
                    <a:p>
                      <a:pPr algn="ctr"/>
                      <a:r>
                        <a:rPr lang="ar-SA" sz="2800" b="1" dirty="0">
                          <a:solidFill>
                            <a:schemeClr val="tx1"/>
                          </a:solidFill>
                        </a:rPr>
                        <a:t>الهيكل داخلي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9" name="جدول 8">
            <a:extLst>
              <a:ext uri="{FF2B5EF4-FFF2-40B4-BE49-F238E27FC236}">
                <a16:creationId xmlns:a16="http://schemas.microsoft.com/office/drawing/2014/main" id="{7DF463B8-B8C9-41D8-8DC8-1D71723DB2A0}"/>
              </a:ext>
            </a:extLst>
          </p:cNvPr>
          <p:cNvGraphicFramePr>
            <a:graphicFrameLocks noGrp="1"/>
          </p:cNvGraphicFramePr>
          <p:nvPr>
            <p:extLst>
              <p:ext uri="{D42A27DB-BD31-4B8C-83A1-F6EECF244321}">
                <p14:modId xmlns:p14="http://schemas.microsoft.com/office/powerpoint/2010/main" val="1045084289"/>
              </p:ext>
            </p:extLst>
          </p:nvPr>
        </p:nvGraphicFramePr>
        <p:xfrm>
          <a:off x="5109668" y="2236768"/>
          <a:ext cx="3572459" cy="880885"/>
        </p:xfrm>
        <a:graphic>
          <a:graphicData uri="http://schemas.openxmlformats.org/drawingml/2006/table">
            <a:tbl>
              <a:tblPr rtl="1" firstRow="1" bandRow="1">
                <a:tableStyleId>{5C22544A-7EE6-4342-B048-85BDC9FD1C3A}</a:tableStyleId>
              </a:tblPr>
              <a:tblGrid>
                <a:gridCol w="3572459">
                  <a:extLst>
                    <a:ext uri="{9D8B030D-6E8A-4147-A177-3AD203B41FA5}">
                      <a16:colId xmlns:a16="http://schemas.microsoft.com/office/drawing/2014/main" val="20000"/>
                    </a:ext>
                  </a:extLst>
                </a:gridCol>
              </a:tblGrid>
              <a:tr h="880885">
                <a:tc>
                  <a:txBody>
                    <a:bodyPr/>
                    <a:lstStyle/>
                    <a:p>
                      <a:pPr algn="ctr" rtl="1"/>
                      <a:r>
                        <a:rPr lang="ar-SA" sz="2800" b="1" dirty="0">
                          <a:solidFill>
                            <a:schemeClr val="tx1"/>
                          </a:solidFill>
                        </a:rPr>
                        <a:t>حيوانات لها عامود فقري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10" name="جدول 9">
            <a:extLst>
              <a:ext uri="{FF2B5EF4-FFF2-40B4-BE49-F238E27FC236}">
                <a16:creationId xmlns:a16="http://schemas.microsoft.com/office/drawing/2014/main" id="{D065A878-F962-4F25-BC12-85DD798B3078}"/>
              </a:ext>
            </a:extLst>
          </p:cNvPr>
          <p:cNvGraphicFramePr>
            <a:graphicFrameLocks noGrp="1"/>
          </p:cNvGraphicFramePr>
          <p:nvPr>
            <p:extLst>
              <p:ext uri="{D42A27DB-BD31-4B8C-83A1-F6EECF244321}">
                <p14:modId xmlns:p14="http://schemas.microsoft.com/office/powerpoint/2010/main" val="2605067733"/>
              </p:ext>
            </p:extLst>
          </p:nvPr>
        </p:nvGraphicFramePr>
        <p:xfrm>
          <a:off x="5133472" y="4048445"/>
          <a:ext cx="3572459" cy="1798320"/>
        </p:xfrm>
        <a:graphic>
          <a:graphicData uri="http://schemas.openxmlformats.org/drawingml/2006/table">
            <a:tbl>
              <a:tblPr rtl="1" firstRow="1" bandRow="1">
                <a:tableStyleId>{5C22544A-7EE6-4342-B048-85BDC9FD1C3A}</a:tableStyleId>
              </a:tblPr>
              <a:tblGrid>
                <a:gridCol w="3572459">
                  <a:extLst>
                    <a:ext uri="{9D8B030D-6E8A-4147-A177-3AD203B41FA5}">
                      <a16:colId xmlns:a16="http://schemas.microsoft.com/office/drawing/2014/main" val="20000"/>
                    </a:ext>
                  </a:extLst>
                </a:gridCol>
              </a:tblGrid>
              <a:tr h="885683">
                <a:tc>
                  <a:txBody>
                    <a:bodyPr/>
                    <a:lstStyle/>
                    <a:p>
                      <a:pPr algn="ctr"/>
                      <a:r>
                        <a:rPr lang="ar-SA" sz="2800" b="1" dirty="0">
                          <a:solidFill>
                            <a:schemeClr val="tx1"/>
                          </a:solidFill>
                        </a:rPr>
                        <a:t>يعطي جسمها الدعامة </a:t>
                      </a:r>
                    </a:p>
                    <a:p>
                      <a:pPr algn="ctr"/>
                      <a:r>
                        <a:rPr lang="ar-SA" sz="2800" b="1" dirty="0">
                          <a:solidFill>
                            <a:schemeClr val="tx1"/>
                          </a:solidFill>
                        </a:rPr>
                        <a:t>يحمي الأعضاء الداخلية</a:t>
                      </a:r>
                    </a:p>
                    <a:p>
                      <a:pPr algn="ctr"/>
                      <a:r>
                        <a:rPr lang="ar-SA" sz="2800" b="1" dirty="0">
                          <a:solidFill>
                            <a:schemeClr val="tx1"/>
                          </a:solidFill>
                        </a:rPr>
                        <a:t>يوفر الدعامة للعضلات ليساعدها على الحركة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7A74F"/>
                    </a:solidFill>
                  </a:tcPr>
                </a:tc>
                <a:extLst>
                  <a:ext uri="{0D108BD9-81ED-4DB2-BD59-A6C34878D82A}">
                    <a16:rowId xmlns:a16="http://schemas.microsoft.com/office/drawing/2014/main" val="10002"/>
                  </a:ext>
                </a:extLst>
              </a:tr>
            </a:tbl>
          </a:graphicData>
        </a:graphic>
      </p:graphicFrame>
      <p:graphicFrame>
        <p:nvGraphicFramePr>
          <p:cNvPr id="11" name="جدول 10">
            <a:extLst>
              <a:ext uri="{FF2B5EF4-FFF2-40B4-BE49-F238E27FC236}">
                <a16:creationId xmlns:a16="http://schemas.microsoft.com/office/drawing/2014/main" id="{7B36DB92-ED6B-4773-B878-92F1399F9F43}"/>
              </a:ext>
            </a:extLst>
          </p:cNvPr>
          <p:cNvGraphicFramePr>
            <a:graphicFrameLocks noGrp="1"/>
          </p:cNvGraphicFramePr>
          <p:nvPr>
            <p:extLst>
              <p:ext uri="{D42A27DB-BD31-4B8C-83A1-F6EECF244321}">
                <p14:modId xmlns:p14="http://schemas.microsoft.com/office/powerpoint/2010/main" val="2398774252"/>
              </p:ext>
            </p:extLst>
          </p:nvPr>
        </p:nvGraphicFramePr>
        <p:xfrm>
          <a:off x="1081539" y="3103139"/>
          <a:ext cx="3742011" cy="885683"/>
        </p:xfrm>
        <a:graphic>
          <a:graphicData uri="http://schemas.openxmlformats.org/drawingml/2006/table">
            <a:tbl>
              <a:tblPr rtl="1" firstRow="1" bandRow="1">
                <a:tableStyleId>{5C22544A-7EE6-4342-B048-85BDC9FD1C3A}</a:tableStyleId>
              </a:tblPr>
              <a:tblGrid>
                <a:gridCol w="3742011">
                  <a:extLst>
                    <a:ext uri="{9D8B030D-6E8A-4147-A177-3AD203B41FA5}">
                      <a16:colId xmlns:a16="http://schemas.microsoft.com/office/drawing/2014/main" val="20000"/>
                    </a:ext>
                  </a:extLst>
                </a:gridCol>
              </a:tblGrid>
              <a:tr h="885683">
                <a:tc>
                  <a:txBody>
                    <a:bodyPr/>
                    <a:lstStyle/>
                    <a:p>
                      <a:pPr algn="ctr"/>
                      <a:r>
                        <a:rPr lang="ar-SA" sz="2800" b="1" dirty="0">
                          <a:solidFill>
                            <a:schemeClr val="tx1"/>
                          </a:solidFill>
                        </a:rPr>
                        <a:t>الهيكل خارجي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12" name="جدول 11">
            <a:extLst>
              <a:ext uri="{FF2B5EF4-FFF2-40B4-BE49-F238E27FC236}">
                <a16:creationId xmlns:a16="http://schemas.microsoft.com/office/drawing/2014/main" id="{21DC5E12-F2BE-42B8-B134-FDDF2D59E2DB}"/>
              </a:ext>
            </a:extLst>
          </p:cNvPr>
          <p:cNvGraphicFramePr>
            <a:graphicFrameLocks noGrp="1"/>
          </p:cNvGraphicFramePr>
          <p:nvPr>
            <p:extLst>
              <p:ext uri="{D42A27DB-BD31-4B8C-83A1-F6EECF244321}">
                <p14:modId xmlns:p14="http://schemas.microsoft.com/office/powerpoint/2010/main" val="1698899298"/>
              </p:ext>
            </p:extLst>
          </p:nvPr>
        </p:nvGraphicFramePr>
        <p:xfrm>
          <a:off x="1091246" y="3999575"/>
          <a:ext cx="3742011" cy="1798320"/>
        </p:xfrm>
        <a:graphic>
          <a:graphicData uri="http://schemas.openxmlformats.org/drawingml/2006/table">
            <a:tbl>
              <a:tblPr rtl="1" firstRow="1" bandRow="1">
                <a:tableStyleId>{5C22544A-7EE6-4342-B048-85BDC9FD1C3A}</a:tableStyleId>
              </a:tblPr>
              <a:tblGrid>
                <a:gridCol w="3742011">
                  <a:extLst>
                    <a:ext uri="{9D8B030D-6E8A-4147-A177-3AD203B41FA5}">
                      <a16:colId xmlns:a16="http://schemas.microsoft.com/office/drawing/2014/main" val="20000"/>
                    </a:ext>
                  </a:extLst>
                </a:gridCol>
              </a:tblGrid>
              <a:tr h="885683">
                <a:tc>
                  <a:txBody>
                    <a:bodyPr/>
                    <a:lstStyle/>
                    <a:p>
                      <a:pPr algn="ctr"/>
                      <a:r>
                        <a:rPr lang="ar-SA" sz="2800" b="1" dirty="0">
                          <a:solidFill>
                            <a:schemeClr val="tx1"/>
                          </a:solidFill>
                        </a:rPr>
                        <a:t>يعطي جسمها الدعامة </a:t>
                      </a:r>
                    </a:p>
                    <a:p>
                      <a:pPr algn="ctr"/>
                      <a:r>
                        <a:rPr lang="ar-SA" sz="2800" b="1" dirty="0">
                          <a:solidFill>
                            <a:schemeClr val="tx1"/>
                          </a:solidFill>
                        </a:rPr>
                        <a:t>يحمي أنسجتها الطرية </a:t>
                      </a:r>
                    </a:p>
                    <a:p>
                      <a:pPr algn="ctr"/>
                      <a:r>
                        <a:rPr lang="ar-SA" sz="2800" b="1" dirty="0">
                          <a:solidFill>
                            <a:schemeClr val="tx1"/>
                          </a:solidFill>
                        </a:rPr>
                        <a:t>يمنع فقدان الماء منها</a:t>
                      </a:r>
                    </a:p>
                    <a:p>
                      <a:pPr algn="ctr"/>
                      <a:r>
                        <a:rPr lang="ar-SA" sz="2800" b="1" dirty="0">
                          <a:solidFill>
                            <a:schemeClr val="tx1"/>
                          </a:solidFill>
                        </a:rPr>
                        <a:t>يحمي جسمها من المفترسات</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7A74F"/>
                    </a:solidFill>
                  </a:tcPr>
                </a:tc>
                <a:extLst>
                  <a:ext uri="{0D108BD9-81ED-4DB2-BD59-A6C34878D82A}">
                    <a16:rowId xmlns:a16="http://schemas.microsoft.com/office/drawing/2014/main" val="10002"/>
                  </a:ext>
                </a:extLst>
              </a:tr>
            </a:tbl>
          </a:graphicData>
        </a:graphic>
      </p:graphicFrame>
      <p:graphicFrame>
        <p:nvGraphicFramePr>
          <p:cNvPr id="13" name="جدول 12">
            <a:extLst>
              <a:ext uri="{FF2B5EF4-FFF2-40B4-BE49-F238E27FC236}">
                <a16:creationId xmlns:a16="http://schemas.microsoft.com/office/drawing/2014/main" id="{0199F260-06D1-40B0-8AD5-A3449C43F638}"/>
              </a:ext>
            </a:extLst>
          </p:cNvPr>
          <p:cNvGraphicFramePr>
            <a:graphicFrameLocks noGrp="1"/>
          </p:cNvGraphicFramePr>
          <p:nvPr>
            <p:extLst>
              <p:ext uri="{D42A27DB-BD31-4B8C-83A1-F6EECF244321}">
                <p14:modId xmlns:p14="http://schemas.microsoft.com/office/powerpoint/2010/main" val="3565710319"/>
              </p:ext>
            </p:extLst>
          </p:nvPr>
        </p:nvGraphicFramePr>
        <p:xfrm>
          <a:off x="1081538" y="5808648"/>
          <a:ext cx="3742011" cy="885683"/>
        </p:xfrm>
        <a:graphic>
          <a:graphicData uri="http://schemas.openxmlformats.org/drawingml/2006/table">
            <a:tbl>
              <a:tblPr rtl="1" firstRow="1" bandRow="1">
                <a:tableStyleId>{5C22544A-7EE6-4342-B048-85BDC9FD1C3A}</a:tableStyleId>
              </a:tblPr>
              <a:tblGrid>
                <a:gridCol w="3742011">
                  <a:extLst>
                    <a:ext uri="{9D8B030D-6E8A-4147-A177-3AD203B41FA5}">
                      <a16:colId xmlns:a16="http://schemas.microsoft.com/office/drawing/2014/main" val="20000"/>
                    </a:ext>
                  </a:extLst>
                </a:gridCol>
              </a:tblGrid>
              <a:tr h="885683">
                <a:tc>
                  <a:txBody>
                    <a:bodyPr/>
                    <a:lstStyle/>
                    <a:p>
                      <a:pPr algn="ctr"/>
                      <a:r>
                        <a:rPr lang="ar-SA" sz="2800" b="1" dirty="0">
                          <a:solidFill>
                            <a:schemeClr val="tx1"/>
                          </a:solidFill>
                        </a:rPr>
                        <a:t>لا ينمو بنمو الحيوان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BBCC3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1238814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86DC403-8C18-47A8-8394-01EEC216AAC9}"/>
              </a:ext>
            </a:extLst>
          </p:cNvPr>
          <p:cNvSpPr/>
          <p:nvPr/>
        </p:nvSpPr>
        <p:spPr>
          <a:xfrm>
            <a:off x="232230" y="83772"/>
            <a:ext cx="11789418" cy="769441"/>
          </a:xfrm>
          <a:prstGeom prst="rect">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صنفي الحيوانات التالية إلى فقريات ولا فقريات </a:t>
            </a:r>
          </a:p>
        </p:txBody>
      </p:sp>
      <p:graphicFrame>
        <p:nvGraphicFramePr>
          <p:cNvPr id="3" name="جدول 2">
            <a:extLst>
              <a:ext uri="{FF2B5EF4-FFF2-40B4-BE49-F238E27FC236}">
                <a16:creationId xmlns:a16="http://schemas.microsoft.com/office/drawing/2014/main" id="{C6A665E5-BE9F-4913-81D2-734021BAE5F8}"/>
              </a:ext>
            </a:extLst>
          </p:cNvPr>
          <p:cNvGraphicFramePr>
            <a:graphicFrameLocks noGrp="1"/>
          </p:cNvGraphicFramePr>
          <p:nvPr>
            <p:extLst>
              <p:ext uri="{D42A27DB-BD31-4B8C-83A1-F6EECF244321}">
                <p14:modId xmlns:p14="http://schemas.microsoft.com/office/powerpoint/2010/main" val="2766880934"/>
              </p:ext>
            </p:extLst>
          </p:nvPr>
        </p:nvGraphicFramePr>
        <p:xfrm>
          <a:off x="8277648" y="1097037"/>
          <a:ext cx="3744000" cy="2559120"/>
        </p:xfrm>
        <a:graphic>
          <a:graphicData uri="http://schemas.openxmlformats.org/drawingml/2006/table">
            <a:tbl>
              <a:tblPr rtl="1" firstRow="1" bandRow="1">
                <a:tableStyleId>{5C22544A-7EE6-4342-B048-85BDC9FD1C3A}</a:tableStyleId>
              </a:tblPr>
              <a:tblGrid>
                <a:gridCol w="3744000">
                  <a:extLst>
                    <a:ext uri="{9D8B030D-6E8A-4147-A177-3AD203B41FA5}">
                      <a16:colId xmlns:a16="http://schemas.microsoft.com/office/drawing/2014/main" val="116583580"/>
                    </a:ext>
                  </a:extLst>
                </a:gridCol>
              </a:tblGrid>
              <a:tr h="1980000">
                <a:tc>
                  <a:txBody>
                    <a:bodyPr/>
                    <a:lstStyle/>
                    <a:p>
                      <a:pPr algn="ctr" rtl="1"/>
                      <a:r>
                        <a:rPr lang="ar-SA" sz="3200" b="1" dirty="0">
                          <a:solidFill>
                            <a:schemeClr val="tx1"/>
                          </a:solidFill>
                        </a:rPr>
                        <a:t>الأسد </a:t>
                      </a:r>
                    </a:p>
                  </a:txBody>
                  <a:tcPr>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86025953"/>
                  </a:ext>
                </a:extLst>
              </a:tr>
              <a:tr h="370840">
                <a:tc>
                  <a:txBody>
                    <a:bodyPr/>
                    <a:lstStyle/>
                    <a:p>
                      <a:pPr algn="ctr" rtl="1"/>
                      <a:r>
                        <a:rPr lang="ar-SA" sz="3200" b="1" dirty="0">
                          <a:solidFill>
                            <a:schemeClr val="tx1"/>
                          </a:solidFill>
                        </a:rPr>
                        <a:t>فقريات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5" name="جدول 4">
            <a:extLst>
              <a:ext uri="{FF2B5EF4-FFF2-40B4-BE49-F238E27FC236}">
                <a16:creationId xmlns:a16="http://schemas.microsoft.com/office/drawing/2014/main" id="{EE4B928C-7826-4921-B97A-BE7789AFCEB9}"/>
              </a:ext>
            </a:extLst>
          </p:cNvPr>
          <p:cNvGraphicFramePr>
            <a:graphicFrameLocks noGrp="1"/>
          </p:cNvGraphicFramePr>
          <p:nvPr>
            <p:extLst>
              <p:ext uri="{D42A27DB-BD31-4B8C-83A1-F6EECF244321}">
                <p14:modId xmlns:p14="http://schemas.microsoft.com/office/powerpoint/2010/main" val="119862285"/>
              </p:ext>
            </p:extLst>
          </p:nvPr>
        </p:nvGraphicFramePr>
        <p:xfrm>
          <a:off x="4206000" y="1105503"/>
          <a:ext cx="3780000" cy="255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1980000">
                <a:tc>
                  <a:txBody>
                    <a:bodyPr/>
                    <a:lstStyle/>
                    <a:p>
                      <a:pPr algn="ctr" rtl="1"/>
                      <a:r>
                        <a:rPr lang="ar-SA" sz="3200" b="1" dirty="0">
                          <a:solidFill>
                            <a:schemeClr val="tx1"/>
                          </a:solidFill>
                        </a:rPr>
                        <a:t>الفراشة </a:t>
                      </a:r>
                    </a:p>
                  </a:txBody>
                  <a:tcPr>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86025953"/>
                  </a:ext>
                </a:extLst>
              </a:tr>
              <a:tr h="370840">
                <a:tc>
                  <a:txBody>
                    <a:bodyPr/>
                    <a:lstStyle/>
                    <a:p>
                      <a:pPr algn="ctr" rtl="1"/>
                      <a:r>
                        <a:rPr lang="ar-SA" sz="3200" b="1" dirty="0">
                          <a:solidFill>
                            <a:schemeClr val="tx1"/>
                          </a:solidFill>
                        </a:rPr>
                        <a:t>لا فقريات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6" name="جدول 5">
            <a:extLst>
              <a:ext uri="{FF2B5EF4-FFF2-40B4-BE49-F238E27FC236}">
                <a16:creationId xmlns:a16="http://schemas.microsoft.com/office/drawing/2014/main" id="{97FF02C1-2182-40E5-BDCC-8FBB5773EA41}"/>
              </a:ext>
            </a:extLst>
          </p:cNvPr>
          <p:cNvGraphicFramePr>
            <a:graphicFrameLocks noGrp="1"/>
          </p:cNvGraphicFramePr>
          <p:nvPr>
            <p:extLst>
              <p:ext uri="{D42A27DB-BD31-4B8C-83A1-F6EECF244321}">
                <p14:modId xmlns:p14="http://schemas.microsoft.com/office/powerpoint/2010/main" val="1525154136"/>
              </p:ext>
            </p:extLst>
          </p:nvPr>
        </p:nvGraphicFramePr>
        <p:xfrm>
          <a:off x="170352" y="1097037"/>
          <a:ext cx="3780000" cy="255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1980000">
                <a:tc>
                  <a:txBody>
                    <a:bodyPr/>
                    <a:lstStyle/>
                    <a:p>
                      <a:pPr algn="ctr" rtl="1"/>
                      <a:r>
                        <a:rPr lang="ar-SA" sz="3200" b="1" dirty="0">
                          <a:solidFill>
                            <a:schemeClr val="tx1"/>
                          </a:solidFill>
                        </a:rPr>
                        <a:t>الحمامة  </a:t>
                      </a:r>
                    </a:p>
                  </a:txBody>
                  <a:tcPr>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86025953"/>
                  </a:ext>
                </a:extLst>
              </a:tr>
              <a:tr h="370840">
                <a:tc>
                  <a:txBody>
                    <a:bodyPr/>
                    <a:lstStyle/>
                    <a:p>
                      <a:pPr algn="ctr" rtl="1"/>
                      <a:r>
                        <a:rPr lang="ar-SA" sz="3200" b="1" dirty="0">
                          <a:solidFill>
                            <a:schemeClr val="tx1"/>
                          </a:solidFill>
                        </a:rPr>
                        <a:t>فقريات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7" name="جدول 6">
            <a:extLst>
              <a:ext uri="{FF2B5EF4-FFF2-40B4-BE49-F238E27FC236}">
                <a16:creationId xmlns:a16="http://schemas.microsoft.com/office/drawing/2014/main" id="{B32A5C01-8BA4-491F-A235-766C46C44292}"/>
              </a:ext>
            </a:extLst>
          </p:cNvPr>
          <p:cNvGraphicFramePr>
            <a:graphicFrameLocks noGrp="1"/>
          </p:cNvGraphicFramePr>
          <p:nvPr>
            <p:extLst>
              <p:ext uri="{D42A27DB-BD31-4B8C-83A1-F6EECF244321}">
                <p14:modId xmlns:p14="http://schemas.microsoft.com/office/powerpoint/2010/main" val="4066422366"/>
              </p:ext>
            </p:extLst>
          </p:nvPr>
        </p:nvGraphicFramePr>
        <p:xfrm>
          <a:off x="8241648" y="3899981"/>
          <a:ext cx="3780000" cy="255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1980000">
                <a:tc>
                  <a:txBody>
                    <a:bodyPr/>
                    <a:lstStyle/>
                    <a:p>
                      <a:pPr algn="ctr" rtl="1"/>
                      <a:r>
                        <a:rPr lang="ar-SA" sz="3200" b="1" dirty="0">
                          <a:solidFill>
                            <a:schemeClr val="tx1"/>
                          </a:solidFill>
                        </a:rPr>
                        <a:t>الأخطبوط </a:t>
                      </a:r>
                    </a:p>
                  </a:txBody>
                  <a:tcPr>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86025953"/>
                  </a:ext>
                </a:extLst>
              </a:tr>
              <a:tr h="370840">
                <a:tc>
                  <a:txBody>
                    <a:bodyPr/>
                    <a:lstStyle/>
                    <a:p>
                      <a:pPr algn="ctr" rtl="1"/>
                      <a:r>
                        <a:rPr lang="ar-SA" sz="3200" b="1" dirty="0">
                          <a:solidFill>
                            <a:schemeClr val="tx1"/>
                          </a:solidFill>
                        </a:rPr>
                        <a:t>لا فقريات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8" name="جدول 7">
            <a:extLst>
              <a:ext uri="{FF2B5EF4-FFF2-40B4-BE49-F238E27FC236}">
                <a16:creationId xmlns:a16="http://schemas.microsoft.com/office/drawing/2014/main" id="{1C1593CC-56A9-493C-886A-1F719B0CC72B}"/>
              </a:ext>
            </a:extLst>
          </p:cNvPr>
          <p:cNvGraphicFramePr>
            <a:graphicFrameLocks noGrp="1"/>
          </p:cNvGraphicFramePr>
          <p:nvPr>
            <p:extLst>
              <p:ext uri="{D42A27DB-BD31-4B8C-83A1-F6EECF244321}">
                <p14:modId xmlns:p14="http://schemas.microsoft.com/office/powerpoint/2010/main" val="4220822564"/>
              </p:ext>
            </p:extLst>
          </p:nvPr>
        </p:nvGraphicFramePr>
        <p:xfrm>
          <a:off x="4236939" y="3916913"/>
          <a:ext cx="3780000" cy="255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1980000">
                <a:tc>
                  <a:txBody>
                    <a:bodyPr/>
                    <a:lstStyle/>
                    <a:p>
                      <a:pPr algn="ctr" rtl="1"/>
                      <a:r>
                        <a:rPr lang="ar-SA" sz="3200" b="1" dirty="0">
                          <a:solidFill>
                            <a:schemeClr val="tx1"/>
                          </a:solidFill>
                        </a:rPr>
                        <a:t>الحوت </a:t>
                      </a:r>
                    </a:p>
                  </a:txBody>
                  <a:tcPr>
                    <a:lnB w="38100" cap="flat" cmpd="sng" algn="ctr">
                      <a:solidFill>
                        <a:schemeClr val="tx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86025953"/>
                  </a:ext>
                </a:extLst>
              </a:tr>
              <a:tr h="370840">
                <a:tc>
                  <a:txBody>
                    <a:bodyPr/>
                    <a:lstStyle/>
                    <a:p>
                      <a:pPr algn="ctr" rtl="1"/>
                      <a:r>
                        <a:rPr lang="ar-SA" sz="3200" b="1" dirty="0">
                          <a:solidFill>
                            <a:schemeClr val="tx1"/>
                          </a:solidFill>
                        </a:rPr>
                        <a:t> فقريات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9" name="جدول 8">
            <a:extLst>
              <a:ext uri="{FF2B5EF4-FFF2-40B4-BE49-F238E27FC236}">
                <a16:creationId xmlns:a16="http://schemas.microsoft.com/office/drawing/2014/main" id="{E287123E-EC2D-4E66-9ACE-42299DDB415A}"/>
              </a:ext>
            </a:extLst>
          </p:cNvPr>
          <p:cNvGraphicFramePr>
            <a:graphicFrameLocks noGrp="1"/>
          </p:cNvGraphicFramePr>
          <p:nvPr>
            <p:extLst>
              <p:ext uri="{D42A27DB-BD31-4B8C-83A1-F6EECF244321}">
                <p14:modId xmlns:p14="http://schemas.microsoft.com/office/powerpoint/2010/main" val="964581360"/>
              </p:ext>
            </p:extLst>
          </p:nvPr>
        </p:nvGraphicFramePr>
        <p:xfrm>
          <a:off x="232230" y="3916913"/>
          <a:ext cx="3780000" cy="255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1980000">
                <a:tc>
                  <a:txBody>
                    <a:bodyPr/>
                    <a:lstStyle/>
                    <a:p>
                      <a:pPr algn="ctr" rtl="1"/>
                      <a:r>
                        <a:rPr lang="ar-SA" sz="3200" b="1" dirty="0">
                          <a:solidFill>
                            <a:schemeClr val="tx1"/>
                          </a:solidFill>
                        </a:rPr>
                        <a:t>قنديل البحر </a:t>
                      </a:r>
                    </a:p>
                  </a:txBody>
                  <a:tcPr>
                    <a:lnB w="38100" cap="flat" cmpd="sng" algn="ctr">
                      <a:solidFill>
                        <a:schemeClr val="tx1"/>
                      </a:solidFill>
                      <a:prstDash val="solid"/>
                      <a:round/>
                      <a:headEnd type="none" w="med" len="med"/>
                      <a:tailEnd type="none" w="med" len="med"/>
                    </a:lnB>
                    <a:blipFill dpi="0" rotWithShape="1">
                      <a:blip r:embed="rId7">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586025953"/>
                  </a:ext>
                </a:extLst>
              </a:tr>
              <a:tr h="370840">
                <a:tc>
                  <a:txBody>
                    <a:bodyPr/>
                    <a:lstStyle/>
                    <a:p>
                      <a:pPr algn="ctr" rtl="1"/>
                      <a:r>
                        <a:rPr lang="ar-SA" sz="3200" b="1" dirty="0">
                          <a:solidFill>
                            <a:schemeClr val="tx1"/>
                          </a:solidFill>
                        </a:rPr>
                        <a:t>لا فقريات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10" name="جدول 9">
            <a:extLst>
              <a:ext uri="{FF2B5EF4-FFF2-40B4-BE49-F238E27FC236}">
                <a16:creationId xmlns:a16="http://schemas.microsoft.com/office/drawing/2014/main" id="{14BB068B-BD77-4A14-88E7-6EEBAD732FD8}"/>
              </a:ext>
            </a:extLst>
          </p:cNvPr>
          <p:cNvGraphicFramePr>
            <a:graphicFrameLocks noGrp="1"/>
          </p:cNvGraphicFramePr>
          <p:nvPr>
            <p:extLst>
              <p:ext uri="{D42A27DB-BD31-4B8C-83A1-F6EECF244321}">
                <p14:modId xmlns:p14="http://schemas.microsoft.com/office/powerpoint/2010/main" val="790945557"/>
              </p:ext>
            </p:extLst>
          </p:nvPr>
        </p:nvGraphicFramePr>
        <p:xfrm>
          <a:off x="8259648" y="3077037"/>
          <a:ext cx="3780000" cy="57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370840">
                <a:tc>
                  <a:txBody>
                    <a:bodyPr/>
                    <a:lstStyle/>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11" name="جدول 10">
            <a:extLst>
              <a:ext uri="{FF2B5EF4-FFF2-40B4-BE49-F238E27FC236}">
                <a16:creationId xmlns:a16="http://schemas.microsoft.com/office/drawing/2014/main" id="{39D7B67E-C137-401F-A580-B086377D6403}"/>
              </a:ext>
            </a:extLst>
          </p:cNvPr>
          <p:cNvGraphicFramePr>
            <a:graphicFrameLocks noGrp="1"/>
          </p:cNvGraphicFramePr>
          <p:nvPr>
            <p:extLst>
              <p:ext uri="{D42A27DB-BD31-4B8C-83A1-F6EECF244321}">
                <p14:modId xmlns:p14="http://schemas.microsoft.com/office/powerpoint/2010/main" val="113907499"/>
              </p:ext>
            </p:extLst>
          </p:nvPr>
        </p:nvGraphicFramePr>
        <p:xfrm>
          <a:off x="4207911" y="3085503"/>
          <a:ext cx="3780000" cy="57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370840">
                <a:tc>
                  <a:txBody>
                    <a:bodyPr/>
                    <a:lstStyle/>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12" name="جدول 11">
            <a:extLst>
              <a:ext uri="{FF2B5EF4-FFF2-40B4-BE49-F238E27FC236}">
                <a16:creationId xmlns:a16="http://schemas.microsoft.com/office/drawing/2014/main" id="{803F4199-0F96-43E9-9A2B-F851F3B96E85}"/>
              </a:ext>
            </a:extLst>
          </p:cNvPr>
          <p:cNvGraphicFramePr>
            <a:graphicFrameLocks noGrp="1"/>
          </p:cNvGraphicFramePr>
          <p:nvPr>
            <p:extLst>
              <p:ext uri="{D42A27DB-BD31-4B8C-83A1-F6EECF244321}">
                <p14:modId xmlns:p14="http://schemas.microsoft.com/office/powerpoint/2010/main" val="2106340489"/>
              </p:ext>
            </p:extLst>
          </p:nvPr>
        </p:nvGraphicFramePr>
        <p:xfrm>
          <a:off x="173838" y="3070989"/>
          <a:ext cx="3780000" cy="57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370840">
                <a:tc>
                  <a:txBody>
                    <a:bodyPr/>
                    <a:lstStyle/>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13" name="جدول 12">
            <a:extLst>
              <a:ext uri="{FF2B5EF4-FFF2-40B4-BE49-F238E27FC236}">
                <a16:creationId xmlns:a16="http://schemas.microsoft.com/office/drawing/2014/main" id="{83E46C46-F4E0-4732-9E86-90C1F43F02F1}"/>
              </a:ext>
            </a:extLst>
          </p:cNvPr>
          <p:cNvGraphicFramePr>
            <a:graphicFrameLocks noGrp="1"/>
          </p:cNvGraphicFramePr>
          <p:nvPr>
            <p:extLst>
              <p:ext uri="{D42A27DB-BD31-4B8C-83A1-F6EECF244321}">
                <p14:modId xmlns:p14="http://schemas.microsoft.com/office/powerpoint/2010/main" val="3457837524"/>
              </p:ext>
            </p:extLst>
          </p:nvPr>
        </p:nvGraphicFramePr>
        <p:xfrm>
          <a:off x="8259648" y="5879981"/>
          <a:ext cx="3780000" cy="57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0">
                <a:tc>
                  <a:txBody>
                    <a:bodyPr/>
                    <a:lstStyle/>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15" name="جدول 14">
            <a:extLst>
              <a:ext uri="{FF2B5EF4-FFF2-40B4-BE49-F238E27FC236}">
                <a16:creationId xmlns:a16="http://schemas.microsoft.com/office/drawing/2014/main" id="{337D72E6-C2A5-41D0-B5E4-E7806DD7E63F}"/>
              </a:ext>
            </a:extLst>
          </p:cNvPr>
          <p:cNvGraphicFramePr>
            <a:graphicFrameLocks noGrp="1"/>
          </p:cNvGraphicFramePr>
          <p:nvPr>
            <p:extLst>
              <p:ext uri="{D42A27DB-BD31-4B8C-83A1-F6EECF244321}">
                <p14:modId xmlns:p14="http://schemas.microsoft.com/office/powerpoint/2010/main" val="3503124263"/>
              </p:ext>
            </p:extLst>
          </p:nvPr>
        </p:nvGraphicFramePr>
        <p:xfrm>
          <a:off x="4251453" y="5896913"/>
          <a:ext cx="3780000" cy="57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370840">
                <a:tc>
                  <a:txBody>
                    <a:bodyPr/>
                    <a:lstStyle/>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graphicFrame>
        <p:nvGraphicFramePr>
          <p:cNvPr id="17" name="جدول 16">
            <a:extLst>
              <a:ext uri="{FF2B5EF4-FFF2-40B4-BE49-F238E27FC236}">
                <a16:creationId xmlns:a16="http://schemas.microsoft.com/office/drawing/2014/main" id="{20E9ADC7-B02E-4BD3-BB0F-378EE1B1FD77}"/>
              </a:ext>
            </a:extLst>
          </p:cNvPr>
          <p:cNvGraphicFramePr>
            <a:graphicFrameLocks noGrp="1"/>
          </p:cNvGraphicFramePr>
          <p:nvPr>
            <p:extLst>
              <p:ext uri="{D42A27DB-BD31-4B8C-83A1-F6EECF244321}">
                <p14:modId xmlns:p14="http://schemas.microsoft.com/office/powerpoint/2010/main" val="1243786579"/>
              </p:ext>
            </p:extLst>
          </p:nvPr>
        </p:nvGraphicFramePr>
        <p:xfrm>
          <a:off x="243258" y="5896913"/>
          <a:ext cx="3780000" cy="579120"/>
        </p:xfrm>
        <a:graphic>
          <a:graphicData uri="http://schemas.openxmlformats.org/drawingml/2006/table">
            <a:tbl>
              <a:tblPr rtl="1" firstRow="1" bandRow="1">
                <a:tableStyleId>{5C22544A-7EE6-4342-B048-85BDC9FD1C3A}</a:tableStyleId>
              </a:tblPr>
              <a:tblGrid>
                <a:gridCol w="3780000">
                  <a:extLst>
                    <a:ext uri="{9D8B030D-6E8A-4147-A177-3AD203B41FA5}">
                      <a16:colId xmlns:a16="http://schemas.microsoft.com/office/drawing/2014/main" val="116583580"/>
                    </a:ext>
                  </a:extLst>
                </a:gridCol>
              </a:tblGrid>
              <a:tr h="370840">
                <a:tc>
                  <a:txBody>
                    <a:bodyPr/>
                    <a:lstStyle/>
                    <a:p>
                      <a:pPr algn="ctr" rtl="1"/>
                      <a:endParaRPr lang="ar-SA" sz="32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56718263"/>
                  </a:ext>
                </a:extLst>
              </a:tr>
            </a:tbl>
          </a:graphicData>
        </a:graphic>
      </p:graphicFrame>
    </p:spTree>
    <p:extLst>
      <p:ext uri="{BB962C8B-B14F-4D97-AF65-F5344CB8AC3E}">
        <p14:creationId xmlns:p14="http://schemas.microsoft.com/office/powerpoint/2010/main" val="78875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nodeType="clickEffect">
                                  <p:stCondLst>
                                    <p:cond delay="0"/>
                                  </p:stCondLst>
                                  <p:childTnLst>
                                    <p:animEffect transition="out" filter="barn(outVertic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nodeType="clickEffect">
                                  <p:stCondLst>
                                    <p:cond delay="0"/>
                                  </p:stCondLst>
                                  <p:childTnLst>
                                    <p:animEffect transition="out" filter="barn(out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nodeType="clickEffect">
                                  <p:stCondLst>
                                    <p:cond delay="0"/>
                                  </p:stCondLst>
                                  <p:childTnLst>
                                    <p:animEffect transition="out" filter="barn(outVertic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nodeType="clickEffect">
                                  <p:stCondLst>
                                    <p:cond delay="0"/>
                                  </p:stCondLst>
                                  <p:childTnLst>
                                    <p:animEffect transition="out" filter="barn(outVertic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مربع نص 1"/>
          <p:cNvSpPr txBox="1"/>
          <p:nvPr/>
        </p:nvSpPr>
        <p:spPr>
          <a:xfrm>
            <a:off x="4833257" y="0"/>
            <a:ext cx="7329713" cy="3267494"/>
          </a:xfrm>
          <a:prstGeom prst="rect">
            <a:avLst/>
          </a:prstGeom>
          <a:solidFill>
            <a:srgbClr val="D5F0FE"/>
          </a:solidFill>
        </p:spPr>
        <p:txBody>
          <a:bodyPr wrap="square" rtlCol="1">
            <a:spAutoFit/>
          </a:bodyPr>
          <a:lstStyle/>
          <a:p>
            <a:endParaRPr lang="ar-SA" dirty="0"/>
          </a:p>
        </p:txBody>
      </p:sp>
      <p:sp>
        <p:nvSpPr>
          <p:cNvPr id="3" name="مستطيل 2"/>
          <p:cNvSpPr/>
          <p:nvPr/>
        </p:nvSpPr>
        <p:spPr>
          <a:xfrm>
            <a:off x="5094513" y="682171"/>
            <a:ext cx="6328229" cy="2585323"/>
          </a:xfrm>
          <a:prstGeom prst="rect">
            <a:avLst/>
          </a:prstGeom>
          <a:noFill/>
        </p:spPr>
        <p:txBody>
          <a:bodyPr wrap="square" lIns="91440" tIns="45720" rIns="91440" bIns="45720">
            <a:spAutoFit/>
          </a:bodyPr>
          <a:lstStyle/>
          <a:p>
            <a:pPr algn="ctr"/>
            <a:r>
              <a:rPr lang="ar-SA" sz="5400" b="1" dirty="0">
                <a:ln w="6600">
                  <a:solidFill>
                    <a:srgbClr val="BE882A"/>
                  </a:solidFill>
                  <a:prstDash val="solid"/>
                </a:ln>
                <a:solidFill>
                  <a:schemeClr val="accent4"/>
                </a:solidFill>
                <a:effectLst>
                  <a:outerShdw dist="38100" dir="2700000" algn="tl" rotWithShape="0">
                    <a:schemeClr val="accent2"/>
                  </a:outerShdw>
                </a:effectLst>
              </a:rPr>
              <a:t>المواطن البيئية </a:t>
            </a:r>
          </a:p>
          <a:p>
            <a:pPr algn="ctr"/>
            <a:r>
              <a:rPr lang="ar-SA" sz="5400" b="1" cap="none" spc="0" dirty="0">
                <a:ln w="6600">
                  <a:solidFill>
                    <a:srgbClr val="BE882A"/>
                  </a:solidFill>
                  <a:prstDash val="solid"/>
                </a:ln>
                <a:solidFill>
                  <a:schemeClr val="accent4"/>
                </a:solidFill>
                <a:effectLst>
                  <a:outerShdw dist="38100" dir="2700000" algn="tl" rotWithShape="0">
                    <a:schemeClr val="accent2"/>
                  </a:outerShdw>
                </a:effectLst>
              </a:rPr>
              <a:t>تعيش الحيوانات في مختلف أنواع البيئات </a:t>
            </a:r>
          </a:p>
        </p:txBody>
      </p:sp>
    </p:spTree>
    <p:extLst>
      <p:ext uri="{BB962C8B-B14F-4D97-AF65-F5344CB8AC3E}">
        <p14:creationId xmlns:p14="http://schemas.microsoft.com/office/powerpoint/2010/main" val="186293330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161143" y="239151"/>
            <a:ext cx="10029374" cy="830997"/>
          </a:xfrm>
          <a:prstGeom prst="rect">
            <a:avLst/>
          </a:prstGeom>
          <a:noFill/>
          <a:ln w="38100">
            <a:solidFill>
              <a:schemeClr val="tx1"/>
            </a:solidFill>
          </a:ln>
        </p:spPr>
        <p:txBody>
          <a:bodyPr wrap="square" lIns="91440" tIns="45720" rIns="91440" bIns="45720">
            <a:spAutoFit/>
          </a:bodyPr>
          <a:lstStyle/>
          <a:p>
            <a:pPr algn="ctr"/>
            <a:r>
              <a:rPr lang="ar-SA" sz="4800" b="1" cap="none" spc="0" dirty="0">
                <a:ln w="12700">
                  <a:solidFill>
                    <a:schemeClr val="tx2">
                      <a:lumMod val="75000"/>
                    </a:schemeClr>
                  </a:solidFill>
                  <a:prstDash val="solid"/>
                </a:ln>
                <a:solidFill>
                  <a:srgbClr val="43D0EE"/>
                </a:solidFill>
                <a:effectLst>
                  <a:outerShdw dist="38100" dir="2640000" algn="bl" rotWithShape="0">
                    <a:schemeClr val="tx2">
                      <a:lumMod val="75000"/>
                    </a:schemeClr>
                  </a:outerShdw>
                </a:effectLst>
              </a:rPr>
              <a:t>أعطي مثالا </a:t>
            </a:r>
            <a:r>
              <a:rPr lang="ar-SA" sz="4800" b="1" dirty="0">
                <a:ln w="12700">
                  <a:solidFill>
                    <a:schemeClr val="tx2">
                      <a:lumMod val="75000"/>
                    </a:schemeClr>
                  </a:solidFill>
                  <a:prstDash val="solid"/>
                </a:ln>
                <a:solidFill>
                  <a:srgbClr val="43D0EE"/>
                </a:solidFill>
                <a:effectLst>
                  <a:outerShdw dist="38100" dir="2640000" algn="bl" rotWithShape="0">
                    <a:schemeClr val="tx2">
                      <a:lumMod val="75000"/>
                    </a:schemeClr>
                  </a:outerShdw>
                </a:effectLst>
              </a:rPr>
              <a:t>على حيوانات تعيش في البيئات التالية  </a:t>
            </a:r>
            <a:endParaRPr lang="ar-SA" sz="4800" b="1" cap="none" spc="0" dirty="0">
              <a:ln w="12700">
                <a:solidFill>
                  <a:schemeClr val="tx2">
                    <a:lumMod val="75000"/>
                  </a:schemeClr>
                </a:solidFill>
                <a:prstDash val="solid"/>
              </a:ln>
              <a:solidFill>
                <a:srgbClr val="43D0EE"/>
              </a:solidFill>
              <a:effectLst>
                <a:outerShdw dist="38100" dir="2640000" algn="bl" rotWithShape="0">
                  <a:schemeClr val="tx2">
                    <a:lumMod val="75000"/>
                  </a:schemeClr>
                </a:outerShdw>
              </a:effectLst>
            </a:endParaRPr>
          </a:p>
        </p:txBody>
      </p:sp>
      <p:graphicFrame>
        <p:nvGraphicFramePr>
          <p:cNvPr id="5" name="رسم تخطيطي 4"/>
          <p:cNvGraphicFramePr/>
          <p:nvPr>
            <p:extLst>
              <p:ext uri="{D42A27DB-BD31-4B8C-83A1-F6EECF244321}">
                <p14:modId xmlns:p14="http://schemas.microsoft.com/office/powerpoint/2010/main" val="1933098289"/>
              </p:ext>
            </p:extLst>
          </p:nvPr>
        </p:nvGraphicFramePr>
        <p:xfrm>
          <a:off x="362857" y="1233714"/>
          <a:ext cx="11625946" cy="53851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665189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2"/>
          <p:cNvSpPr>
            <a:spLocks noChangeArrowheads="1"/>
          </p:cNvSpPr>
          <p:nvPr/>
        </p:nvSpPr>
        <p:spPr bwMode="auto">
          <a:xfrm>
            <a:off x="283823" y="202841"/>
            <a:ext cx="11769844" cy="1200329"/>
          </a:xfrm>
          <a:prstGeom prst="rect">
            <a:avLst/>
          </a:prstGeom>
          <a:noFill/>
          <a:ln w="38100">
            <a:solidFill>
              <a:srgbClr val="FF0000"/>
            </a:solidFill>
            <a:miter lim="800000"/>
            <a:headEnd/>
            <a:tailEnd/>
          </a:ln>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SA" sz="3600" b="1" i="0" u="none" strike="noStrike" normalizeH="0" baseline="0" dirty="0">
                <a:ln/>
                <a:solidFill>
                  <a:srgbClr val="FF0000"/>
                </a:solidFill>
                <a:latin typeface="Calibri" panose="020F0502020204030204" pitchFamily="34" charset="0"/>
                <a:ea typeface="Calibri" panose="020F0502020204030204" pitchFamily="34" charset="0"/>
                <a:cs typeface="Arial" panose="020B0604020202020204" pitchFamily="34" charset="0"/>
              </a:rPr>
              <a:t># أقرئي في كتابكـِ المقرر عن تركيب الخلية الحيوانية ثم ضعي علامة (   )</a:t>
            </a:r>
            <a:r>
              <a:rPr kumimoji="0" lang="ar-SA" altLang="ar-SA" sz="3600" b="1" i="0" u="none" strike="noStrike" normalizeH="0" baseline="0" dirty="0">
                <a:ln/>
                <a:solidFill>
                  <a:srgbClr val="FF0000"/>
                </a:solidFill>
                <a:latin typeface="Arial" panose="020B0604020202020204" pitchFamily="34" charset="0"/>
                <a:ea typeface="Calibri" panose="020F0502020204030204" pitchFamily="34" charset="0"/>
                <a:cs typeface="Arial" panose="020B0604020202020204" pitchFamily="34" charset="0"/>
              </a:rPr>
              <a:t>أمام العبارات الصحيحة التي تصف تركيب الخلية الحيوانية</a:t>
            </a:r>
            <a:r>
              <a:rPr kumimoji="0" lang="en-US" altLang="ar-SA" sz="1200" b="1" i="0" u="none" strike="noStrike" normalizeH="0" baseline="0" dirty="0">
                <a:ln/>
                <a:solidFill>
                  <a:srgbClr val="FF0000"/>
                </a:solidFill>
                <a:effectLst/>
                <a:ea typeface="Calibri" panose="020F0502020204030204" pitchFamily="34" charset="0"/>
                <a:cs typeface="Arial" panose="020B0604020202020204" pitchFamily="34" charset="0"/>
              </a:rPr>
              <a:t>‫‫‫‫</a:t>
            </a:r>
            <a:r>
              <a:rPr kumimoji="0" lang="en-US" altLang="ar-SA" b="1" i="0" u="none" strike="noStrike" normalizeH="0" baseline="0" dirty="0">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ar-SA" sz="1200" b="1" i="0" u="none" strike="noStrike" normalizeH="0" baseline="0" dirty="0">
                <a:ln/>
                <a:solidFill>
                  <a:srgbClr val="FF0000"/>
                </a:solidFill>
                <a:effectLst/>
              </a:rPr>
              <a:t> </a:t>
            </a:r>
            <a:endParaRPr kumimoji="0" lang="en-US" altLang="ar-SA" sz="2000" b="1" i="0" u="none" strike="noStrike" normalizeH="0" baseline="0" dirty="0">
              <a:ln/>
              <a:solidFill>
                <a:srgbClr val="FF0000"/>
              </a:solidFill>
              <a:effectLst/>
              <a:latin typeface="Arial" panose="020B0604020202020204" pitchFamily="34" charset="0"/>
              <a:cs typeface="Arial" panose="020B0604020202020204" pitchFamily="34" charset="0"/>
            </a:endParaRPr>
          </a:p>
        </p:txBody>
      </p:sp>
      <p:sp>
        <p:nvSpPr>
          <p:cNvPr id="15" name="شكل حر 14"/>
          <p:cNvSpPr/>
          <p:nvPr/>
        </p:nvSpPr>
        <p:spPr>
          <a:xfrm>
            <a:off x="1117600" y="435808"/>
            <a:ext cx="424282" cy="275392"/>
          </a:xfrm>
          <a:custGeom>
            <a:avLst/>
            <a:gdLst>
              <a:gd name="connsiteX0" fmla="*/ 0 w 505327"/>
              <a:gd name="connsiteY0" fmla="*/ 132347 h 252663"/>
              <a:gd name="connsiteX1" fmla="*/ 12032 w 505327"/>
              <a:gd name="connsiteY1" fmla="*/ 192505 h 252663"/>
              <a:gd name="connsiteX2" fmla="*/ 36095 w 505327"/>
              <a:gd name="connsiteY2" fmla="*/ 216569 h 252663"/>
              <a:gd name="connsiteX3" fmla="*/ 60158 w 505327"/>
              <a:gd name="connsiteY3" fmla="*/ 252663 h 252663"/>
              <a:gd name="connsiteX4" fmla="*/ 156411 w 505327"/>
              <a:gd name="connsiteY4" fmla="*/ 228600 h 252663"/>
              <a:gd name="connsiteX5" fmla="*/ 180474 w 505327"/>
              <a:gd name="connsiteY5" fmla="*/ 192505 h 252663"/>
              <a:gd name="connsiteX6" fmla="*/ 252663 w 505327"/>
              <a:gd name="connsiteY6" fmla="*/ 168442 h 252663"/>
              <a:gd name="connsiteX7" fmla="*/ 348916 w 505327"/>
              <a:gd name="connsiteY7" fmla="*/ 96253 h 252663"/>
              <a:gd name="connsiteX8" fmla="*/ 385011 w 505327"/>
              <a:gd name="connsiteY8" fmla="*/ 84221 h 252663"/>
              <a:gd name="connsiteX9" fmla="*/ 445169 w 505327"/>
              <a:gd name="connsiteY9" fmla="*/ 36095 h 252663"/>
              <a:gd name="connsiteX10" fmla="*/ 505327 w 505327"/>
              <a:gd name="connsiteY10" fmla="*/ 0 h 25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327" h="252663">
                <a:moveTo>
                  <a:pt x="0" y="132347"/>
                </a:moveTo>
                <a:cubicBezTo>
                  <a:pt x="4011" y="152400"/>
                  <a:pt x="3976" y="173709"/>
                  <a:pt x="12032" y="192505"/>
                </a:cubicBezTo>
                <a:cubicBezTo>
                  <a:pt x="16500" y="202931"/>
                  <a:pt x="29009" y="207711"/>
                  <a:pt x="36095" y="216569"/>
                </a:cubicBezTo>
                <a:cubicBezTo>
                  <a:pt x="45128" y="227860"/>
                  <a:pt x="52137" y="240632"/>
                  <a:pt x="60158" y="252663"/>
                </a:cubicBezTo>
                <a:cubicBezTo>
                  <a:pt x="63157" y="252063"/>
                  <a:pt x="144077" y="238467"/>
                  <a:pt x="156411" y="228600"/>
                </a:cubicBezTo>
                <a:cubicBezTo>
                  <a:pt x="167702" y="219567"/>
                  <a:pt x="168212" y="200169"/>
                  <a:pt x="180474" y="192505"/>
                </a:cubicBezTo>
                <a:cubicBezTo>
                  <a:pt x="201983" y="179062"/>
                  <a:pt x="252663" y="168442"/>
                  <a:pt x="252663" y="168442"/>
                </a:cubicBezTo>
                <a:cubicBezTo>
                  <a:pt x="281167" y="139939"/>
                  <a:pt x="308104" y="109857"/>
                  <a:pt x="348916" y="96253"/>
                </a:cubicBezTo>
                <a:cubicBezTo>
                  <a:pt x="360948" y="92242"/>
                  <a:pt x="373667" y="89893"/>
                  <a:pt x="385011" y="84221"/>
                </a:cubicBezTo>
                <a:cubicBezTo>
                  <a:pt x="434381" y="59535"/>
                  <a:pt x="407869" y="65935"/>
                  <a:pt x="445169" y="36095"/>
                </a:cubicBezTo>
                <a:cubicBezTo>
                  <a:pt x="469369" y="16735"/>
                  <a:pt x="480335" y="12496"/>
                  <a:pt x="505327" y="0"/>
                </a:cubicBezTo>
              </a:path>
            </a:pathLst>
          </a:custGeom>
          <a:ln w="76200">
            <a:solidFill>
              <a:srgbClr val="FF0000"/>
            </a:solidFill>
          </a:ln>
        </p:spPr>
        <p:style>
          <a:lnRef idx="1">
            <a:schemeClr val="dk1"/>
          </a:lnRef>
          <a:fillRef idx="0">
            <a:schemeClr val="dk1"/>
          </a:fillRef>
          <a:effectRef idx="0">
            <a:schemeClr val="dk1"/>
          </a:effectRef>
          <a:fontRef idx="minor">
            <a:schemeClr val="tx1"/>
          </a:fontRef>
        </p:style>
        <p:txBody>
          <a:bodyPr rtlCol="1" anchor="ctr"/>
          <a:lstStyle/>
          <a:p>
            <a:pPr algn="ctr"/>
            <a:endParaRPr lang="ar-SA">
              <a:solidFill>
                <a:srgbClr val="ED3928"/>
              </a:solidFill>
            </a:endParaRPr>
          </a:p>
        </p:txBody>
      </p:sp>
      <p:graphicFrame>
        <p:nvGraphicFramePr>
          <p:cNvPr id="19" name="جدول 18"/>
          <p:cNvGraphicFramePr>
            <a:graphicFrameLocks noGrp="1"/>
          </p:cNvGraphicFramePr>
          <p:nvPr>
            <p:extLst>
              <p:ext uri="{D42A27DB-BD31-4B8C-83A1-F6EECF244321}">
                <p14:modId xmlns:p14="http://schemas.microsoft.com/office/powerpoint/2010/main" val="480705584"/>
              </p:ext>
            </p:extLst>
          </p:nvPr>
        </p:nvGraphicFramePr>
        <p:xfrm>
          <a:off x="5539882" y="1604579"/>
          <a:ext cx="6513785" cy="5059680"/>
        </p:xfrm>
        <a:graphic>
          <a:graphicData uri="http://schemas.openxmlformats.org/drawingml/2006/table">
            <a:tbl>
              <a:tblPr rtl="1" firstRow="1" bandRow="1">
                <a:tableStyleId>{21E4AEA4-8DFA-4A89-87EB-49C32662AFE0}</a:tableStyleId>
              </a:tblPr>
              <a:tblGrid>
                <a:gridCol w="4896000">
                  <a:extLst>
                    <a:ext uri="{9D8B030D-6E8A-4147-A177-3AD203B41FA5}">
                      <a16:colId xmlns:a16="http://schemas.microsoft.com/office/drawing/2014/main" val="20000"/>
                    </a:ext>
                  </a:extLst>
                </a:gridCol>
                <a:gridCol w="801859">
                  <a:extLst>
                    <a:ext uri="{9D8B030D-6E8A-4147-A177-3AD203B41FA5}">
                      <a16:colId xmlns:a16="http://schemas.microsoft.com/office/drawing/2014/main" val="20001"/>
                    </a:ext>
                  </a:extLst>
                </a:gridCol>
                <a:gridCol w="815926">
                  <a:extLst>
                    <a:ext uri="{9D8B030D-6E8A-4147-A177-3AD203B41FA5}">
                      <a16:colId xmlns:a16="http://schemas.microsoft.com/office/drawing/2014/main" val="20002"/>
                    </a:ext>
                  </a:extLst>
                </a:gridCol>
              </a:tblGrid>
              <a:tr h="650013">
                <a:tc>
                  <a:txBody>
                    <a:bodyPr/>
                    <a:lstStyle/>
                    <a:p>
                      <a:pPr algn="ctr" rtl="1"/>
                      <a:r>
                        <a:rPr lang="ar-SA" sz="3600" dirty="0"/>
                        <a:t>العبارات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3707"/>
                    </a:solidFill>
                  </a:tcPr>
                </a:tc>
                <a:tc>
                  <a:txBody>
                    <a:bodyPr/>
                    <a:lstStyle/>
                    <a:p>
                      <a:pPr algn="ctr" rtl="1"/>
                      <a:r>
                        <a:rPr lang="ar-SA" sz="4000" dirty="0"/>
                        <a:t>نعم</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3707"/>
                    </a:solidFill>
                  </a:tcPr>
                </a:tc>
                <a:tc>
                  <a:txBody>
                    <a:bodyPr/>
                    <a:lstStyle/>
                    <a:p>
                      <a:pPr algn="ctr" rtl="1"/>
                      <a:r>
                        <a:rPr lang="ar-SA" sz="4000" dirty="0"/>
                        <a:t>لا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3707"/>
                    </a:solidFill>
                  </a:tcPr>
                </a:tc>
                <a:extLst>
                  <a:ext uri="{0D108BD9-81ED-4DB2-BD59-A6C34878D82A}">
                    <a16:rowId xmlns:a16="http://schemas.microsoft.com/office/drawing/2014/main" val="10000"/>
                  </a:ext>
                </a:extLst>
              </a:tr>
              <a:tr h="650013">
                <a:tc>
                  <a:txBody>
                    <a:bodyPr/>
                    <a:lstStyle/>
                    <a:p>
                      <a:pPr algn="ctr" rtl="1"/>
                      <a:r>
                        <a:rPr lang="ar-SA" sz="3600" dirty="0"/>
                        <a:t>الخلية الحيوانية حقيقية النواة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50013">
                <a:tc>
                  <a:txBody>
                    <a:bodyPr/>
                    <a:lstStyle/>
                    <a:p>
                      <a:pPr algn="ctr" rtl="1"/>
                      <a:r>
                        <a:rPr lang="ar-SA" sz="3600" dirty="0"/>
                        <a:t>للخلية الحيوانية جدار خلوي من السليلوز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50013">
                <a:tc>
                  <a:txBody>
                    <a:bodyPr/>
                    <a:lstStyle/>
                    <a:p>
                      <a:pPr algn="ctr" rtl="1"/>
                      <a:r>
                        <a:rPr lang="ar-SA" sz="3600" dirty="0"/>
                        <a:t>ليس للخلية الحيوانية جدار خلوي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50013">
                <a:tc>
                  <a:txBody>
                    <a:bodyPr/>
                    <a:lstStyle/>
                    <a:p>
                      <a:pPr algn="ctr" rtl="1"/>
                      <a:r>
                        <a:rPr lang="ar-SA" sz="3600" dirty="0"/>
                        <a:t>يوجد بها </a:t>
                      </a:r>
                      <a:r>
                        <a:rPr lang="ar-SA" sz="3600" dirty="0" err="1"/>
                        <a:t>بلاستيدات</a:t>
                      </a:r>
                      <a:r>
                        <a:rPr lang="ar-SA" sz="3600" dirty="0"/>
                        <a:t> خضراء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32374">
                <a:tc>
                  <a:txBody>
                    <a:bodyPr/>
                    <a:lstStyle/>
                    <a:p>
                      <a:pPr algn="ctr" rtl="1"/>
                      <a:r>
                        <a:rPr lang="ar-SA" sz="3200" dirty="0"/>
                        <a:t>تنتظم الخلايا الحيوانية في وحدات تركيبية تسمى الأنسجة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endParaRPr lang="ar-SA" sz="4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2" name="صورة 1">
            <a:extLst>
              <a:ext uri="{FF2B5EF4-FFF2-40B4-BE49-F238E27FC236}">
                <a16:creationId xmlns:a16="http://schemas.microsoft.com/office/drawing/2014/main" id="{7F59DFE0-6090-4EA7-8690-90F0E6D888E1}"/>
              </a:ext>
            </a:extLst>
          </p:cNvPr>
          <p:cNvPicPr>
            <a:picLocks noChangeAspect="1"/>
          </p:cNvPicPr>
          <p:nvPr/>
        </p:nvPicPr>
        <p:blipFill>
          <a:blip r:embed="rId2"/>
          <a:stretch>
            <a:fillRect/>
          </a:stretch>
        </p:blipFill>
        <p:spPr>
          <a:xfrm>
            <a:off x="283823" y="1604579"/>
            <a:ext cx="4913068" cy="5050580"/>
          </a:xfrm>
          <a:prstGeom prst="rect">
            <a:avLst/>
          </a:prstGeom>
        </p:spPr>
      </p:pic>
      <p:pic>
        <p:nvPicPr>
          <p:cNvPr id="7" name="رسم 6" descr="علامة تأشير">
            <a:extLst>
              <a:ext uri="{FF2B5EF4-FFF2-40B4-BE49-F238E27FC236}">
                <a16:creationId xmlns:a16="http://schemas.microsoft.com/office/drawing/2014/main" id="{EB26DA7D-1332-4621-8C7E-F1EB6D88BC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7213" y="2369926"/>
            <a:ext cx="623988" cy="623988"/>
          </a:xfrm>
          <a:prstGeom prst="rect">
            <a:avLst/>
          </a:prstGeom>
        </p:spPr>
      </p:pic>
      <p:pic>
        <p:nvPicPr>
          <p:cNvPr id="8" name="رسم 7" descr="علامة تأشير">
            <a:extLst>
              <a:ext uri="{FF2B5EF4-FFF2-40B4-BE49-F238E27FC236}">
                <a16:creationId xmlns:a16="http://schemas.microsoft.com/office/drawing/2014/main" id="{FC3A21A7-F070-4DDB-9A70-0DD4C3FA2F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5213" y="3248040"/>
            <a:ext cx="623988" cy="623988"/>
          </a:xfrm>
          <a:prstGeom prst="rect">
            <a:avLst/>
          </a:prstGeom>
        </p:spPr>
      </p:pic>
      <p:pic>
        <p:nvPicPr>
          <p:cNvPr id="9" name="رسم 8" descr="علامة تأشير">
            <a:extLst>
              <a:ext uri="{FF2B5EF4-FFF2-40B4-BE49-F238E27FC236}">
                <a16:creationId xmlns:a16="http://schemas.microsoft.com/office/drawing/2014/main" id="{BEEAC36E-188F-44AE-B1A3-84777D61E9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7213" y="4205098"/>
            <a:ext cx="623988" cy="623988"/>
          </a:xfrm>
          <a:prstGeom prst="rect">
            <a:avLst/>
          </a:prstGeom>
        </p:spPr>
      </p:pic>
      <p:pic>
        <p:nvPicPr>
          <p:cNvPr id="11" name="رسم 10" descr="علامة تأشير">
            <a:extLst>
              <a:ext uri="{FF2B5EF4-FFF2-40B4-BE49-F238E27FC236}">
                <a16:creationId xmlns:a16="http://schemas.microsoft.com/office/drawing/2014/main" id="{B5C2F0A7-EF9D-4FD8-B9D2-164FBEDE46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7213" y="5728276"/>
            <a:ext cx="623988" cy="623988"/>
          </a:xfrm>
          <a:prstGeom prst="rect">
            <a:avLst/>
          </a:prstGeom>
        </p:spPr>
      </p:pic>
      <p:sp>
        <p:nvSpPr>
          <p:cNvPr id="12" name="مستطيل 11">
            <a:extLst>
              <a:ext uri="{FF2B5EF4-FFF2-40B4-BE49-F238E27FC236}">
                <a16:creationId xmlns:a16="http://schemas.microsoft.com/office/drawing/2014/main" id="{922D54B7-9068-45ED-815A-42F121FFD733}"/>
              </a:ext>
            </a:extLst>
          </p:cNvPr>
          <p:cNvSpPr/>
          <p:nvPr/>
        </p:nvSpPr>
        <p:spPr>
          <a:xfrm>
            <a:off x="6437213" y="2402926"/>
            <a:ext cx="623988"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F10936DC-B376-4F06-B83E-8CAB48844B37}"/>
              </a:ext>
            </a:extLst>
          </p:cNvPr>
          <p:cNvSpPr/>
          <p:nvPr/>
        </p:nvSpPr>
        <p:spPr>
          <a:xfrm>
            <a:off x="5646185" y="3259342"/>
            <a:ext cx="623988"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92F667F3-4A7A-4B41-BE60-693CFE901DA4}"/>
              </a:ext>
            </a:extLst>
          </p:cNvPr>
          <p:cNvSpPr/>
          <p:nvPr/>
        </p:nvSpPr>
        <p:spPr>
          <a:xfrm>
            <a:off x="6437213" y="4266499"/>
            <a:ext cx="623988"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A520E3E4-F0CD-47AC-83A6-4C727A53AD16}"/>
              </a:ext>
            </a:extLst>
          </p:cNvPr>
          <p:cNvSpPr/>
          <p:nvPr/>
        </p:nvSpPr>
        <p:spPr>
          <a:xfrm>
            <a:off x="6437213" y="5820813"/>
            <a:ext cx="623988" cy="50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085001632"/>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with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102" y="233052"/>
            <a:ext cx="5312897" cy="2074900"/>
          </a:xfrm>
          <a:prstGeom prst="rect">
            <a:avLst/>
          </a:prstGeom>
          <a:ln>
            <a:noFill/>
          </a:ln>
          <a:effectLst/>
        </p:spPr>
      </p:pic>
      <p:sp>
        <p:nvSpPr>
          <p:cNvPr id="8" name="مربع نص 7"/>
          <p:cNvSpPr txBox="1"/>
          <p:nvPr/>
        </p:nvSpPr>
        <p:spPr>
          <a:xfrm>
            <a:off x="7399596" y="2528966"/>
            <a:ext cx="4169709" cy="1200329"/>
          </a:xfrm>
          <a:prstGeom prst="rect">
            <a:avLst/>
          </a:prstGeom>
          <a:solidFill>
            <a:srgbClr val="FFFF00"/>
          </a:solidFill>
          <a:ln w="38100">
            <a:solidFill>
              <a:schemeClr val="tx1"/>
            </a:solidFill>
          </a:ln>
          <a:effectLst/>
        </p:spPr>
        <p:txBody>
          <a:bodyPr wrap="square" rtlCol="1">
            <a:spAutoFit/>
          </a:bodyPr>
          <a:lstStyle/>
          <a:p>
            <a:pPr algn="ctr"/>
            <a:r>
              <a:rPr lang="ar-SA" sz="3600" dirty="0"/>
              <a:t>تمتاز الخلية الحيوانية بعدم وجود جدار خلوي </a:t>
            </a:r>
          </a:p>
        </p:txBody>
      </p:sp>
      <p:sp>
        <p:nvSpPr>
          <p:cNvPr id="9" name="مربع نص 8"/>
          <p:cNvSpPr txBox="1"/>
          <p:nvPr/>
        </p:nvSpPr>
        <p:spPr>
          <a:xfrm>
            <a:off x="7399596" y="3950309"/>
            <a:ext cx="4169709" cy="1200329"/>
          </a:xfrm>
          <a:prstGeom prst="rect">
            <a:avLst/>
          </a:prstGeom>
          <a:solidFill>
            <a:srgbClr val="00CCFF"/>
          </a:solidFill>
          <a:ln w="38100">
            <a:solidFill>
              <a:schemeClr val="tx1"/>
            </a:solidFill>
          </a:ln>
          <a:effectLst/>
        </p:spPr>
        <p:txBody>
          <a:bodyPr wrap="square" rtlCol="1">
            <a:spAutoFit/>
          </a:bodyPr>
          <a:lstStyle/>
          <a:p>
            <a:pPr algn="ctr"/>
            <a:r>
              <a:rPr lang="ar-SA" sz="3600" dirty="0"/>
              <a:t>تمتاز الخلية الحيوانية بوجود </a:t>
            </a:r>
            <a:r>
              <a:rPr lang="ar-SA" sz="3600" dirty="0" err="1"/>
              <a:t>المريكزات</a:t>
            </a:r>
            <a:r>
              <a:rPr lang="ar-SA" sz="3600" dirty="0"/>
              <a:t> </a:t>
            </a:r>
          </a:p>
        </p:txBody>
      </p:sp>
      <p:sp>
        <p:nvSpPr>
          <p:cNvPr id="10" name="مربع نص 9"/>
          <p:cNvSpPr txBox="1"/>
          <p:nvPr/>
        </p:nvSpPr>
        <p:spPr>
          <a:xfrm>
            <a:off x="7387561" y="5371652"/>
            <a:ext cx="4181744" cy="1200329"/>
          </a:xfrm>
          <a:prstGeom prst="rect">
            <a:avLst/>
          </a:prstGeom>
          <a:solidFill>
            <a:srgbClr val="EFC365"/>
          </a:solidFill>
          <a:ln w="38100">
            <a:solidFill>
              <a:schemeClr val="tx1"/>
            </a:solidFill>
          </a:ln>
          <a:effectLst/>
        </p:spPr>
        <p:txBody>
          <a:bodyPr wrap="square" rtlCol="1">
            <a:spAutoFit/>
          </a:bodyPr>
          <a:lstStyle/>
          <a:p>
            <a:pPr algn="ctr"/>
            <a:r>
              <a:rPr lang="ar-SA" sz="3600" dirty="0"/>
              <a:t>تمتاز الخلية الحيوانية بعدم وجود </a:t>
            </a:r>
            <a:r>
              <a:rPr lang="ar-SA" sz="3600" dirty="0" err="1"/>
              <a:t>البلاستيدات</a:t>
            </a:r>
            <a:r>
              <a:rPr lang="ar-SA" sz="3600" dirty="0"/>
              <a:t>   </a:t>
            </a:r>
          </a:p>
        </p:txBody>
      </p:sp>
      <p:sp>
        <p:nvSpPr>
          <p:cNvPr id="11" name="مربع نص 10"/>
          <p:cNvSpPr txBox="1"/>
          <p:nvPr/>
        </p:nvSpPr>
        <p:spPr>
          <a:xfrm>
            <a:off x="707918" y="632299"/>
            <a:ext cx="5997681" cy="1200329"/>
          </a:xfrm>
          <a:prstGeom prst="rect">
            <a:avLst/>
          </a:prstGeom>
          <a:solidFill>
            <a:schemeClr val="accent4">
              <a:lumMod val="40000"/>
              <a:lumOff val="60000"/>
            </a:schemeClr>
          </a:solidFill>
          <a:ln w="38100">
            <a:solidFill>
              <a:schemeClr val="tx1"/>
            </a:solidFill>
          </a:ln>
          <a:effectLst/>
        </p:spPr>
        <p:txBody>
          <a:bodyPr wrap="square" rtlCol="1">
            <a:spAutoFit/>
          </a:bodyPr>
          <a:lstStyle/>
          <a:p>
            <a:pPr algn="ctr"/>
            <a:r>
              <a:rPr lang="ar-SA" sz="3600" dirty="0"/>
              <a:t>تتجمع الخلية الحيوانية في وحدات تركيبية و وظيفية تسمى الأنسجة </a:t>
            </a:r>
          </a:p>
        </p:txBody>
      </p:sp>
      <p:pic>
        <p:nvPicPr>
          <p:cNvPr id="2" name="صورة 1"/>
          <p:cNvPicPr>
            <a:picLocks noChangeAspect="1"/>
          </p:cNvPicPr>
          <p:nvPr/>
        </p:nvPicPr>
        <p:blipFill rotWithShape="1">
          <a:blip r:embed="rId3">
            <a:extLst>
              <a:ext uri="{28A0092B-C50C-407E-A947-70E740481C1C}">
                <a14:useLocalDpi xmlns:a14="http://schemas.microsoft.com/office/drawing/2010/main" val="0"/>
              </a:ext>
            </a:extLst>
          </a:blip>
          <a:srcRect l="10550"/>
          <a:stretch/>
        </p:blipFill>
        <p:spPr>
          <a:xfrm>
            <a:off x="422031" y="2017294"/>
            <a:ext cx="6457071" cy="4453844"/>
          </a:xfrm>
          <a:prstGeom prst="rect">
            <a:avLst/>
          </a:prstGeom>
          <a:ln>
            <a:noFill/>
          </a:ln>
          <a:effectLst/>
        </p:spPr>
      </p:pic>
    </p:spTree>
    <p:extLst>
      <p:ext uri="{BB962C8B-B14F-4D97-AF65-F5344CB8AC3E}">
        <p14:creationId xmlns:p14="http://schemas.microsoft.com/office/powerpoint/2010/main" val="323971830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ØµÙØ±Ø© Ø°Ø§Øª ØµÙØ©">
            <a:extLst>
              <a:ext uri="{FF2B5EF4-FFF2-40B4-BE49-F238E27FC236}">
                <a16:creationId xmlns:a16="http://schemas.microsoft.com/office/drawing/2014/main" id="{DE09B174-471F-45E4-8719-57C8C4EF4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87" y="187099"/>
            <a:ext cx="11803516" cy="637335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B8808788-4096-4BF7-B471-6BE18103BC14}"/>
              </a:ext>
            </a:extLst>
          </p:cNvPr>
          <p:cNvSpPr/>
          <p:nvPr/>
        </p:nvSpPr>
        <p:spPr>
          <a:xfrm>
            <a:off x="420914" y="3852706"/>
            <a:ext cx="7112000" cy="2585323"/>
          </a:xfrm>
          <a:prstGeom prst="rect">
            <a:avLst/>
          </a:prstGeom>
          <a:noFill/>
        </p:spPr>
        <p:txBody>
          <a:bodyPr wrap="square" lIns="91440" tIns="45720" rIns="91440" bIns="45720">
            <a:spAutoFit/>
          </a:bodyPr>
          <a:lstStyle/>
          <a:p>
            <a:pPr algn="ctr"/>
            <a:r>
              <a:rPr lang="ar-SA" sz="54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rPr>
              <a:t>تختلف الحيوانات حسب حركتها لنتعرف على أنواع الحركة في الحيوانات مع النشاط التالي   </a:t>
            </a:r>
          </a:p>
        </p:txBody>
      </p:sp>
    </p:spTree>
    <p:extLst>
      <p:ext uri="{BB962C8B-B14F-4D97-AF65-F5344CB8AC3E}">
        <p14:creationId xmlns:p14="http://schemas.microsoft.com/office/powerpoint/2010/main" val="3224459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216" y="66989"/>
            <a:ext cx="3543300" cy="2466975"/>
          </a:xfrm>
          <a:prstGeom prst="rect">
            <a:avLst/>
          </a:prstGeom>
        </p:spPr>
      </p:pic>
      <p:sp>
        <p:nvSpPr>
          <p:cNvPr id="3" name="مستطيل 2"/>
          <p:cNvSpPr/>
          <p:nvPr/>
        </p:nvSpPr>
        <p:spPr>
          <a:xfrm>
            <a:off x="3233223" y="2593585"/>
            <a:ext cx="5866229" cy="1754326"/>
          </a:xfrm>
          <a:prstGeom prst="rect">
            <a:avLst/>
          </a:prstGeom>
          <a:noFill/>
        </p:spPr>
        <p:txBody>
          <a:bodyPr wrap="square" lIns="91440" tIns="45720" rIns="91440" bIns="45720">
            <a:spAutoFit/>
          </a:bodyPr>
          <a:lstStyle/>
          <a:p>
            <a:pPr algn="ctr"/>
            <a:r>
              <a:rPr lang="ar-SA" sz="5400" b="1" dirty="0">
                <a:ln w="22225">
                  <a:solidFill>
                    <a:schemeClr val="accent2"/>
                  </a:solidFill>
                  <a:prstDash val="solid"/>
                </a:ln>
                <a:solidFill>
                  <a:schemeClr val="accent2">
                    <a:lumMod val="40000"/>
                    <a:lumOff val="60000"/>
                  </a:schemeClr>
                </a:solidFill>
              </a:rPr>
              <a:t>صفي طريقة الحركة في كل من الحيوانات التالية </a:t>
            </a:r>
            <a:endParaRPr lang="ar-SA" sz="5400" b="1" cap="none" spc="0" dirty="0">
              <a:ln w="22225">
                <a:solidFill>
                  <a:schemeClr val="accent2"/>
                </a:solidFill>
                <a:prstDash val="solid"/>
              </a:ln>
              <a:solidFill>
                <a:schemeClr val="accent2">
                  <a:lumMod val="40000"/>
                  <a:lumOff val="60000"/>
                </a:schemeClr>
              </a:solidFill>
              <a:effectLst/>
            </a:endParaRPr>
          </a:p>
        </p:txBody>
      </p:sp>
      <p:pic>
        <p:nvPicPr>
          <p:cNvPr id="4" name="صورة 3"/>
          <p:cNvPicPr>
            <a:picLocks noChangeAspect="1"/>
          </p:cNvPicPr>
          <p:nvPr/>
        </p:nvPicPr>
        <p:blipFill rotWithShape="1">
          <a:blip r:embed="rId3">
            <a:extLst>
              <a:ext uri="{28A0092B-C50C-407E-A947-70E740481C1C}">
                <a14:useLocalDpi xmlns:a14="http://schemas.microsoft.com/office/drawing/2010/main" val="0"/>
              </a:ext>
            </a:extLst>
          </a:blip>
          <a:srcRect r="8927"/>
          <a:stretch/>
        </p:blipFill>
        <p:spPr>
          <a:xfrm>
            <a:off x="9551963" y="400477"/>
            <a:ext cx="2208237" cy="1800000"/>
          </a:xfrm>
          <a:prstGeom prst="rect">
            <a:avLst/>
          </a:prstGeom>
          <a:ln>
            <a:noFill/>
          </a:ln>
          <a:effectLst>
            <a:outerShdw blurRad="292100" dist="139700" dir="2700000" algn="tl" rotWithShape="0">
              <a:srgbClr val="333333">
                <a:alpha val="65000"/>
              </a:srgbClr>
            </a:outerShdw>
          </a:effectLst>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60" y="4846978"/>
            <a:ext cx="2034282" cy="1440842"/>
          </a:xfrm>
          <a:prstGeom prst="rect">
            <a:avLst/>
          </a:prstGeom>
          <a:ln>
            <a:noFill/>
          </a:ln>
          <a:effectLst>
            <a:outerShdw blurRad="292100" dist="139700" dir="2700000" algn="tl" rotWithShape="0">
              <a:srgbClr val="333333">
                <a:alpha val="65000"/>
              </a:srgbClr>
            </a:outerShdw>
          </a:effectLst>
        </p:spPr>
      </p:pic>
      <p:pic>
        <p:nvPicPr>
          <p:cNvPr id="7" name="صورة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60" y="2444149"/>
            <a:ext cx="2034282" cy="1956722"/>
          </a:xfrm>
          <a:prstGeom prst="rect">
            <a:avLst/>
          </a:prstGeom>
          <a:ln>
            <a:noFill/>
          </a:ln>
          <a:effectLst>
            <a:outerShdw blurRad="292100" dist="139700" dir="2700000" algn="tl" rotWithShape="0">
              <a:srgbClr val="333333">
                <a:alpha val="65000"/>
              </a:srgbClr>
            </a:outerShdw>
          </a:effectLst>
        </p:spPr>
      </p:pic>
      <p:pic>
        <p:nvPicPr>
          <p:cNvPr id="8" name="صورة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5958" y="4823417"/>
            <a:ext cx="1800000" cy="1487963"/>
          </a:xfrm>
          <a:prstGeom prst="rect">
            <a:avLst/>
          </a:prstGeom>
          <a:ln>
            <a:noFill/>
          </a:ln>
          <a:effectLst>
            <a:outerShdw blurRad="292100" dist="139700" dir="2700000" algn="tl" rotWithShape="0">
              <a:srgbClr val="333333">
                <a:alpha val="65000"/>
              </a:srgbClr>
            </a:outerShdw>
          </a:effectLst>
        </p:spPr>
      </p:pic>
      <p:pic>
        <p:nvPicPr>
          <p:cNvPr id="9" name="صورة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1963" y="4746455"/>
            <a:ext cx="2208237" cy="1541365"/>
          </a:xfrm>
          <a:prstGeom prst="rect">
            <a:avLst/>
          </a:prstGeom>
          <a:ln>
            <a:noFill/>
          </a:ln>
          <a:effectLst>
            <a:outerShdw blurRad="292100" dist="139700" dir="2700000" algn="tl" rotWithShape="0">
              <a:srgbClr val="333333">
                <a:alpha val="65000"/>
              </a:srgbClr>
            </a:outerShdw>
          </a:effectLst>
        </p:spPr>
      </p:pic>
      <p:pic>
        <p:nvPicPr>
          <p:cNvPr id="10" name="صورة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257" y="4811706"/>
            <a:ext cx="1831824" cy="1440842"/>
          </a:xfrm>
          <a:prstGeom prst="rect">
            <a:avLst/>
          </a:prstGeom>
          <a:ln>
            <a:noFill/>
          </a:ln>
          <a:effectLst>
            <a:outerShdw blurRad="292100" dist="139700" dir="2700000" algn="tl" rotWithShape="0">
              <a:srgbClr val="333333">
                <a:alpha val="65000"/>
              </a:srgbClr>
            </a:outerShdw>
          </a:effectLst>
        </p:spPr>
      </p:pic>
      <p:pic>
        <p:nvPicPr>
          <p:cNvPr id="11" name="صورة 10"/>
          <p:cNvPicPr>
            <a:picLocks noChangeAspect="1"/>
          </p:cNvPicPr>
          <p:nvPr/>
        </p:nvPicPr>
        <p:blipFill rotWithShape="1">
          <a:blip r:embed="rId9">
            <a:extLst>
              <a:ext uri="{28A0092B-C50C-407E-A947-70E740481C1C}">
                <a14:useLocalDpi xmlns:a14="http://schemas.microsoft.com/office/drawing/2010/main" val="0"/>
              </a:ext>
            </a:extLst>
          </a:blip>
          <a:srcRect l="23916"/>
          <a:stretch/>
        </p:blipFill>
        <p:spPr>
          <a:xfrm>
            <a:off x="397960" y="211763"/>
            <a:ext cx="1925515" cy="1800000"/>
          </a:xfrm>
          <a:prstGeom prst="rect">
            <a:avLst/>
          </a:prstGeom>
          <a:ln>
            <a:noFill/>
          </a:ln>
          <a:effectLst>
            <a:outerShdw blurRad="292100" dist="139700" dir="2700000" algn="tl" rotWithShape="0">
              <a:srgbClr val="333333">
                <a:alpha val="65000"/>
              </a:srgbClr>
            </a:outerShdw>
          </a:effectLst>
        </p:spPr>
      </p:pic>
      <p:pic>
        <p:nvPicPr>
          <p:cNvPr id="12" name="صورة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01205" y="211764"/>
            <a:ext cx="1818565" cy="1771456"/>
          </a:xfrm>
          <a:prstGeom prst="rect">
            <a:avLst/>
          </a:prstGeom>
          <a:ln>
            <a:noFill/>
          </a:ln>
          <a:effectLst>
            <a:outerShdw blurRad="292100" dist="139700" dir="2700000" algn="tl" rotWithShape="0">
              <a:srgbClr val="333333">
                <a:alpha val="65000"/>
              </a:srgbClr>
            </a:outerShdw>
          </a:effectLst>
        </p:spPr>
      </p:pic>
      <p:pic>
        <p:nvPicPr>
          <p:cNvPr id="13" name="صورة 12"/>
          <p:cNvPicPr>
            <a:picLocks noChangeAspect="1"/>
          </p:cNvPicPr>
          <p:nvPr/>
        </p:nvPicPr>
        <p:blipFill rotWithShape="1">
          <a:blip r:embed="rId11">
            <a:extLst>
              <a:ext uri="{28A0092B-C50C-407E-A947-70E740481C1C}">
                <a14:useLocalDpi xmlns:a14="http://schemas.microsoft.com/office/drawing/2010/main" val="0"/>
              </a:ext>
            </a:extLst>
          </a:blip>
          <a:srcRect l="50478" b="57211"/>
          <a:stretch/>
        </p:blipFill>
        <p:spPr>
          <a:xfrm>
            <a:off x="9551963" y="2561557"/>
            <a:ext cx="2208237" cy="1839314"/>
          </a:xfrm>
          <a:prstGeom prst="rect">
            <a:avLst/>
          </a:prstGeom>
          <a:ln>
            <a:noFill/>
          </a:ln>
          <a:effectLst>
            <a:outerShdw blurRad="292100" dist="139700" dir="2700000" algn="tl" rotWithShape="0">
              <a:srgbClr val="333333">
                <a:alpha val="65000"/>
              </a:srgbClr>
            </a:outerShdw>
          </a:effectLst>
        </p:spPr>
      </p:pic>
      <p:pic>
        <p:nvPicPr>
          <p:cNvPr id="5" name="صورة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2102" y="4746455"/>
            <a:ext cx="1800000" cy="1603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7362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2EF7CB8-6BDE-46EB-B5EF-39D2B92189DD}"/>
              </a:ext>
            </a:extLst>
          </p:cNvPr>
          <p:cNvSpPr/>
          <p:nvPr/>
        </p:nvSpPr>
        <p:spPr>
          <a:xfrm>
            <a:off x="4746171" y="319314"/>
            <a:ext cx="6952343" cy="596537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ysClr val="windowText" lastClr="000000"/>
                </a:solidFill>
              </a:rPr>
              <a:t>س/هل انت قوية الملاحظة ؟ </a:t>
            </a:r>
          </a:p>
          <a:p>
            <a:pPr algn="ctr"/>
            <a:r>
              <a:rPr lang="ar-SA" sz="4800" dirty="0">
                <a:solidFill>
                  <a:sysClr val="windowText" lastClr="000000"/>
                </a:solidFill>
              </a:rPr>
              <a:t>س/هل أنت ذات بصر حاد وقوي ؟ </a:t>
            </a:r>
          </a:p>
          <a:p>
            <a:pPr algn="ctr"/>
            <a:r>
              <a:rPr lang="ar-SA" sz="4800" dirty="0">
                <a:solidFill>
                  <a:sysClr val="windowText" lastClr="000000"/>
                </a:solidFill>
              </a:rPr>
              <a:t>س/هل انت شديدة الذكاء</a:t>
            </a:r>
          </a:p>
          <a:p>
            <a:pPr algn="ctr"/>
            <a:r>
              <a:rPr lang="ar-SA" sz="4800" dirty="0">
                <a:solidFill>
                  <a:sysClr val="windowText" lastClr="000000"/>
                </a:solidFill>
              </a:rPr>
              <a:t> (وتلقطينها على الطاير )</a:t>
            </a:r>
          </a:p>
          <a:p>
            <a:pPr algn="ctr"/>
            <a:r>
              <a:rPr lang="ar-SA" sz="4800" dirty="0">
                <a:solidFill>
                  <a:sysClr val="windowText" lastClr="000000"/>
                </a:solidFill>
              </a:rPr>
              <a:t>إذاً تابعي مع الفيديو التالي وحاولي طالبتي العزيزة ان تحسبي عدد الحيوانات التي بالصورة </a:t>
            </a:r>
          </a:p>
        </p:txBody>
      </p:sp>
      <p:pic>
        <p:nvPicPr>
          <p:cNvPr id="1026" name="Picture 2" descr="ÙØªÙØ¬Ø© Ø¨Ø­Ø« Ø§ÙØµÙØ± Ø¹Ù âªThe power of sightâ¬â">
            <a:extLst>
              <a:ext uri="{FF2B5EF4-FFF2-40B4-BE49-F238E27FC236}">
                <a16:creationId xmlns:a16="http://schemas.microsoft.com/office/drawing/2014/main" id="{A01F1935-70B8-4554-B32E-FDB5E4DA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84" y="319314"/>
            <a:ext cx="4268788" cy="596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377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4992914" y="3375428"/>
            <a:ext cx="6697436" cy="3046988"/>
          </a:xfrm>
          <a:prstGeom prst="rect">
            <a:avLst/>
          </a:prstGeom>
          <a:noFill/>
        </p:spPr>
        <p:txBody>
          <a:bodyPr wrap="square" lIns="91440" tIns="45720" rIns="91440" bIns="45720">
            <a:spAutoFit/>
          </a:bodyPr>
          <a:lstStyle/>
          <a:p>
            <a:pPr algn="ctr"/>
            <a:r>
              <a:rPr lang="ar-SA" sz="4800" b="0" cap="none" spc="0" dirty="0">
                <a:ln w="0"/>
                <a:solidFill>
                  <a:srgbClr val="00B050"/>
                </a:solidFill>
                <a:effectLst>
                  <a:outerShdw blurRad="38100" dist="19050" dir="2700000" algn="tl" rotWithShape="0">
                    <a:schemeClr val="dk1">
                      <a:alpha val="40000"/>
                    </a:schemeClr>
                  </a:outerShdw>
                </a:effectLst>
              </a:rPr>
              <a:t>في التكاثر الجنسي يتحد </a:t>
            </a:r>
          </a:p>
          <a:p>
            <a:pPr algn="ctr"/>
            <a:r>
              <a:rPr lang="ar-SA" sz="4800" b="0" cap="none" spc="0" dirty="0">
                <a:ln w="0"/>
                <a:solidFill>
                  <a:srgbClr val="00B050"/>
                </a:solidFill>
                <a:effectLst>
                  <a:outerShdw blurRad="38100" dist="19050" dir="2700000" algn="tl" rotWithShape="0">
                    <a:schemeClr val="dk1">
                      <a:alpha val="40000"/>
                    </a:schemeClr>
                  </a:outerShdw>
                </a:effectLst>
              </a:rPr>
              <a:t>المشيج المذكر مع المشيج المؤنث في عملية تسمى الأخصاب وتتكون اللاقحة أو </a:t>
            </a:r>
            <a:r>
              <a:rPr lang="ar-SA" sz="4800" b="0" cap="none" spc="0" dirty="0" err="1">
                <a:ln w="0"/>
                <a:solidFill>
                  <a:srgbClr val="00B050"/>
                </a:solidFill>
                <a:effectLst>
                  <a:outerShdw blurRad="38100" dist="19050" dir="2700000" algn="tl" rotWithShape="0">
                    <a:schemeClr val="dk1">
                      <a:alpha val="40000"/>
                    </a:schemeClr>
                  </a:outerShdw>
                </a:effectLst>
              </a:rPr>
              <a:t>الزيجوت</a:t>
            </a:r>
            <a:r>
              <a:rPr lang="ar-SA" sz="4800" b="0" cap="none" spc="0" dirty="0">
                <a:ln w="0"/>
                <a:solidFill>
                  <a:srgbClr val="00B050"/>
                </a:solidFill>
                <a:effectLst>
                  <a:outerShdw blurRad="38100" dist="19050" dir="2700000" algn="tl" rotWithShape="0">
                    <a:schemeClr val="dk1">
                      <a:alpha val="40000"/>
                    </a:schemeClr>
                  </a:outerShdw>
                </a:effectLst>
              </a:rPr>
              <a:t>  </a:t>
            </a:r>
          </a:p>
        </p:txBody>
      </p:sp>
      <p:sp>
        <p:nvSpPr>
          <p:cNvPr id="5" name="مستطيل 4"/>
          <p:cNvSpPr/>
          <p:nvPr/>
        </p:nvSpPr>
        <p:spPr>
          <a:xfrm>
            <a:off x="4863259" y="1646899"/>
            <a:ext cx="7328741" cy="1661993"/>
          </a:xfrm>
          <a:prstGeom prst="rect">
            <a:avLst/>
          </a:prstGeom>
          <a:noFill/>
        </p:spPr>
        <p:txBody>
          <a:bodyPr wrap="square" lIns="91440" tIns="45720" rIns="91440" bIns="45720">
            <a:spAutoFit/>
          </a:bodyPr>
          <a:lstStyle/>
          <a:p>
            <a:pPr algn="ctr"/>
            <a:r>
              <a:rPr lang="ar-SA" sz="4800" b="0" cap="none" spc="0" dirty="0">
                <a:ln w="0"/>
                <a:solidFill>
                  <a:srgbClr val="2E75B6"/>
                </a:solidFill>
                <a:effectLst>
                  <a:outerShdw blurRad="38100" dist="19050" dir="2700000" algn="tl" rotWithShape="0">
                    <a:schemeClr val="dk1">
                      <a:alpha val="40000"/>
                    </a:schemeClr>
                  </a:outerShdw>
                </a:effectLst>
              </a:rPr>
              <a:t>أكملي مستعينة بالصور </a:t>
            </a:r>
          </a:p>
          <a:p>
            <a:pPr algn="ctr"/>
            <a:r>
              <a:rPr lang="ar-SA" sz="4800" b="0" cap="none" spc="0" dirty="0">
                <a:ln w="0"/>
                <a:solidFill>
                  <a:srgbClr val="2E75B6"/>
                </a:solidFill>
                <a:effectLst>
                  <a:outerShdw blurRad="38100" dist="19050" dir="2700000" algn="tl" rotWithShape="0">
                    <a:schemeClr val="dk1">
                      <a:alpha val="40000"/>
                    </a:schemeClr>
                  </a:outerShdw>
                </a:effectLst>
              </a:rPr>
              <a:t>:تتكاثر معظم الحيوانات جنسيا</a:t>
            </a:r>
            <a:r>
              <a:rPr lang="ar-SA" sz="5400" b="0" cap="none" spc="0" dirty="0">
                <a:ln w="0"/>
                <a:solidFill>
                  <a:srgbClr val="2E75B6"/>
                </a:solidFill>
                <a:effectLst>
                  <a:outerShdw blurRad="38100" dist="19050" dir="2700000" algn="tl" rotWithShape="0">
                    <a:schemeClr val="dk1">
                      <a:alpha val="40000"/>
                    </a:schemeClr>
                  </a:outerShdw>
                </a:effectLst>
              </a:rPr>
              <a:t> </a:t>
            </a:r>
          </a:p>
        </p:txBody>
      </p:sp>
      <p:pic>
        <p:nvPicPr>
          <p:cNvPr id="3" name="صورة 2"/>
          <p:cNvPicPr>
            <a:picLocks noChangeAspect="1"/>
          </p:cNvPicPr>
          <p:nvPr/>
        </p:nvPicPr>
        <p:blipFill rotWithShape="1">
          <a:blip r:embed="rId3">
            <a:extLst>
              <a:ext uri="{28A0092B-C50C-407E-A947-70E740481C1C}">
                <a14:useLocalDpi xmlns:a14="http://schemas.microsoft.com/office/drawing/2010/main" val="0"/>
              </a:ext>
            </a:extLst>
          </a:blip>
          <a:srcRect l="17164" t="11217" b="5940"/>
          <a:stretch/>
        </p:blipFill>
        <p:spPr>
          <a:xfrm>
            <a:off x="203200" y="2018190"/>
            <a:ext cx="4557486" cy="4484210"/>
          </a:xfrm>
          <a:prstGeom prst="rect">
            <a:avLst/>
          </a:prstGeom>
          <a:ln>
            <a:noFill/>
          </a:ln>
          <a:effectLst>
            <a:outerShdw blurRad="292100" dist="139700" dir="2700000" algn="tl" rotWithShape="0">
              <a:srgbClr val="333333">
                <a:alpha val="65000"/>
              </a:srgbClr>
            </a:outerShdw>
          </a:effectLst>
        </p:spPr>
      </p:pic>
      <p:grpSp>
        <p:nvGrpSpPr>
          <p:cNvPr id="7" name="مجموعة 6"/>
          <p:cNvGrpSpPr/>
          <p:nvPr/>
        </p:nvGrpSpPr>
        <p:grpSpPr>
          <a:xfrm>
            <a:off x="2293034" y="102132"/>
            <a:ext cx="7560000" cy="1764000"/>
            <a:chOff x="2293034" y="74729"/>
            <a:chExt cx="7560000" cy="1764000"/>
          </a:xfrm>
        </p:grpSpPr>
        <p:sp>
          <p:nvSpPr>
            <p:cNvPr id="9" name="مربع نص 8"/>
            <p:cNvSpPr txBox="1"/>
            <p:nvPr/>
          </p:nvSpPr>
          <p:spPr>
            <a:xfrm>
              <a:off x="2293034" y="74729"/>
              <a:ext cx="7560000" cy="1764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10" name="مستطيل 9"/>
            <p:cNvSpPr/>
            <p:nvPr/>
          </p:nvSpPr>
          <p:spPr>
            <a:xfrm>
              <a:off x="4863259" y="412404"/>
              <a:ext cx="468474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التكاثر في الحيوانات </a:t>
              </a:r>
            </a:p>
          </p:txBody>
        </p:sp>
      </p:grpSp>
      <p:sp>
        <p:nvSpPr>
          <p:cNvPr id="2" name="مستطيل 1">
            <a:extLst>
              <a:ext uri="{FF2B5EF4-FFF2-40B4-BE49-F238E27FC236}">
                <a16:creationId xmlns:a16="http://schemas.microsoft.com/office/drawing/2014/main" id="{D4A44F6B-C4DC-4FA8-AE0A-4EA578989944}"/>
              </a:ext>
            </a:extLst>
          </p:cNvPr>
          <p:cNvSpPr/>
          <p:nvPr/>
        </p:nvSpPr>
        <p:spPr>
          <a:xfrm>
            <a:off x="8860064" y="4238874"/>
            <a:ext cx="2830286"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rgbClr val="00B050"/>
                </a:solidFill>
              </a:rPr>
              <a:t>.................</a:t>
            </a:r>
          </a:p>
        </p:txBody>
      </p:sp>
      <p:sp>
        <p:nvSpPr>
          <p:cNvPr id="11" name="مستطيل 10">
            <a:extLst>
              <a:ext uri="{FF2B5EF4-FFF2-40B4-BE49-F238E27FC236}">
                <a16:creationId xmlns:a16="http://schemas.microsoft.com/office/drawing/2014/main" id="{833CBC46-7812-42CF-BBA0-26D9FE314DBB}"/>
              </a:ext>
            </a:extLst>
          </p:cNvPr>
          <p:cNvSpPr/>
          <p:nvPr/>
        </p:nvSpPr>
        <p:spPr>
          <a:xfrm>
            <a:off x="5166178" y="4187722"/>
            <a:ext cx="2830286"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rgbClr val="00B050"/>
                </a:solidFill>
              </a:rPr>
              <a:t>.................</a:t>
            </a:r>
          </a:p>
        </p:txBody>
      </p:sp>
      <p:sp>
        <p:nvSpPr>
          <p:cNvPr id="12" name="مستطيل 11">
            <a:extLst>
              <a:ext uri="{FF2B5EF4-FFF2-40B4-BE49-F238E27FC236}">
                <a16:creationId xmlns:a16="http://schemas.microsoft.com/office/drawing/2014/main" id="{E06B76E7-CD7A-4F56-A0D2-CC30C8368DFE}"/>
              </a:ext>
            </a:extLst>
          </p:cNvPr>
          <p:cNvSpPr/>
          <p:nvPr/>
        </p:nvSpPr>
        <p:spPr>
          <a:xfrm>
            <a:off x="4992914" y="4898922"/>
            <a:ext cx="2830286"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rgbClr val="00B050"/>
                </a:solidFill>
              </a:rPr>
              <a:t>.................</a:t>
            </a:r>
          </a:p>
        </p:txBody>
      </p:sp>
      <p:sp>
        <p:nvSpPr>
          <p:cNvPr id="13" name="مستطيل 12">
            <a:extLst>
              <a:ext uri="{FF2B5EF4-FFF2-40B4-BE49-F238E27FC236}">
                <a16:creationId xmlns:a16="http://schemas.microsoft.com/office/drawing/2014/main" id="{5FE92265-ED2C-47E7-BD20-231613BD6401}"/>
              </a:ext>
            </a:extLst>
          </p:cNvPr>
          <p:cNvSpPr/>
          <p:nvPr/>
        </p:nvSpPr>
        <p:spPr>
          <a:xfrm>
            <a:off x="5602514" y="5660669"/>
            <a:ext cx="394549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dirty="0">
                <a:solidFill>
                  <a:srgbClr val="00B050"/>
                </a:solidFill>
              </a:rPr>
              <a:t>........................</a:t>
            </a:r>
          </a:p>
        </p:txBody>
      </p:sp>
    </p:spTree>
    <p:extLst>
      <p:ext uri="{BB962C8B-B14F-4D97-AF65-F5344CB8AC3E}">
        <p14:creationId xmlns:p14="http://schemas.microsoft.com/office/powerpoint/2010/main" val="260942383"/>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13"/>
                                        </p:tgtEl>
                                        <p:attrNameLst>
                                          <p:attrName>ppt_w</p:attrName>
                                        </p:attrNameLst>
                                      </p:cBhvr>
                                      <p:tavLst>
                                        <p:tav tm="0">
                                          <p:val>
                                            <p:strVal val="ppt_w"/>
                                          </p:val>
                                        </p:tav>
                                        <p:tav tm="100000">
                                          <p:val>
                                            <p:fltVal val="0"/>
                                          </p:val>
                                        </p:tav>
                                      </p:tavLst>
                                    </p:anim>
                                    <p:anim calcmode="lin" valueType="num">
                                      <p:cBhvr>
                                        <p:cTn id="28" dur="500"/>
                                        <p:tgtEl>
                                          <p:spTgt spid="13"/>
                                        </p:tgtEl>
                                        <p:attrNameLst>
                                          <p:attrName>ppt_h</p:attrName>
                                        </p:attrNameLst>
                                      </p:cBhvr>
                                      <p:tavLst>
                                        <p:tav tm="0">
                                          <p:val>
                                            <p:strVal val="ppt_h"/>
                                          </p:val>
                                        </p:tav>
                                        <p:tav tm="100000">
                                          <p:val>
                                            <p:fltVal val="0"/>
                                          </p:val>
                                        </p:tav>
                                      </p:tavLst>
                                    </p:anim>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ADA22E12-42E5-4EE8-8060-679E77528336}"/>
              </a:ext>
            </a:extLst>
          </p:cNvPr>
          <p:cNvSpPr/>
          <p:nvPr/>
        </p:nvSpPr>
        <p:spPr>
          <a:xfrm>
            <a:off x="6792686" y="225587"/>
            <a:ext cx="5085716" cy="6186309"/>
          </a:xfrm>
          <a:prstGeom prst="rect">
            <a:avLst/>
          </a:prstGeom>
          <a:solidFill>
            <a:schemeClr val="accent1">
              <a:lumMod val="20000"/>
              <a:lumOff val="80000"/>
            </a:schemeClr>
          </a:solidFill>
          <a:ln w="28575">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 تتكاثر معظم الحيوانات تكاثر جنسي </a:t>
            </a:r>
          </a:p>
          <a:p>
            <a:pPr algn="ctr"/>
            <a:r>
              <a:rPr lang="ar-SA" sz="4800" b="1" cap="none" spc="0" dirty="0">
                <a:ln w="0"/>
                <a:solidFill>
                  <a:schemeClr val="tx1"/>
                </a:solidFill>
                <a:effectLst>
                  <a:outerShdw blurRad="38100" dist="19050" dir="2700000" algn="tl" rotWithShape="0">
                    <a:schemeClr val="dk1">
                      <a:alpha val="40000"/>
                    </a:schemeClr>
                  </a:outerShdw>
                </a:effectLst>
              </a:rPr>
              <a:t>هناك نوعان من الاخصاب يحدث في الحيوانات لمعرفة الفرق بينهما صنفي العبارات التالية حسبما ترينه مناسب </a:t>
            </a:r>
            <a:endParaRPr lang="ar-SA" sz="5400" b="1" cap="none" spc="0" dirty="0">
              <a:ln w="0"/>
              <a:solidFill>
                <a:schemeClr val="tx1"/>
              </a:solidFill>
              <a:effectLst>
                <a:outerShdw blurRad="38100" dist="19050" dir="2700000" algn="tl" rotWithShape="0">
                  <a:schemeClr val="dk1">
                    <a:alpha val="40000"/>
                  </a:schemeClr>
                </a:outerShdw>
              </a:effectLst>
            </a:endParaRPr>
          </a:p>
        </p:txBody>
      </p:sp>
      <p:sp>
        <p:nvSpPr>
          <p:cNvPr id="10" name="مربع نص 9">
            <a:extLst>
              <a:ext uri="{FF2B5EF4-FFF2-40B4-BE49-F238E27FC236}">
                <a16:creationId xmlns:a16="http://schemas.microsoft.com/office/drawing/2014/main" id="{383C619B-BF67-4AF8-BA2F-9AE360983E6E}"/>
              </a:ext>
            </a:extLst>
          </p:cNvPr>
          <p:cNvSpPr txBox="1"/>
          <p:nvPr/>
        </p:nvSpPr>
        <p:spPr>
          <a:xfrm>
            <a:off x="3498723" y="225587"/>
            <a:ext cx="3060000" cy="558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1" name="مربع نص 10">
            <a:extLst>
              <a:ext uri="{FF2B5EF4-FFF2-40B4-BE49-F238E27FC236}">
                <a16:creationId xmlns:a16="http://schemas.microsoft.com/office/drawing/2014/main" id="{2B4CA54D-8E23-49B6-B72C-1D9A32C292A7}"/>
              </a:ext>
            </a:extLst>
          </p:cNvPr>
          <p:cNvSpPr txBox="1"/>
          <p:nvPr/>
        </p:nvSpPr>
        <p:spPr>
          <a:xfrm>
            <a:off x="204761" y="225587"/>
            <a:ext cx="3060000" cy="55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2" name="مستطيل 11">
            <a:extLst>
              <a:ext uri="{FF2B5EF4-FFF2-40B4-BE49-F238E27FC236}">
                <a16:creationId xmlns:a16="http://schemas.microsoft.com/office/drawing/2014/main" id="{C90237A4-83F9-41F6-A80D-1B18652751B7}"/>
              </a:ext>
            </a:extLst>
          </p:cNvPr>
          <p:cNvSpPr/>
          <p:nvPr/>
        </p:nvSpPr>
        <p:spPr>
          <a:xfrm>
            <a:off x="3498722" y="5921699"/>
            <a:ext cx="3060001" cy="707886"/>
          </a:xfrm>
          <a:prstGeom prst="rect">
            <a:avLst/>
          </a:prstGeom>
          <a:noFill/>
          <a:ln w="28575">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أخصاب خارجي </a:t>
            </a:r>
            <a:endParaRPr lang="ar-SA" sz="4000" b="1"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688F1A67-6D8B-4FC1-9232-8F87F4D30538}"/>
              </a:ext>
            </a:extLst>
          </p:cNvPr>
          <p:cNvSpPr/>
          <p:nvPr/>
        </p:nvSpPr>
        <p:spPr>
          <a:xfrm>
            <a:off x="204760" y="5943341"/>
            <a:ext cx="3060001" cy="707886"/>
          </a:xfrm>
          <a:prstGeom prst="rect">
            <a:avLst/>
          </a:prstGeom>
          <a:noFill/>
          <a:ln w="28575">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أخصاب داخلي  </a:t>
            </a:r>
            <a:endParaRPr lang="ar-SA" sz="4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280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D8ABA753-0517-4EC7-A40A-55F91FE8EEC0}"/>
              </a:ext>
            </a:extLst>
          </p:cNvPr>
          <p:cNvSpPr txBox="1"/>
          <p:nvPr/>
        </p:nvSpPr>
        <p:spPr>
          <a:xfrm>
            <a:off x="9173028" y="194387"/>
            <a:ext cx="2700000" cy="1323439"/>
          </a:xfrm>
          <a:prstGeom prst="rect">
            <a:avLst/>
          </a:prstGeom>
          <a:noFill/>
          <a:ln w="38100">
            <a:solidFill>
              <a:srgbClr val="00FF06"/>
            </a:solidFill>
          </a:ln>
        </p:spPr>
        <p:txBody>
          <a:bodyPr wrap="square" rtlCol="1">
            <a:spAutoFit/>
          </a:bodyPr>
          <a:lstStyle/>
          <a:p>
            <a:pPr algn="ctr"/>
            <a:r>
              <a:rPr lang="ar-SA" sz="4000" dirty="0">
                <a:solidFill>
                  <a:srgbClr val="FF0066"/>
                </a:solidFill>
              </a:rPr>
              <a:t>1- إخصاب خارجي    </a:t>
            </a:r>
            <a:r>
              <a:rPr lang="ar-SA" sz="4000" dirty="0">
                <a:solidFill>
                  <a:srgbClr val="00B0F0"/>
                </a:solidFill>
              </a:rPr>
              <a:t> </a:t>
            </a:r>
          </a:p>
        </p:txBody>
      </p:sp>
      <p:sp>
        <p:nvSpPr>
          <p:cNvPr id="6" name="مربع نص 5">
            <a:extLst>
              <a:ext uri="{FF2B5EF4-FFF2-40B4-BE49-F238E27FC236}">
                <a16:creationId xmlns:a16="http://schemas.microsoft.com/office/drawing/2014/main" id="{9C2F3413-A724-4378-94BC-A0372F92088C}"/>
              </a:ext>
            </a:extLst>
          </p:cNvPr>
          <p:cNvSpPr txBox="1"/>
          <p:nvPr/>
        </p:nvSpPr>
        <p:spPr>
          <a:xfrm>
            <a:off x="9173028" y="4248369"/>
            <a:ext cx="2700000" cy="1938992"/>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كمعظم الحيوانات المائية</a:t>
            </a:r>
          </a:p>
          <a:p>
            <a:pPr algn="ctr"/>
            <a:r>
              <a:rPr lang="ar-SA" sz="4000" dirty="0">
                <a:solidFill>
                  <a:srgbClr val="FF0066"/>
                </a:solidFill>
              </a:rPr>
              <a:t> </a:t>
            </a:r>
          </a:p>
        </p:txBody>
      </p:sp>
      <p:sp>
        <p:nvSpPr>
          <p:cNvPr id="7" name="مربع نص 6">
            <a:extLst>
              <a:ext uri="{FF2B5EF4-FFF2-40B4-BE49-F238E27FC236}">
                <a16:creationId xmlns:a16="http://schemas.microsoft.com/office/drawing/2014/main" id="{C89567FB-A283-4E10-8EAD-EAFBBA788F0C}"/>
              </a:ext>
            </a:extLst>
          </p:cNvPr>
          <p:cNvSpPr txBox="1"/>
          <p:nvPr/>
        </p:nvSpPr>
        <p:spPr>
          <a:xfrm>
            <a:off x="6279189" y="205167"/>
            <a:ext cx="2700000" cy="1323439"/>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2-إخصاب داخلي </a:t>
            </a:r>
            <a:r>
              <a:rPr lang="ar-SA" sz="4000" dirty="0">
                <a:solidFill>
                  <a:srgbClr val="00B0F0"/>
                </a:solidFill>
              </a:rPr>
              <a:t> </a:t>
            </a:r>
          </a:p>
        </p:txBody>
      </p:sp>
      <p:sp>
        <p:nvSpPr>
          <p:cNvPr id="8" name="مربع نص 7">
            <a:extLst>
              <a:ext uri="{FF2B5EF4-FFF2-40B4-BE49-F238E27FC236}">
                <a16:creationId xmlns:a16="http://schemas.microsoft.com/office/drawing/2014/main" id="{4868FD9A-992C-4364-B44D-A6901D28772B}"/>
              </a:ext>
            </a:extLst>
          </p:cNvPr>
          <p:cNvSpPr txBox="1"/>
          <p:nvPr/>
        </p:nvSpPr>
        <p:spPr>
          <a:xfrm>
            <a:off x="9192451" y="1902579"/>
            <a:ext cx="2700000" cy="1938992"/>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تتم عملية الإخصاب داخل جسم الأنثى </a:t>
            </a:r>
          </a:p>
        </p:txBody>
      </p:sp>
      <p:sp>
        <p:nvSpPr>
          <p:cNvPr id="9" name="مربع نص 8">
            <a:extLst>
              <a:ext uri="{FF2B5EF4-FFF2-40B4-BE49-F238E27FC236}">
                <a16:creationId xmlns:a16="http://schemas.microsoft.com/office/drawing/2014/main" id="{DE9F20E3-BD30-430D-84D9-2CC033598895}"/>
              </a:ext>
            </a:extLst>
          </p:cNvPr>
          <p:cNvSpPr txBox="1"/>
          <p:nvPr/>
        </p:nvSpPr>
        <p:spPr>
          <a:xfrm>
            <a:off x="6279189" y="4272157"/>
            <a:ext cx="2700000" cy="1908000"/>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كمعظم الحيوانات  البرية  </a:t>
            </a:r>
          </a:p>
        </p:txBody>
      </p:sp>
      <p:sp>
        <p:nvSpPr>
          <p:cNvPr id="13" name="مربع نص 12">
            <a:extLst>
              <a:ext uri="{FF2B5EF4-FFF2-40B4-BE49-F238E27FC236}">
                <a16:creationId xmlns:a16="http://schemas.microsoft.com/office/drawing/2014/main" id="{0925223F-6D5F-4FD7-84FE-5995E0BEF50D}"/>
              </a:ext>
            </a:extLst>
          </p:cNvPr>
          <p:cNvSpPr txBox="1"/>
          <p:nvPr/>
        </p:nvSpPr>
        <p:spPr>
          <a:xfrm>
            <a:off x="3147608" y="172342"/>
            <a:ext cx="2700000" cy="1323439"/>
          </a:xfrm>
          <a:prstGeom prst="rect">
            <a:avLst/>
          </a:prstGeom>
          <a:noFill/>
          <a:ln w="38100">
            <a:solidFill>
              <a:srgbClr val="00FF06"/>
            </a:solidFill>
          </a:ln>
        </p:spPr>
        <p:txBody>
          <a:bodyPr wrap="square" rtlCol="1">
            <a:spAutoFit/>
          </a:bodyPr>
          <a:lstStyle/>
          <a:p>
            <a:pPr algn="ctr"/>
            <a:r>
              <a:rPr lang="ar-SA" sz="4000" dirty="0">
                <a:solidFill>
                  <a:srgbClr val="FF0066"/>
                </a:solidFill>
              </a:rPr>
              <a:t>1- إخصاب خارجي    </a:t>
            </a:r>
            <a:r>
              <a:rPr lang="ar-SA" sz="4000" dirty="0">
                <a:solidFill>
                  <a:srgbClr val="00B0F0"/>
                </a:solidFill>
              </a:rPr>
              <a:t> </a:t>
            </a:r>
          </a:p>
        </p:txBody>
      </p:sp>
      <p:sp>
        <p:nvSpPr>
          <p:cNvPr id="14" name="مربع نص 13">
            <a:extLst>
              <a:ext uri="{FF2B5EF4-FFF2-40B4-BE49-F238E27FC236}">
                <a16:creationId xmlns:a16="http://schemas.microsoft.com/office/drawing/2014/main" id="{E8110D24-F3C6-4E8E-B276-BF8AE4066DA6}"/>
              </a:ext>
            </a:extLst>
          </p:cNvPr>
          <p:cNvSpPr txBox="1"/>
          <p:nvPr/>
        </p:nvSpPr>
        <p:spPr>
          <a:xfrm>
            <a:off x="231818" y="1947329"/>
            <a:ext cx="2700000" cy="1908000"/>
          </a:xfrm>
          <a:prstGeom prst="rect">
            <a:avLst/>
          </a:prstGeom>
          <a:solidFill>
            <a:schemeClr val="bg1"/>
          </a:solidFill>
          <a:ln w="38100">
            <a:solidFill>
              <a:srgbClr val="00FF06"/>
            </a:solidFill>
          </a:ln>
        </p:spPr>
        <p:txBody>
          <a:bodyPr wrap="square" rtlCol="1">
            <a:spAutoFit/>
          </a:bodyPr>
          <a:lstStyle/>
          <a:p>
            <a:pPr algn="ctr"/>
            <a:r>
              <a:rPr lang="ar-SA" sz="3600" dirty="0">
                <a:solidFill>
                  <a:srgbClr val="FF0066"/>
                </a:solidFill>
              </a:rPr>
              <a:t>تتم عملية الإخصاب خارج جسم الأنثى </a:t>
            </a:r>
          </a:p>
        </p:txBody>
      </p:sp>
      <p:sp>
        <p:nvSpPr>
          <p:cNvPr id="15" name="مربع نص 14">
            <a:extLst>
              <a:ext uri="{FF2B5EF4-FFF2-40B4-BE49-F238E27FC236}">
                <a16:creationId xmlns:a16="http://schemas.microsoft.com/office/drawing/2014/main" id="{43CF5BFD-A814-4B46-9BAB-C5ACF34E9517}"/>
              </a:ext>
            </a:extLst>
          </p:cNvPr>
          <p:cNvSpPr txBox="1"/>
          <p:nvPr/>
        </p:nvSpPr>
        <p:spPr>
          <a:xfrm>
            <a:off x="3106400" y="4236848"/>
            <a:ext cx="2700000" cy="1938992"/>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كمعظم الحيوانات المائية</a:t>
            </a:r>
          </a:p>
          <a:p>
            <a:pPr algn="ctr"/>
            <a:r>
              <a:rPr lang="ar-SA" sz="4000" dirty="0">
                <a:solidFill>
                  <a:srgbClr val="FF0066"/>
                </a:solidFill>
              </a:rPr>
              <a:t> </a:t>
            </a:r>
          </a:p>
        </p:txBody>
      </p:sp>
      <p:sp>
        <p:nvSpPr>
          <p:cNvPr id="16" name="مربع نص 15">
            <a:extLst>
              <a:ext uri="{FF2B5EF4-FFF2-40B4-BE49-F238E27FC236}">
                <a16:creationId xmlns:a16="http://schemas.microsoft.com/office/drawing/2014/main" id="{B9328CF9-DBF5-451E-81E0-E4D573523489}"/>
              </a:ext>
            </a:extLst>
          </p:cNvPr>
          <p:cNvSpPr txBox="1"/>
          <p:nvPr/>
        </p:nvSpPr>
        <p:spPr>
          <a:xfrm>
            <a:off x="253769" y="194387"/>
            <a:ext cx="2700000" cy="1323439"/>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2-إخصاب داخلي </a:t>
            </a:r>
            <a:r>
              <a:rPr lang="ar-SA" sz="4000" dirty="0">
                <a:solidFill>
                  <a:srgbClr val="00B0F0"/>
                </a:solidFill>
              </a:rPr>
              <a:t> </a:t>
            </a:r>
          </a:p>
        </p:txBody>
      </p:sp>
      <p:sp>
        <p:nvSpPr>
          <p:cNvPr id="17" name="مربع نص 16">
            <a:extLst>
              <a:ext uri="{FF2B5EF4-FFF2-40B4-BE49-F238E27FC236}">
                <a16:creationId xmlns:a16="http://schemas.microsoft.com/office/drawing/2014/main" id="{5691B630-CFE4-4F72-AD10-603CF76126EB}"/>
              </a:ext>
            </a:extLst>
          </p:cNvPr>
          <p:cNvSpPr txBox="1"/>
          <p:nvPr/>
        </p:nvSpPr>
        <p:spPr>
          <a:xfrm>
            <a:off x="3147608" y="1947329"/>
            <a:ext cx="2700000" cy="1938992"/>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تتم عملية الإخصاب داخل جسم الأنثى </a:t>
            </a:r>
          </a:p>
        </p:txBody>
      </p:sp>
      <p:sp>
        <p:nvSpPr>
          <p:cNvPr id="19" name="مربع نص 18">
            <a:extLst>
              <a:ext uri="{FF2B5EF4-FFF2-40B4-BE49-F238E27FC236}">
                <a16:creationId xmlns:a16="http://schemas.microsoft.com/office/drawing/2014/main" id="{002FE2F3-869D-4644-A08A-29C69E59CE5E}"/>
              </a:ext>
            </a:extLst>
          </p:cNvPr>
          <p:cNvSpPr txBox="1"/>
          <p:nvPr/>
        </p:nvSpPr>
        <p:spPr>
          <a:xfrm>
            <a:off x="170006" y="4263865"/>
            <a:ext cx="2700000" cy="1908000"/>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كمعظم الحيوانات  البرية  </a:t>
            </a:r>
          </a:p>
        </p:txBody>
      </p:sp>
      <p:sp>
        <p:nvSpPr>
          <p:cNvPr id="20" name="مربع نص 19">
            <a:extLst>
              <a:ext uri="{FF2B5EF4-FFF2-40B4-BE49-F238E27FC236}">
                <a16:creationId xmlns:a16="http://schemas.microsoft.com/office/drawing/2014/main" id="{B011CCF3-D384-4EF9-AEA0-85B3E0E588B1}"/>
              </a:ext>
            </a:extLst>
          </p:cNvPr>
          <p:cNvSpPr txBox="1"/>
          <p:nvPr/>
        </p:nvSpPr>
        <p:spPr>
          <a:xfrm>
            <a:off x="6276661" y="1902579"/>
            <a:ext cx="2700000" cy="1908000"/>
          </a:xfrm>
          <a:prstGeom prst="rect">
            <a:avLst/>
          </a:prstGeom>
          <a:solidFill>
            <a:schemeClr val="bg1"/>
          </a:solidFill>
          <a:ln w="38100">
            <a:solidFill>
              <a:srgbClr val="00FF06"/>
            </a:solidFill>
          </a:ln>
        </p:spPr>
        <p:txBody>
          <a:bodyPr wrap="square" rtlCol="1">
            <a:spAutoFit/>
          </a:bodyPr>
          <a:lstStyle/>
          <a:p>
            <a:pPr algn="ctr"/>
            <a:r>
              <a:rPr lang="ar-SA" sz="3600" dirty="0">
                <a:solidFill>
                  <a:srgbClr val="FF0066"/>
                </a:solidFill>
              </a:rPr>
              <a:t>تتم عملية الإخصاب خارج جسم الأنثى </a:t>
            </a:r>
          </a:p>
        </p:txBody>
      </p:sp>
    </p:spTree>
    <p:extLst>
      <p:ext uri="{BB962C8B-B14F-4D97-AF65-F5344CB8AC3E}">
        <p14:creationId xmlns:p14="http://schemas.microsoft.com/office/powerpoint/2010/main" val="3568816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612862" y="192379"/>
            <a:ext cx="696627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التكاثر الجنسي في الحيوانات </a:t>
            </a:r>
          </a:p>
        </p:txBody>
      </p:sp>
      <p:sp>
        <p:nvSpPr>
          <p:cNvPr id="5" name="مستطيل 4"/>
          <p:cNvSpPr/>
          <p:nvPr/>
        </p:nvSpPr>
        <p:spPr>
          <a:xfrm>
            <a:off x="1502433" y="1115709"/>
            <a:ext cx="9187131"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هناك نوعان من الأخصاب في الحيوانات </a:t>
            </a:r>
          </a:p>
        </p:txBody>
      </p:sp>
      <p:sp>
        <p:nvSpPr>
          <p:cNvPr id="16" name="مربع نص 15"/>
          <p:cNvSpPr txBox="1"/>
          <p:nvPr/>
        </p:nvSpPr>
        <p:spPr>
          <a:xfrm>
            <a:off x="123706" y="2039039"/>
            <a:ext cx="7560000" cy="460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9" name="مربع نص 8"/>
          <p:cNvSpPr txBox="1"/>
          <p:nvPr/>
        </p:nvSpPr>
        <p:spPr>
          <a:xfrm>
            <a:off x="7982860" y="2048121"/>
            <a:ext cx="3534225" cy="707886"/>
          </a:xfrm>
          <a:prstGeom prst="rect">
            <a:avLst/>
          </a:prstGeom>
          <a:noFill/>
          <a:ln w="38100">
            <a:solidFill>
              <a:srgbClr val="00FF06"/>
            </a:solidFill>
          </a:ln>
        </p:spPr>
        <p:txBody>
          <a:bodyPr wrap="square" rtlCol="1">
            <a:spAutoFit/>
          </a:bodyPr>
          <a:lstStyle/>
          <a:p>
            <a:r>
              <a:rPr lang="ar-SA" sz="4000" dirty="0">
                <a:solidFill>
                  <a:srgbClr val="FF0066"/>
                </a:solidFill>
              </a:rPr>
              <a:t>1- إخصاب خارجي    </a:t>
            </a:r>
            <a:r>
              <a:rPr lang="ar-SA" sz="4000" dirty="0">
                <a:solidFill>
                  <a:srgbClr val="00B0F0"/>
                </a:solidFill>
              </a:rPr>
              <a:t> </a:t>
            </a:r>
          </a:p>
        </p:txBody>
      </p:sp>
      <p:sp>
        <p:nvSpPr>
          <p:cNvPr id="12" name="مربع نص 11"/>
          <p:cNvSpPr txBox="1"/>
          <p:nvPr/>
        </p:nvSpPr>
        <p:spPr>
          <a:xfrm>
            <a:off x="8015598" y="3326025"/>
            <a:ext cx="3501487" cy="1323439"/>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تتم عملية الإخصاب خارج جسم الأنثى </a:t>
            </a:r>
          </a:p>
        </p:txBody>
      </p:sp>
      <p:sp>
        <p:nvSpPr>
          <p:cNvPr id="14" name="مربع نص 13"/>
          <p:cNvSpPr txBox="1"/>
          <p:nvPr/>
        </p:nvSpPr>
        <p:spPr>
          <a:xfrm>
            <a:off x="8015598" y="5182267"/>
            <a:ext cx="3501488" cy="1323439"/>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كمعظم الحيوانات المائية </a:t>
            </a:r>
          </a:p>
        </p:txBody>
      </p:sp>
    </p:spTree>
    <p:extLst>
      <p:ext uri="{BB962C8B-B14F-4D97-AF65-F5344CB8AC3E}">
        <p14:creationId xmlns:p14="http://schemas.microsoft.com/office/powerpoint/2010/main" val="212169498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2306031" y="72570"/>
            <a:ext cx="7560000" cy="1764000"/>
            <a:chOff x="2293034" y="74729"/>
            <a:chExt cx="7560000" cy="1764000"/>
          </a:xfrm>
        </p:grpSpPr>
        <p:sp>
          <p:nvSpPr>
            <p:cNvPr id="2" name="مربع نص 1"/>
            <p:cNvSpPr txBox="1"/>
            <p:nvPr/>
          </p:nvSpPr>
          <p:spPr>
            <a:xfrm>
              <a:off x="2293034" y="74729"/>
              <a:ext cx="7560000" cy="1764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3" name="مستطيل 2"/>
            <p:cNvSpPr/>
            <p:nvPr/>
          </p:nvSpPr>
          <p:spPr>
            <a:xfrm>
              <a:off x="4863259" y="412404"/>
              <a:ext cx="468474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التكاثر في الحيوانات </a:t>
              </a:r>
            </a:p>
          </p:txBody>
        </p:sp>
      </p:grpSp>
      <p:sp>
        <p:nvSpPr>
          <p:cNvPr id="16" name="مربع نص 15"/>
          <p:cNvSpPr txBox="1"/>
          <p:nvPr/>
        </p:nvSpPr>
        <p:spPr>
          <a:xfrm>
            <a:off x="5647218" y="1603560"/>
            <a:ext cx="6120000" cy="50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8" name="مستطيل 7"/>
          <p:cNvSpPr/>
          <p:nvPr/>
        </p:nvSpPr>
        <p:spPr>
          <a:xfrm>
            <a:off x="424782" y="2941962"/>
            <a:ext cx="5040000" cy="3600000"/>
          </a:xfrm>
          <a:prstGeom prst="rect">
            <a:avLst/>
          </a:prstGeom>
          <a:noFill/>
          <a:ln w="38100">
            <a:solidFill>
              <a:schemeClr val="tx1"/>
            </a:solidFill>
          </a:ln>
        </p:spPr>
        <p:txBody>
          <a:bodyPr wrap="square" lIns="91440" tIns="45720" rIns="91440" bIns="45720">
            <a:spAutoFit/>
          </a:bodyPr>
          <a:lstStyle/>
          <a:p>
            <a:pPr algn="ctr"/>
            <a:r>
              <a:rPr lang="ar-SA" sz="5400" b="1" cap="none" spc="0" dirty="0">
                <a:ln w="6600">
                  <a:solidFill>
                    <a:schemeClr val="accent2"/>
                  </a:solidFill>
                  <a:prstDash val="solid"/>
                </a:ln>
                <a:solidFill>
                  <a:schemeClr val="accent4">
                    <a:lumMod val="20000"/>
                    <a:lumOff val="80000"/>
                  </a:schemeClr>
                </a:solidFill>
                <a:effectLst>
                  <a:outerShdw dist="38100" dir="2700000" algn="tl" rotWithShape="0">
                    <a:schemeClr val="accent2"/>
                  </a:outerShdw>
                </a:effectLst>
              </a:rPr>
              <a:t>لماذا تضع الحيوانات أعداد كبيرة من البيوض عند التلقيح الخارجي ؟!  </a:t>
            </a:r>
          </a:p>
        </p:txBody>
      </p:sp>
      <p:sp>
        <p:nvSpPr>
          <p:cNvPr id="10" name="مستطيل 9"/>
          <p:cNvSpPr/>
          <p:nvPr/>
        </p:nvSpPr>
        <p:spPr>
          <a:xfrm>
            <a:off x="1631607" y="1830272"/>
            <a:ext cx="2358338" cy="923330"/>
          </a:xfrm>
          <a:prstGeom prst="rect">
            <a:avLst/>
          </a:prstGeom>
          <a:solidFill>
            <a:srgbClr val="FFC000"/>
          </a:soli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استنتجي: </a:t>
            </a:r>
          </a:p>
        </p:txBody>
      </p:sp>
    </p:spTree>
    <p:extLst>
      <p:ext uri="{BB962C8B-B14F-4D97-AF65-F5344CB8AC3E}">
        <p14:creationId xmlns:p14="http://schemas.microsoft.com/office/powerpoint/2010/main" val="599914865"/>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612862" y="192379"/>
            <a:ext cx="696627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التكاثر الجنسي في الحيوانات </a:t>
            </a:r>
          </a:p>
        </p:txBody>
      </p:sp>
      <p:sp>
        <p:nvSpPr>
          <p:cNvPr id="5" name="مستطيل 4"/>
          <p:cNvSpPr/>
          <p:nvPr/>
        </p:nvSpPr>
        <p:spPr>
          <a:xfrm>
            <a:off x="1502433" y="1115709"/>
            <a:ext cx="9187131"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هناك نوعان من الأخصاب في الحيوانات </a:t>
            </a:r>
          </a:p>
        </p:txBody>
      </p:sp>
      <p:sp>
        <p:nvSpPr>
          <p:cNvPr id="9" name="مربع نص 8"/>
          <p:cNvSpPr txBox="1"/>
          <p:nvPr/>
        </p:nvSpPr>
        <p:spPr>
          <a:xfrm>
            <a:off x="7982860" y="2048121"/>
            <a:ext cx="3534225" cy="707886"/>
          </a:xfrm>
          <a:prstGeom prst="rect">
            <a:avLst/>
          </a:prstGeom>
          <a:noFill/>
          <a:ln w="38100">
            <a:solidFill>
              <a:srgbClr val="00FF06"/>
            </a:solidFill>
          </a:ln>
        </p:spPr>
        <p:txBody>
          <a:bodyPr wrap="square" rtlCol="1">
            <a:spAutoFit/>
          </a:bodyPr>
          <a:lstStyle/>
          <a:p>
            <a:r>
              <a:rPr lang="ar-SA" sz="4000" dirty="0">
                <a:solidFill>
                  <a:srgbClr val="FF0066"/>
                </a:solidFill>
              </a:rPr>
              <a:t>1- إخصاب داخلي     </a:t>
            </a:r>
            <a:r>
              <a:rPr lang="ar-SA" sz="4000" dirty="0">
                <a:solidFill>
                  <a:srgbClr val="00B0F0"/>
                </a:solidFill>
              </a:rPr>
              <a:t> </a:t>
            </a:r>
          </a:p>
        </p:txBody>
      </p:sp>
      <p:sp>
        <p:nvSpPr>
          <p:cNvPr id="12" name="مربع نص 11"/>
          <p:cNvSpPr txBox="1"/>
          <p:nvPr/>
        </p:nvSpPr>
        <p:spPr>
          <a:xfrm>
            <a:off x="8015598" y="3326025"/>
            <a:ext cx="3501487" cy="1323439"/>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تتم عملية الإخصاب داخل جسم الأنثى </a:t>
            </a:r>
          </a:p>
        </p:txBody>
      </p:sp>
      <p:sp>
        <p:nvSpPr>
          <p:cNvPr id="14" name="مربع نص 13"/>
          <p:cNvSpPr txBox="1"/>
          <p:nvPr/>
        </p:nvSpPr>
        <p:spPr>
          <a:xfrm>
            <a:off x="8015598" y="5182267"/>
            <a:ext cx="3501488" cy="1323439"/>
          </a:xfrm>
          <a:prstGeom prst="rect">
            <a:avLst/>
          </a:prstGeom>
          <a:solidFill>
            <a:schemeClr val="bg1"/>
          </a:solidFill>
          <a:ln w="38100">
            <a:solidFill>
              <a:srgbClr val="00FF06"/>
            </a:solidFill>
          </a:ln>
        </p:spPr>
        <p:txBody>
          <a:bodyPr wrap="square" rtlCol="1">
            <a:spAutoFit/>
          </a:bodyPr>
          <a:lstStyle/>
          <a:p>
            <a:pPr algn="ctr"/>
            <a:r>
              <a:rPr lang="ar-SA" sz="4000" dirty="0">
                <a:solidFill>
                  <a:srgbClr val="FF0066"/>
                </a:solidFill>
              </a:rPr>
              <a:t>كمعظم الحيوانات البرية </a:t>
            </a:r>
          </a:p>
        </p:txBody>
      </p:sp>
      <p:sp>
        <p:nvSpPr>
          <p:cNvPr id="8" name="مربع نص 7">
            <a:extLst>
              <a:ext uri="{FF2B5EF4-FFF2-40B4-BE49-F238E27FC236}">
                <a16:creationId xmlns:a16="http://schemas.microsoft.com/office/drawing/2014/main" id="{D4B4D552-C63D-4709-96CD-C0B7FF9B2F92}"/>
              </a:ext>
            </a:extLst>
          </p:cNvPr>
          <p:cNvSpPr txBox="1"/>
          <p:nvPr/>
        </p:nvSpPr>
        <p:spPr>
          <a:xfrm>
            <a:off x="188685" y="2048121"/>
            <a:ext cx="7560000" cy="468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337240791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975534" y="101599"/>
            <a:ext cx="7560000" cy="1764000"/>
            <a:chOff x="2293034" y="74729"/>
            <a:chExt cx="7560000" cy="1764000"/>
          </a:xfrm>
        </p:grpSpPr>
        <p:sp>
          <p:nvSpPr>
            <p:cNvPr id="3" name="مربع نص 2"/>
            <p:cNvSpPr txBox="1"/>
            <p:nvPr/>
          </p:nvSpPr>
          <p:spPr>
            <a:xfrm>
              <a:off x="2293034" y="74729"/>
              <a:ext cx="7560000" cy="1764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4" name="مستطيل 3"/>
            <p:cNvSpPr/>
            <p:nvPr/>
          </p:nvSpPr>
          <p:spPr>
            <a:xfrm>
              <a:off x="4863259" y="412404"/>
              <a:ext cx="468474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التكاثر في الحيوانات </a:t>
              </a:r>
            </a:p>
          </p:txBody>
        </p:sp>
      </p:grpSp>
      <p:sp>
        <p:nvSpPr>
          <p:cNvPr id="5" name="مستطيل 4"/>
          <p:cNvSpPr/>
          <p:nvPr/>
        </p:nvSpPr>
        <p:spPr>
          <a:xfrm>
            <a:off x="5558970" y="1678088"/>
            <a:ext cx="6342743" cy="5078313"/>
          </a:xfrm>
          <a:prstGeom prst="rect">
            <a:avLst/>
          </a:prstGeom>
          <a:noFill/>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يمكن لبعض الحيوانات البسيطة أن تتكاثر لا جنسيا ويتم هذا بعدة طرق استنتجيها من خلال ربط الصور بالمصطلح بالتعرف المناسب  في كل مما يلي </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3074" name="Picture 2" descr="ÙØªÙØ¬Ø© Ø¨Ø­Ø« Ø§ÙØµÙØ± Ø¹Ù Ø§ÙØªÙØ§Ø«Ø± Ø§ÙÙØ§Ø¬ÙØ³Ù ÙÙ Ø§ÙØ­ÙÙØ§ÙØ§Øª">
            <a:extLst>
              <a:ext uri="{FF2B5EF4-FFF2-40B4-BE49-F238E27FC236}">
                <a16:creationId xmlns:a16="http://schemas.microsoft.com/office/drawing/2014/main" id="{AD1FB332-6082-42F1-A504-1AD60B4F6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7" y="1865599"/>
            <a:ext cx="5094513" cy="469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5967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a:extLst>
              <a:ext uri="{FF2B5EF4-FFF2-40B4-BE49-F238E27FC236}">
                <a16:creationId xmlns:a16="http://schemas.microsoft.com/office/drawing/2014/main" id="{AA5DA609-29B0-4688-9EE1-D093E72D47F7}"/>
              </a:ext>
            </a:extLst>
          </p:cNvPr>
          <p:cNvGraphicFramePr>
            <a:graphicFrameLocks noGrp="1"/>
          </p:cNvGraphicFramePr>
          <p:nvPr>
            <p:extLst>
              <p:ext uri="{D42A27DB-BD31-4B8C-83A1-F6EECF244321}">
                <p14:modId xmlns:p14="http://schemas.microsoft.com/office/powerpoint/2010/main" val="3729160704"/>
              </p:ext>
            </p:extLst>
          </p:nvPr>
        </p:nvGraphicFramePr>
        <p:xfrm>
          <a:off x="111311" y="1320077"/>
          <a:ext cx="11993600" cy="545592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135245539"/>
                    </a:ext>
                  </a:extLst>
                </a:gridCol>
                <a:gridCol w="2592000">
                  <a:extLst>
                    <a:ext uri="{9D8B030D-6E8A-4147-A177-3AD203B41FA5}">
                      <a16:colId xmlns:a16="http://schemas.microsoft.com/office/drawing/2014/main" val="2001063675"/>
                    </a:ext>
                  </a:extLst>
                </a:gridCol>
                <a:gridCol w="2592000">
                  <a:extLst>
                    <a:ext uri="{9D8B030D-6E8A-4147-A177-3AD203B41FA5}">
                      <a16:colId xmlns:a16="http://schemas.microsoft.com/office/drawing/2014/main" val="269861995"/>
                    </a:ext>
                  </a:extLst>
                </a:gridCol>
                <a:gridCol w="2592000">
                  <a:extLst>
                    <a:ext uri="{9D8B030D-6E8A-4147-A177-3AD203B41FA5}">
                      <a16:colId xmlns:a16="http://schemas.microsoft.com/office/drawing/2014/main" val="1274214087"/>
                    </a:ext>
                  </a:extLst>
                </a:gridCol>
                <a:gridCol w="2592000">
                  <a:extLst>
                    <a:ext uri="{9D8B030D-6E8A-4147-A177-3AD203B41FA5}">
                      <a16:colId xmlns:a16="http://schemas.microsoft.com/office/drawing/2014/main" val="1081880514"/>
                    </a:ext>
                  </a:extLst>
                </a:gridCol>
              </a:tblGrid>
              <a:tr h="784497">
                <a:tc>
                  <a:txBody>
                    <a:bodyPr/>
                    <a:lstStyle/>
                    <a:p>
                      <a:pPr algn="ctr" rtl="1"/>
                      <a:r>
                        <a:rPr lang="ar-SA" sz="3200" dirty="0">
                          <a:solidFill>
                            <a:sysClr val="windowText" lastClr="000000"/>
                          </a:solidFill>
                        </a:rPr>
                        <a:t>التكاثر </a:t>
                      </a:r>
                      <a:r>
                        <a:rPr lang="ar-SA" sz="3200" dirty="0" err="1">
                          <a:solidFill>
                            <a:sysClr val="windowText" lastClr="000000"/>
                          </a:solidFill>
                        </a:rPr>
                        <a:t>اللاجنسي</a:t>
                      </a:r>
                      <a:r>
                        <a:rPr lang="ar-SA" sz="3200" dirty="0">
                          <a:solidFill>
                            <a:sysClr val="windowText" lastClr="000000"/>
                          </a:solidFill>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ctr" rtl="1"/>
                      <a:r>
                        <a:rPr lang="ar-SA" sz="3200" dirty="0">
                          <a:solidFill>
                            <a:sysClr val="windowText" lastClr="000000"/>
                          </a:solidFill>
                        </a:rPr>
                        <a:t>(1) التبرعم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FF06"/>
                    </a:solidFill>
                  </a:tcPr>
                </a:tc>
                <a:tc>
                  <a:txBody>
                    <a:bodyPr/>
                    <a:lstStyle/>
                    <a:p>
                      <a:pPr algn="ctr" rtl="1"/>
                      <a:r>
                        <a:rPr lang="ar-SA" sz="3200" dirty="0">
                          <a:solidFill>
                            <a:sysClr val="windowText" lastClr="000000"/>
                          </a:solidFill>
                        </a:rPr>
                        <a:t>(2) التجزؤ</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rtl="1"/>
                      <a:r>
                        <a:rPr lang="ar-SA" sz="3200" dirty="0">
                          <a:solidFill>
                            <a:sysClr val="windowText" lastClr="000000"/>
                          </a:solidFill>
                        </a:rPr>
                        <a:t>(3) التجدد</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928F"/>
                    </a:solidFill>
                  </a:tcPr>
                </a:tc>
                <a:tc>
                  <a:txBody>
                    <a:bodyPr/>
                    <a:lstStyle/>
                    <a:p>
                      <a:pPr algn="ctr" rtl="1"/>
                      <a:r>
                        <a:rPr lang="ar-SA" sz="3200" dirty="0">
                          <a:solidFill>
                            <a:sysClr val="windowText" lastClr="000000"/>
                          </a:solidFill>
                        </a:rPr>
                        <a:t>(4) التكاثر العذري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CCFF"/>
                    </a:solidFill>
                  </a:tcPr>
                </a:tc>
                <a:extLst>
                  <a:ext uri="{0D108BD9-81ED-4DB2-BD59-A6C34878D82A}">
                    <a16:rowId xmlns:a16="http://schemas.microsoft.com/office/drawing/2014/main" val="1661584552"/>
                  </a:ext>
                </a:extLst>
              </a:tr>
              <a:tr h="370840">
                <a:tc>
                  <a:txBody>
                    <a:bodyPr/>
                    <a:lstStyle/>
                    <a:p>
                      <a:pPr algn="ctr" rtl="1"/>
                      <a:r>
                        <a:rPr lang="ar-SA" sz="3600" dirty="0"/>
                        <a:t>الصورة </a:t>
                      </a:r>
                    </a:p>
                    <a:p>
                      <a:pPr rtl="1"/>
                      <a:endParaRPr lang="ar-SA" sz="3600" dirty="0"/>
                    </a:p>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endParaRPr lang="ar-SA" sz="36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964308998"/>
                  </a:ext>
                </a:extLst>
              </a:tr>
              <a:tr h="370840">
                <a:tc>
                  <a:txBody>
                    <a:bodyPr/>
                    <a:lstStyle/>
                    <a:p>
                      <a:pPr algn="ctr" rtl="1"/>
                      <a:r>
                        <a:rPr lang="ar-SA" sz="3200" b="1" dirty="0"/>
                        <a:t>التعريف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dirty="0"/>
                        <a:t>ينمو فرد جديد من أجزاء مفقودة من الجسم إذا كان الجزء يحتوي على معلومات وراثية كافية(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t>تنتج أناث الحيوانات بيوضا فتصبح أفرادا جديدة دون حدوث تلقيح لها(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t>ينمو الفرد الجديد على جسم أحد الأبوين </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t>(     )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t>تقسيم أحد الأبوين إلى قطع وكل قطعة يمكنه أن تنمو وتكون فرد جديد(     )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3483426"/>
                  </a:ext>
                </a:extLst>
              </a:tr>
            </a:tbl>
          </a:graphicData>
        </a:graphic>
      </p:graphicFrame>
      <p:sp>
        <p:nvSpPr>
          <p:cNvPr id="3" name="مستطيل 2">
            <a:extLst>
              <a:ext uri="{FF2B5EF4-FFF2-40B4-BE49-F238E27FC236}">
                <a16:creationId xmlns:a16="http://schemas.microsoft.com/office/drawing/2014/main" id="{027B6CF3-498E-47E2-92A8-92E6741F02C9}"/>
              </a:ext>
            </a:extLst>
          </p:cNvPr>
          <p:cNvSpPr/>
          <p:nvPr/>
        </p:nvSpPr>
        <p:spPr>
          <a:xfrm>
            <a:off x="2104571" y="87088"/>
            <a:ext cx="9797144" cy="113211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بالتعاون مع مجموعتكـِ اربطي بين التعريف المناسب والمصطلح المناسب لكل مما يلي </a:t>
            </a:r>
          </a:p>
        </p:txBody>
      </p:sp>
      <p:sp>
        <p:nvSpPr>
          <p:cNvPr id="4" name="مستطيل 3">
            <a:extLst>
              <a:ext uri="{FF2B5EF4-FFF2-40B4-BE49-F238E27FC236}">
                <a16:creationId xmlns:a16="http://schemas.microsoft.com/office/drawing/2014/main" id="{75AD6076-C89A-44BA-92C1-0E9D711C856F}"/>
              </a:ext>
            </a:extLst>
          </p:cNvPr>
          <p:cNvSpPr/>
          <p:nvPr/>
        </p:nvSpPr>
        <p:spPr>
          <a:xfrm>
            <a:off x="428171" y="72574"/>
            <a:ext cx="1487715" cy="113211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ysClr val="windowText" lastClr="000000"/>
                </a:solidFill>
              </a:rPr>
              <a:t>مهارة الربط</a:t>
            </a:r>
          </a:p>
        </p:txBody>
      </p:sp>
    </p:spTree>
    <p:extLst>
      <p:ext uri="{BB962C8B-B14F-4D97-AF65-F5344CB8AC3E}">
        <p14:creationId xmlns:p14="http://schemas.microsoft.com/office/powerpoint/2010/main" val="1148327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14643" y="147538"/>
            <a:ext cx="892962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طرق التكاثر </a:t>
            </a:r>
            <a:r>
              <a:rPr lang="ar-SA" sz="5400" b="1" cap="none" spc="0" dirty="0" err="1">
                <a:ln w="9525">
                  <a:solidFill>
                    <a:schemeClr val="bg1"/>
                  </a:solidFill>
                  <a:prstDash val="solid"/>
                </a:ln>
                <a:solidFill>
                  <a:srgbClr val="FF0066"/>
                </a:solidFill>
                <a:effectLst>
                  <a:outerShdw blurRad="12700" dist="38100" dir="2700000" algn="tl" rotWithShape="0">
                    <a:schemeClr val="bg1">
                      <a:lumMod val="50000"/>
                    </a:schemeClr>
                  </a:outerShdw>
                </a:effectLst>
              </a:rPr>
              <a:t>اللاجنسي</a:t>
            </a: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  في الحيوانات </a:t>
            </a:r>
          </a:p>
        </p:txBody>
      </p:sp>
      <p:sp>
        <p:nvSpPr>
          <p:cNvPr id="6" name="مربع نص 5"/>
          <p:cNvSpPr txBox="1"/>
          <p:nvPr/>
        </p:nvSpPr>
        <p:spPr>
          <a:xfrm>
            <a:off x="7082971" y="1647582"/>
            <a:ext cx="4746330" cy="769441"/>
          </a:xfrm>
          <a:prstGeom prst="rect">
            <a:avLst/>
          </a:prstGeom>
          <a:noFill/>
          <a:ln w="38100">
            <a:solidFill>
              <a:schemeClr val="tx1"/>
            </a:solidFill>
          </a:ln>
        </p:spPr>
        <p:txBody>
          <a:bodyPr wrap="square" rtlCol="1">
            <a:spAutoFit/>
          </a:bodyPr>
          <a:lstStyle/>
          <a:p>
            <a:pPr algn="ctr"/>
            <a:r>
              <a:rPr lang="ar-SA" sz="4400" dirty="0"/>
              <a:t>1- التبرعم </a:t>
            </a:r>
          </a:p>
        </p:txBody>
      </p:sp>
      <p:sp>
        <p:nvSpPr>
          <p:cNvPr id="7" name="مربع نص 6"/>
          <p:cNvSpPr txBox="1"/>
          <p:nvPr/>
        </p:nvSpPr>
        <p:spPr>
          <a:xfrm>
            <a:off x="7109064" y="2695573"/>
            <a:ext cx="4772423" cy="2585323"/>
          </a:xfrm>
          <a:prstGeom prst="rect">
            <a:avLst/>
          </a:prstGeom>
          <a:noFill/>
          <a:ln w="38100">
            <a:solidFill>
              <a:schemeClr val="tx2"/>
            </a:solidFill>
          </a:ln>
        </p:spPr>
        <p:txBody>
          <a:bodyPr wrap="square" rtlCol="1">
            <a:spAutoFit/>
          </a:bodyPr>
          <a:lstStyle/>
          <a:p>
            <a:pPr algn="ctr"/>
            <a:r>
              <a:rPr lang="ar-SA" sz="5400" dirty="0"/>
              <a:t>ينمو الفرد الجديد على جسم أحد الأبوين </a:t>
            </a:r>
          </a:p>
        </p:txBody>
      </p:sp>
      <p:sp>
        <p:nvSpPr>
          <p:cNvPr id="8" name="مربع نص 7"/>
          <p:cNvSpPr txBox="1"/>
          <p:nvPr/>
        </p:nvSpPr>
        <p:spPr>
          <a:xfrm>
            <a:off x="362698" y="1288235"/>
            <a:ext cx="6480000" cy="540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tx1"/>
            </a:solidFill>
          </a:ln>
        </p:spPr>
        <p:txBody>
          <a:bodyPr wrap="square" rtlCol="1">
            <a:spAutoFit/>
          </a:bodyPr>
          <a:lstStyle/>
          <a:p>
            <a:endParaRPr lang="ar-SA" dirty="0"/>
          </a:p>
        </p:txBody>
      </p:sp>
      <p:sp>
        <p:nvSpPr>
          <p:cNvPr id="9" name="مربع نص 8">
            <a:extLst>
              <a:ext uri="{FF2B5EF4-FFF2-40B4-BE49-F238E27FC236}">
                <a16:creationId xmlns:a16="http://schemas.microsoft.com/office/drawing/2014/main" id="{7D9B85E3-7B99-45A1-9BEC-526D92C4EA93}"/>
              </a:ext>
            </a:extLst>
          </p:cNvPr>
          <p:cNvSpPr txBox="1"/>
          <p:nvPr/>
        </p:nvSpPr>
        <p:spPr>
          <a:xfrm>
            <a:off x="7109064" y="5617826"/>
            <a:ext cx="4746330" cy="769441"/>
          </a:xfrm>
          <a:prstGeom prst="rect">
            <a:avLst/>
          </a:prstGeom>
          <a:noFill/>
          <a:ln w="38100">
            <a:solidFill>
              <a:schemeClr val="tx1"/>
            </a:solidFill>
          </a:ln>
        </p:spPr>
        <p:txBody>
          <a:bodyPr wrap="square" rtlCol="1">
            <a:spAutoFit/>
          </a:bodyPr>
          <a:lstStyle/>
          <a:p>
            <a:pPr algn="ctr"/>
            <a:r>
              <a:rPr lang="ar-SA" sz="4400" dirty="0"/>
              <a:t>مثال: </a:t>
            </a:r>
            <a:r>
              <a:rPr lang="ar-SA" sz="4400" dirty="0" err="1"/>
              <a:t>الهيدرا</a:t>
            </a:r>
            <a:r>
              <a:rPr lang="ar-SA" sz="4400" dirty="0"/>
              <a:t> </a:t>
            </a:r>
          </a:p>
        </p:txBody>
      </p:sp>
    </p:spTree>
    <p:extLst>
      <p:ext uri="{BB962C8B-B14F-4D97-AF65-F5344CB8AC3E}">
        <p14:creationId xmlns:p14="http://schemas.microsoft.com/office/powerpoint/2010/main" val="224180772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14643" y="147538"/>
            <a:ext cx="892962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طرق التكاثر </a:t>
            </a:r>
            <a:r>
              <a:rPr lang="ar-SA" sz="5400" b="1" cap="none" spc="0" dirty="0" err="1">
                <a:ln w="9525">
                  <a:solidFill>
                    <a:schemeClr val="bg1"/>
                  </a:solidFill>
                  <a:prstDash val="solid"/>
                </a:ln>
                <a:solidFill>
                  <a:srgbClr val="FF0066"/>
                </a:solidFill>
                <a:effectLst>
                  <a:outerShdw blurRad="12700" dist="38100" dir="2700000" algn="tl" rotWithShape="0">
                    <a:schemeClr val="bg1">
                      <a:lumMod val="50000"/>
                    </a:schemeClr>
                  </a:outerShdw>
                </a:effectLst>
              </a:rPr>
              <a:t>اللاجنسي</a:t>
            </a: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  في الحيوانات </a:t>
            </a:r>
          </a:p>
        </p:txBody>
      </p:sp>
      <p:sp>
        <p:nvSpPr>
          <p:cNvPr id="6" name="مربع نص 5"/>
          <p:cNvSpPr txBox="1"/>
          <p:nvPr/>
        </p:nvSpPr>
        <p:spPr>
          <a:xfrm>
            <a:off x="7082971" y="1288235"/>
            <a:ext cx="4746330" cy="769441"/>
          </a:xfrm>
          <a:prstGeom prst="rect">
            <a:avLst/>
          </a:prstGeom>
          <a:noFill/>
          <a:ln w="38100">
            <a:solidFill>
              <a:schemeClr val="tx1"/>
            </a:solidFill>
          </a:ln>
        </p:spPr>
        <p:txBody>
          <a:bodyPr wrap="square" rtlCol="1">
            <a:spAutoFit/>
          </a:bodyPr>
          <a:lstStyle/>
          <a:p>
            <a:pPr algn="ctr"/>
            <a:r>
              <a:rPr lang="ar-SA" sz="4400" dirty="0"/>
              <a:t>1- التجزؤ </a:t>
            </a:r>
          </a:p>
        </p:txBody>
      </p:sp>
      <p:sp>
        <p:nvSpPr>
          <p:cNvPr id="7" name="مربع نص 6"/>
          <p:cNvSpPr txBox="1"/>
          <p:nvPr/>
        </p:nvSpPr>
        <p:spPr>
          <a:xfrm>
            <a:off x="7082971" y="2204737"/>
            <a:ext cx="4772423" cy="3416320"/>
          </a:xfrm>
          <a:prstGeom prst="rect">
            <a:avLst/>
          </a:prstGeom>
          <a:noFill/>
          <a:ln w="38100">
            <a:solidFill>
              <a:schemeClr val="tx2"/>
            </a:solidFill>
          </a:ln>
        </p:spPr>
        <p:txBody>
          <a:bodyPr wrap="square" rtlCol="1">
            <a:spAutoFit/>
          </a:bodyPr>
          <a:lstStyle/>
          <a:p>
            <a:pPr algn="ctr"/>
            <a:r>
              <a:rPr lang="ar-SA" sz="5400" dirty="0"/>
              <a:t>تقسيم أحد الأبوين إلى قطع وكل قطعة يمكنه أن تنمو وتكون فرد جديد </a:t>
            </a:r>
          </a:p>
        </p:txBody>
      </p:sp>
      <p:sp>
        <p:nvSpPr>
          <p:cNvPr id="9" name="مربع نص 8">
            <a:extLst>
              <a:ext uri="{FF2B5EF4-FFF2-40B4-BE49-F238E27FC236}">
                <a16:creationId xmlns:a16="http://schemas.microsoft.com/office/drawing/2014/main" id="{7D9B85E3-7B99-45A1-9BEC-526D92C4EA93}"/>
              </a:ext>
            </a:extLst>
          </p:cNvPr>
          <p:cNvSpPr txBox="1"/>
          <p:nvPr/>
        </p:nvSpPr>
        <p:spPr>
          <a:xfrm>
            <a:off x="7109064" y="5768118"/>
            <a:ext cx="4746330" cy="769441"/>
          </a:xfrm>
          <a:prstGeom prst="rect">
            <a:avLst/>
          </a:prstGeom>
          <a:noFill/>
          <a:ln w="38100">
            <a:solidFill>
              <a:schemeClr val="tx1"/>
            </a:solidFill>
          </a:ln>
        </p:spPr>
        <p:txBody>
          <a:bodyPr wrap="square" rtlCol="1">
            <a:spAutoFit/>
          </a:bodyPr>
          <a:lstStyle/>
          <a:p>
            <a:pPr algn="ctr"/>
            <a:r>
              <a:rPr lang="ar-SA" sz="4400" dirty="0"/>
              <a:t>مثال: دودة </a:t>
            </a:r>
            <a:r>
              <a:rPr lang="ar-SA" sz="4400" dirty="0" err="1"/>
              <a:t>البلاناريا</a:t>
            </a:r>
            <a:endParaRPr lang="ar-SA" sz="4400" dirty="0"/>
          </a:p>
        </p:txBody>
      </p:sp>
      <p:sp>
        <p:nvSpPr>
          <p:cNvPr id="10" name="مربع نص 9">
            <a:extLst>
              <a:ext uri="{FF2B5EF4-FFF2-40B4-BE49-F238E27FC236}">
                <a16:creationId xmlns:a16="http://schemas.microsoft.com/office/drawing/2014/main" id="{1E316792-9EA7-41CC-977A-E10EA0DC1947}"/>
              </a:ext>
            </a:extLst>
          </p:cNvPr>
          <p:cNvSpPr txBox="1"/>
          <p:nvPr/>
        </p:nvSpPr>
        <p:spPr>
          <a:xfrm>
            <a:off x="362699" y="1257772"/>
            <a:ext cx="6480000" cy="5400000"/>
          </a:xfrm>
          <a:prstGeom prst="rect">
            <a:avLst/>
          </a:prstGeom>
          <a:blipFill dpi="0" rotWithShape="1">
            <a:blip r:embed="rId2">
              <a:extLst>
                <a:ext uri="{28A0092B-C50C-407E-A947-70E740481C1C}">
                  <a14:useLocalDpi xmlns:a14="http://schemas.microsoft.com/office/drawing/2010/main" val="0"/>
                </a:ext>
              </a:extLst>
            </a:blip>
            <a:srcRect/>
            <a:stretch>
              <a:fillRect l="-5774" t="-5339" r="-3567" b="-13790"/>
            </a:stretch>
          </a:blipFill>
        </p:spPr>
        <p:txBody>
          <a:bodyPr wrap="square" rtlCol="1">
            <a:spAutoFit/>
          </a:bodyPr>
          <a:lstStyle/>
          <a:p>
            <a:pPr algn="l"/>
            <a:endParaRPr lang="ar-SA" sz="3600" dirty="0"/>
          </a:p>
        </p:txBody>
      </p:sp>
    </p:spTree>
    <p:extLst>
      <p:ext uri="{BB962C8B-B14F-4D97-AF65-F5344CB8AC3E}">
        <p14:creationId xmlns:p14="http://schemas.microsoft.com/office/powerpoint/2010/main" val="112743141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إذا استطعت إيجاد 16 حيوان في هذه الصورة فأنت إنسان خارق !">
            <a:hlinkClick r:id="" action="ppaction://media"/>
            <a:extLst>
              <a:ext uri="{FF2B5EF4-FFF2-40B4-BE49-F238E27FC236}">
                <a16:creationId xmlns:a16="http://schemas.microsoft.com/office/drawing/2014/main" id="{BA4FDC53-88DF-4FB9-8DE5-5120ED8CBDE4}"/>
              </a:ext>
            </a:extLst>
          </p:cNvPr>
          <p:cNvPicPr>
            <a:picLocks noChangeAspect="1"/>
          </p:cNvPicPr>
          <p:nvPr>
            <a:videoFile r:link="rId1"/>
            <p:extLst>
              <p:ext uri="{DAA4B4D4-6D71-4841-9C94-3DE7FCFB9230}">
                <p14:media xmlns:p14="http://schemas.microsoft.com/office/powerpoint/2010/main" r:embed="rId2">
                  <p14:trim st="10884" end="6782.3333"/>
                </p14:media>
              </p:ext>
            </p:extLst>
          </p:nvPr>
        </p:nvPicPr>
        <p:blipFill>
          <a:blip r:embed="rId4"/>
          <a:stretch>
            <a:fillRect/>
          </a:stretch>
        </p:blipFill>
        <p:spPr>
          <a:xfrm>
            <a:off x="0" y="0"/>
            <a:ext cx="11553371" cy="6858000"/>
          </a:xfrm>
          <a:prstGeom prst="rect">
            <a:avLst/>
          </a:prstGeom>
        </p:spPr>
      </p:pic>
      <p:sp>
        <p:nvSpPr>
          <p:cNvPr id="3" name="مستطيل 2">
            <a:extLst>
              <a:ext uri="{FF2B5EF4-FFF2-40B4-BE49-F238E27FC236}">
                <a16:creationId xmlns:a16="http://schemas.microsoft.com/office/drawing/2014/main" id="{5FBAF58D-300E-4C24-B2A9-AE0FC4B8EFA8}"/>
              </a:ext>
            </a:extLst>
          </p:cNvPr>
          <p:cNvSpPr/>
          <p:nvPr/>
        </p:nvSpPr>
        <p:spPr>
          <a:xfrm rot="5400000">
            <a:off x="9101828" y="2967335"/>
            <a:ext cx="5570756" cy="646331"/>
          </a:xfrm>
          <a:prstGeom prst="rect">
            <a:avLst/>
          </a:prstGeom>
          <a:no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انقر هنا لمشاهدة الصورة وحل اللغز </a:t>
            </a:r>
          </a:p>
        </p:txBody>
      </p:sp>
    </p:spTree>
    <p:extLst>
      <p:ext uri="{BB962C8B-B14F-4D97-AF65-F5344CB8AC3E}">
        <p14:creationId xmlns:p14="http://schemas.microsoft.com/office/powerpoint/2010/main" val="294322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14643" y="147538"/>
            <a:ext cx="892962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طرق التكاثر </a:t>
            </a:r>
            <a:r>
              <a:rPr lang="ar-SA" sz="5400" b="1" cap="none" spc="0" dirty="0" err="1">
                <a:ln w="9525">
                  <a:solidFill>
                    <a:schemeClr val="bg1"/>
                  </a:solidFill>
                  <a:prstDash val="solid"/>
                </a:ln>
                <a:solidFill>
                  <a:srgbClr val="FF0066"/>
                </a:solidFill>
                <a:effectLst>
                  <a:outerShdw blurRad="12700" dist="38100" dir="2700000" algn="tl" rotWithShape="0">
                    <a:schemeClr val="bg1">
                      <a:lumMod val="50000"/>
                    </a:schemeClr>
                  </a:outerShdw>
                </a:effectLst>
              </a:rPr>
              <a:t>اللاجنسي</a:t>
            </a: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  في الحيوانات </a:t>
            </a:r>
          </a:p>
        </p:txBody>
      </p:sp>
      <p:sp>
        <p:nvSpPr>
          <p:cNvPr id="6" name="مربع نص 5"/>
          <p:cNvSpPr txBox="1"/>
          <p:nvPr/>
        </p:nvSpPr>
        <p:spPr>
          <a:xfrm>
            <a:off x="6842699" y="1288235"/>
            <a:ext cx="4986602" cy="769441"/>
          </a:xfrm>
          <a:prstGeom prst="rect">
            <a:avLst/>
          </a:prstGeom>
          <a:noFill/>
          <a:ln w="38100">
            <a:solidFill>
              <a:schemeClr val="tx1"/>
            </a:solidFill>
          </a:ln>
        </p:spPr>
        <p:txBody>
          <a:bodyPr wrap="square" rtlCol="1">
            <a:spAutoFit/>
          </a:bodyPr>
          <a:lstStyle/>
          <a:p>
            <a:pPr algn="ctr"/>
            <a:r>
              <a:rPr lang="ar-SA" sz="4400" dirty="0"/>
              <a:t>1- التجدد </a:t>
            </a:r>
          </a:p>
        </p:txBody>
      </p:sp>
      <p:sp>
        <p:nvSpPr>
          <p:cNvPr id="7" name="مربع نص 6"/>
          <p:cNvSpPr txBox="1"/>
          <p:nvPr/>
        </p:nvSpPr>
        <p:spPr>
          <a:xfrm>
            <a:off x="6842699" y="2434278"/>
            <a:ext cx="5012695" cy="3046988"/>
          </a:xfrm>
          <a:prstGeom prst="rect">
            <a:avLst/>
          </a:prstGeom>
          <a:noFill/>
          <a:ln w="38100">
            <a:solidFill>
              <a:schemeClr val="tx2"/>
            </a:solidFill>
          </a:ln>
        </p:spPr>
        <p:txBody>
          <a:bodyPr wrap="square" rtlCol="1">
            <a:spAutoFit/>
          </a:bodyPr>
          <a:lstStyle/>
          <a:p>
            <a:pPr algn="ctr"/>
            <a:r>
              <a:rPr lang="ar-SA" sz="4800" dirty="0"/>
              <a:t>ينمو فرد جديد من أجزاء مفقودة من الجسم إذا كان الجزء يحتوي على معلومات وراثية كافية</a:t>
            </a:r>
          </a:p>
        </p:txBody>
      </p:sp>
      <p:sp>
        <p:nvSpPr>
          <p:cNvPr id="9" name="مربع نص 8">
            <a:extLst>
              <a:ext uri="{FF2B5EF4-FFF2-40B4-BE49-F238E27FC236}">
                <a16:creationId xmlns:a16="http://schemas.microsoft.com/office/drawing/2014/main" id="{7D9B85E3-7B99-45A1-9BEC-526D92C4EA93}"/>
              </a:ext>
            </a:extLst>
          </p:cNvPr>
          <p:cNvSpPr txBox="1"/>
          <p:nvPr/>
        </p:nvSpPr>
        <p:spPr>
          <a:xfrm>
            <a:off x="6842699" y="5768118"/>
            <a:ext cx="5012695" cy="769441"/>
          </a:xfrm>
          <a:prstGeom prst="rect">
            <a:avLst/>
          </a:prstGeom>
          <a:noFill/>
          <a:ln w="38100">
            <a:solidFill>
              <a:schemeClr val="tx1"/>
            </a:solidFill>
          </a:ln>
        </p:spPr>
        <p:txBody>
          <a:bodyPr wrap="square" rtlCol="1">
            <a:spAutoFit/>
          </a:bodyPr>
          <a:lstStyle/>
          <a:p>
            <a:pPr algn="ctr"/>
            <a:r>
              <a:rPr lang="ar-SA" sz="4400" dirty="0"/>
              <a:t>مثال: نجم البحر </a:t>
            </a:r>
          </a:p>
        </p:txBody>
      </p:sp>
      <p:pic>
        <p:nvPicPr>
          <p:cNvPr id="8" name="صورة 7">
            <a:extLst>
              <a:ext uri="{FF2B5EF4-FFF2-40B4-BE49-F238E27FC236}">
                <a16:creationId xmlns:a16="http://schemas.microsoft.com/office/drawing/2014/main" id="{96AAE3DE-0D45-4011-8308-142379094160}"/>
              </a:ext>
            </a:extLst>
          </p:cNvPr>
          <p:cNvPicPr>
            <a:picLocks noChangeAspect="1"/>
          </p:cNvPicPr>
          <p:nvPr/>
        </p:nvPicPr>
        <p:blipFill>
          <a:blip r:embed="rId2"/>
          <a:stretch>
            <a:fillRect/>
          </a:stretch>
        </p:blipFill>
        <p:spPr>
          <a:xfrm>
            <a:off x="188686" y="1288235"/>
            <a:ext cx="6548352" cy="5249324"/>
          </a:xfrm>
          <a:prstGeom prst="rect">
            <a:avLst/>
          </a:prstGeom>
        </p:spPr>
      </p:pic>
    </p:spTree>
    <p:extLst>
      <p:ext uri="{BB962C8B-B14F-4D97-AF65-F5344CB8AC3E}">
        <p14:creationId xmlns:p14="http://schemas.microsoft.com/office/powerpoint/2010/main" val="242259022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14643" y="147538"/>
            <a:ext cx="8929625" cy="92333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طرق التكاثر </a:t>
            </a:r>
            <a:r>
              <a:rPr lang="ar-SA" sz="5400" b="1" cap="none" spc="0" dirty="0" err="1">
                <a:ln w="9525">
                  <a:solidFill>
                    <a:schemeClr val="bg1"/>
                  </a:solidFill>
                  <a:prstDash val="solid"/>
                </a:ln>
                <a:solidFill>
                  <a:srgbClr val="FF0066"/>
                </a:solidFill>
                <a:effectLst>
                  <a:outerShdw blurRad="12700" dist="38100" dir="2700000" algn="tl" rotWithShape="0">
                    <a:schemeClr val="bg1">
                      <a:lumMod val="50000"/>
                    </a:schemeClr>
                  </a:outerShdw>
                </a:effectLst>
              </a:rPr>
              <a:t>اللاجنسي</a:t>
            </a:r>
            <a:r>
              <a:rPr lang="ar-SA"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rPr>
              <a:t>  في الحيوانات </a:t>
            </a:r>
          </a:p>
        </p:txBody>
      </p:sp>
      <p:sp>
        <p:nvSpPr>
          <p:cNvPr id="6" name="مربع نص 5"/>
          <p:cNvSpPr txBox="1"/>
          <p:nvPr/>
        </p:nvSpPr>
        <p:spPr>
          <a:xfrm>
            <a:off x="6842699" y="1288235"/>
            <a:ext cx="4986602" cy="769441"/>
          </a:xfrm>
          <a:prstGeom prst="rect">
            <a:avLst/>
          </a:prstGeom>
          <a:noFill/>
          <a:ln w="38100">
            <a:solidFill>
              <a:schemeClr val="tx1"/>
            </a:solidFill>
          </a:ln>
        </p:spPr>
        <p:txBody>
          <a:bodyPr wrap="square" rtlCol="1">
            <a:spAutoFit/>
          </a:bodyPr>
          <a:lstStyle/>
          <a:p>
            <a:pPr algn="ctr"/>
            <a:r>
              <a:rPr lang="ar-SA" sz="4400" dirty="0"/>
              <a:t>1- التكاثر العذري </a:t>
            </a:r>
          </a:p>
        </p:txBody>
      </p:sp>
      <p:sp>
        <p:nvSpPr>
          <p:cNvPr id="7" name="مربع نص 6"/>
          <p:cNvSpPr txBox="1"/>
          <p:nvPr/>
        </p:nvSpPr>
        <p:spPr>
          <a:xfrm>
            <a:off x="6842699" y="2434278"/>
            <a:ext cx="5012695" cy="3046988"/>
          </a:xfrm>
          <a:prstGeom prst="rect">
            <a:avLst/>
          </a:prstGeom>
          <a:noFill/>
          <a:ln w="38100">
            <a:solidFill>
              <a:schemeClr val="tx2"/>
            </a:solidFill>
          </a:ln>
        </p:spPr>
        <p:txBody>
          <a:bodyPr wrap="square" rtlCol="1">
            <a:spAutoFit/>
          </a:bodyPr>
          <a:lstStyle/>
          <a:p>
            <a:pPr algn="ctr"/>
            <a:r>
              <a:rPr lang="ar-SA" sz="4800" dirty="0"/>
              <a:t>تنتج أناث الحيوانات بيوضا فتصبح أفرادا جديدة دون حدوث تلقيح لها</a:t>
            </a:r>
          </a:p>
        </p:txBody>
      </p:sp>
      <p:sp>
        <p:nvSpPr>
          <p:cNvPr id="9" name="مربع نص 8">
            <a:extLst>
              <a:ext uri="{FF2B5EF4-FFF2-40B4-BE49-F238E27FC236}">
                <a16:creationId xmlns:a16="http://schemas.microsoft.com/office/drawing/2014/main" id="{7D9B85E3-7B99-45A1-9BEC-526D92C4EA93}"/>
              </a:ext>
            </a:extLst>
          </p:cNvPr>
          <p:cNvSpPr txBox="1"/>
          <p:nvPr/>
        </p:nvSpPr>
        <p:spPr>
          <a:xfrm>
            <a:off x="6842699" y="5768118"/>
            <a:ext cx="5012695" cy="769441"/>
          </a:xfrm>
          <a:prstGeom prst="rect">
            <a:avLst/>
          </a:prstGeom>
          <a:noFill/>
          <a:ln w="38100">
            <a:solidFill>
              <a:schemeClr val="tx1"/>
            </a:solidFill>
          </a:ln>
        </p:spPr>
        <p:txBody>
          <a:bodyPr wrap="square" rtlCol="1">
            <a:spAutoFit/>
          </a:bodyPr>
          <a:lstStyle/>
          <a:p>
            <a:pPr algn="ctr"/>
            <a:r>
              <a:rPr lang="ar-SA" sz="4400" dirty="0"/>
              <a:t>مثال: نجم البحر </a:t>
            </a:r>
          </a:p>
        </p:txBody>
      </p:sp>
      <p:pic>
        <p:nvPicPr>
          <p:cNvPr id="10" name="صورة 9">
            <a:extLst>
              <a:ext uri="{FF2B5EF4-FFF2-40B4-BE49-F238E27FC236}">
                <a16:creationId xmlns:a16="http://schemas.microsoft.com/office/drawing/2014/main" id="{D4EF7582-A5CF-48B4-9EEF-368F95A4D884}"/>
              </a:ext>
            </a:extLst>
          </p:cNvPr>
          <p:cNvPicPr>
            <a:picLocks noChangeAspect="1"/>
          </p:cNvPicPr>
          <p:nvPr/>
        </p:nvPicPr>
        <p:blipFill>
          <a:blip r:embed="rId2"/>
          <a:stretch>
            <a:fillRect/>
          </a:stretch>
        </p:blipFill>
        <p:spPr>
          <a:xfrm>
            <a:off x="311640" y="1175657"/>
            <a:ext cx="6248817" cy="5442857"/>
          </a:xfrm>
          <a:prstGeom prst="rect">
            <a:avLst/>
          </a:prstGeom>
        </p:spPr>
      </p:pic>
    </p:spTree>
    <p:extLst>
      <p:ext uri="{BB962C8B-B14F-4D97-AF65-F5344CB8AC3E}">
        <p14:creationId xmlns:p14="http://schemas.microsoft.com/office/powerpoint/2010/main" val="278546384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2ED3015-CAB9-4BA4-98DE-8E2766977781}"/>
              </a:ext>
            </a:extLst>
          </p:cNvPr>
          <p:cNvSpPr/>
          <p:nvPr/>
        </p:nvSpPr>
        <p:spPr>
          <a:xfrm>
            <a:off x="4555721" y="412821"/>
            <a:ext cx="7463903" cy="92333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س/ما فائدة التكاثر للحيوانات؟ </a:t>
            </a:r>
          </a:p>
        </p:txBody>
      </p:sp>
      <p:sp>
        <p:nvSpPr>
          <p:cNvPr id="3" name="مستطيل 2">
            <a:extLst>
              <a:ext uri="{FF2B5EF4-FFF2-40B4-BE49-F238E27FC236}">
                <a16:creationId xmlns:a16="http://schemas.microsoft.com/office/drawing/2014/main" id="{A2DA7D38-B841-46D3-8C24-293AE247237B}"/>
              </a:ext>
            </a:extLst>
          </p:cNvPr>
          <p:cNvSpPr/>
          <p:nvPr/>
        </p:nvSpPr>
        <p:spPr>
          <a:xfrm>
            <a:off x="4555721" y="1566706"/>
            <a:ext cx="7463903" cy="923330"/>
          </a:xfrm>
          <a:prstGeom prst="rect">
            <a:avLst/>
          </a:prstGeom>
          <a:no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للحفاظ على نوعها من </a:t>
            </a:r>
            <a:r>
              <a:rPr lang="ar-SA" sz="5400" b="0" cap="none" spc="0" dirty="0" err="1">
                <a:ln w="0"/>
                <a:solidFill>
                  <a:schemeClr val="tx1"/>
                </a:solidFill>
                <a:effectLst>
                  <a:outerShdw blurRad="38100" dist="19050" dir="2700000" algn="tl" rotWithShape="0">
                    <a:schemeClr val="dk1">
                      <a:alpha val="40000"/>
                    </a:schemeClr>
                  </a:outerShdw>
                </a:effectLst>
              </a:rPr>
              <a:t>الإنقراض</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8B3AAC38-3359-482E-A93B-2349BCAB9227}"/>
              </a:ext>
            </a:extLst>
          </p:cNvPr>
          <p:cNvSpPr/>
          <p:nvPr/>
        </p:nvSpPr>
        <p:spPr>
          <a:xfrm>
            <a:off x="4555721" y="2734269"/>
            <a:ext cx="7463903" cy="1754326"/>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س/ما أهمية بقاء الحيوانات وتواجدها في البيئة </a:t>
            </a:r>
          </a:p>
        </p:txBody>
      </p:sp>
      <p:sp>
        <p:nvSpPr>
          <p:cNvPr id="5" name="مستطيل 4">
            <a:extLst>
              <a:ext uri="{FF2B5EF4-FFF2-40B4-BE49-F238E27FC236}">
                <a16:creationId xmlns:a16="http://schemas.microsoft.com/office/drawing/2014/main" id="{D9507E68-D9CB-48A6-A47C-DA3E6A1AEFD6}"/>
              </a:ext>
            </a:extLst>
          </p:cNvPr>
          <p:cNvSpPr/>
          <p:nvPr/>
        </p:nvSpPr>
        <p:spPr>
          <a:xfrm>
            <a:off x="4555720" y="4690853"/>
            <a:ext cx="7463903" cy="1754326"/>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مهم لحفظ التوازن في الأنظمة البيئية </a:t>
            </a:r>
          </a:p>
        </p:txBody>
      </p:sp>
      <p:pic>
        <p:nvPicPr>
          <p:cNvPr id="13314" name="Picture 2" descr="ÙØªÙØ¬Ø© Ø¨Ø­Ø« Ø§ÙØµÙØ± Ø¹Ù ØªÙØ§Ø«Ø± Ø§ÙØ­ÙÙØ§ÙØ§Øª">
            <a:extLst>
              <a:ext uri="{FF2B5EF4-FFF2-40B4-BE49-F238E27FC236}">
                <a16:creationId xmlns:a16="http://schemas.microsoft.com/office/drawing/2014/main" id="{41CC79CA-D7D4-436C-B27B-83C5ED361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75" y="409681"/>
            <a:ext cx="4250399" cy="603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56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B2ED3015-CAB9-4BA4-98DE-8E2766977781}"/>
              </a:ext>
            </a:extLst>
          </p:cNvPr>
          <p:cNvSpPr/>
          <p:nvPr/>
        </p:nvSpPr>
        <p:spPr>
          <a:xfrm>
            <a:off x="6313714" y="412821"/>
            <a:ext cx="5705910" cy="341632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تحدثي عن دور المملكة العربية السعودية في الحفاظ على الثروة الحيوانية الطبيعة </a:t>
            </a:r>
          </a:p>
        </p:txBody>
      </p:sp>
      <p:pic>
        <p:nvPicPr>
          <p:cNvPr id="13314" name="Picture 2" descr="ÙØªÙØ¬Ø© Ø¨Ø­Ø« Ø§ÙØµÙØ± Ø¹Ù ØªÙØ§Ø«Ø± Ø§ÙØ­ÙÙØ§ÙØ§Øª">
            <a:extLst>
              <a:ext uri="{FF2B5EF4-FFF2-40B4-BE49-F238E27FC236}">
                <a16:creationId xmlns:a16="http://schemas.microsoft.com/office/drawing/2014/main" id="{41CC79CA-D7D4-436C-B27B-83C5ED361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75" y="409681"/>
            <a:ext cx="5923625" cy="341632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A6C3810D-1012-4698-BE3F-B2147D3487D3}"/>
              </a:ext>
            </a:extLst>
          </p:cNvPr>
          <p:cNvSpPr/>
          <p:nvPr/>
        </p:nvSpPr>
        <p:spPr>
          <a:xfrm>
            <a:off x="6320971" y="3976079"/>
            <a:ext cx="5705910" cy="2585323"/>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أو اذكري جهود المملكة في تنمية الثروة الحيوانية الداجنة </a:t>
            </a:r>
          </a:p>
        </p:txBody>
      </p:sp>
      <p:pic>
        <p:nvPicPr>
          <p:cNvPr id="8" name="صورة 7">
            <a:extLst>
              <a:ext uri="{FF2B5EF4-FFF2-40B4-BE49-F238E27FC236}">
                <a16:creationId xmlns:a16="http://schemas.microsoft.com/office/drawing/2014/main" id="{3146CC73-4408-4035-B051-9AA25E7BF90F}"/>
              </a:ext>
            </a:extLst>
          </p:cNvPr>
          <p:cNvPicPr>
            <a:picLocks noChangeAspect="1"/>
          </p:cNvPicPr>
          <p:nvPr/>
        </p:nvPicPr>
        <p:blipFill>
          <a:blip r:embed="rId3"/>
          <a:stretch>
            <a:fillRect/>
          </a:stretch>
        </p:blipFill>
        <p:spPr>
          <a:xfrm>
            <a:off x="163312" y="3976079"/>
            <a:ext cx="5923625" cy="2585323"/>
          </a:xfrm>
          <a:prstGeom prst="rect">
            <a:avLst/>
          </a:prstGeom>
        </p:spPr>
      </p:pic>
    </p:spTree>
    <p:extLst>
      <p:ext uri="{BB962C8B-B14F-4D97-AF65-F5344CB8AC3E}">
        <p14:creationId xmlns:p14="http://schemas.microsoft.com/office/powerpoint/2010/main" val="2501823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046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5838092" y="225083"/>
            <a:ext cx="6246056" cy="2813538"/>
            <a:chOff x="5739618" y="0"/>
            <a:chExt cx="6246056" cy="2813538"/>
          </a:xfrm>
        </p:grpSpPr>
        <p:pic>
          <p:nvPicPr>
            <p:cNvPr id="2" name="صورة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9618" y="0"/>
              <a:ext cx="6246056" cy="2813538"/>
            </a:xfrm>
            <a:prstGeom prst="rect">
              <a:avLst/>
            </a:prstGeom>
          </p:spPr>
        </p:pic>
        <p:sp>
          <p:nvSpPr>
            <p:cNvPr id="3" name="مستطيل 2"/>
            <p:cNvSpPr/>
            <p:nvPr/>
          </p:nvSpPr>
          <p:spPr>
            <a:xfrm>
              <a:off x="6662968" y="833236"/>
              <a:ext cx="5168403" cy="923330"/>
            </a:xfrm>
            <a:prstGeom prst="rect">
              <a:avLst/>
            </a:prstGeom>
            <a:noFill/>
          </p:spPr>
          <p:txBody>
            <a:bodyPr wrap="non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التكوين الجنيني المبكر</a:t>
              </a:r>
            </a:p>
          </p:txBody>
        </p:sp>
      </p:grpSp>
      <p:sp>
        <p:nvSpPr>
          <p:cNvPr id="5" name="مستطيل 4"/>
          <p:cNvSpPr/>
          <p:nvPr/>
        </p:nvSpPr>
        <p:spPr>
          <a:xfrm>
            <a:off x="5838092" y="3262303"/>
            <a:ext cx="6091753" cy="3416320"/>
          </a:xfrm>
          <a:prstGeom prst="rect">
            <a:avLst/>
          </a:prstGeom>
          <a:noFill/>
        </p:spPr>
        <p:txBody>
          <a:bodyPr wrap="square" lIns="91440" tIns="45720" rIns="91440" bIns="45720">
            <a:spAutoFit/>
          </a:bodyPr>
          <a:lstStyle/>
          <a:p>
            <a:pPr algn="ctr"/>
            <a:r>
              <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تمر اللاقحة في كثير من الحيوانات بعدة مراحل أثناء التكوين الجنيني المبكر </a:t>
            </a:r>
          </a:p>
        </p:txBody>
      </p:sp>
      <p:sp>
        <p:nvSpPr>
          <p:cNvPr id="7" name="مستطيل 6"/>
          <p:cNvSpPr/>
          <p:nvPr/>
        </p:nvSpPr>
        <p:spPr>
          <a:xfrm>
            <a:off x="500741" y="611686"/>
            <a:ext cx="4999703" cy="5909310"/>
          </a:xfrm>
          <a:prstGeom prst="rect">
            <a:avLst/>
          </a:prstGeom>
        </p:spPr>
        <p:txBody>
          <a:bodyPr wrap="square">
            <a:spAutoFit/>
          </a:bodyPr>
          <a:lstStyle/>
          <a:p>
            <a:pPr algn="ctr"/>
            <a:r>
              <a:rPr lang="ar-SA" sz="3600" b="1" dirty="0">
                <a:ln w="12700" cmpd="sng">
                  <a:solidFill>
                    <a:schemeClr val="accent4"/>
                  </a:solidFill>
                  <a:prstDash val="solid"/>
                </a:ln>
                <a:solidFill>
                  <a:srgbClr val="FF0000"/>
                </a:solidFill>
              </a:rPr>
              <a:t>  </a:t>
            </a:r>
            <a:r>
              <a:rPr lang="ar-SA" sz="5400" b="1" dirty="0">
                <a:ln w="12700" cmpd="sng">
                  <a:solidFill>
                    <a:schemeClr val="accent4"/>
                  </a:solidFill>
                  <a:prstDash val="solid"/>
                </a:ln>
                <a:solidFill>
                  <a:srgbClr val="FF0000"/>
                </a:solidFill>
              </a:rPr>
              <a:t>أعيدي ترتيب الصور التالية عن طريق إعطائها رقما تسلسليا من (</a:t>
            </a:r>
            <a:r>
              <a:rPr lang="en-US" sz="5400" b="1" dirty="0">
                <a:ln w="12700" cmpd="sng">
                  <a:solidFill>
                    <a:schemeClr val="accent4"/>
                  </a:solidFill>
                  <a:prstDash val="solid"/>
                </a:ln>
                <a:solidFill>
                  <a:srgbClr val="FF0000"/>
                </a:solidFill>
              </a:rPr>
              <a:t>1</a:t>
            </a:r>
            <a:r>
              <a:rPr lang="ar-SA" sz="5400" b="1" dirty="0">
                <a:ln w="12700" cmpd="sng">
                  <a:solidFill>
                    <a:schemeClr val="accent4"/>
                  </a:solidFill>
                  <a:prstDash val="solid"/>
                </a:ln>
                <a:solidFill>
                  <a:srgbClr val="FF0000"/>
                </a:solidFill>
              </a:rPr>
              <a:t>-</a:t>
            </a:r>
            <a:r>
              <a:rPr lang="en-US" sz="5400" b="1" dirty="0">
                <a:ln w="12700" cmpd="sng">
                  <a:solidFill>
                    <a:schemeClr val="accent4"/>
                  </a:solidFill>
                  <a:prstDash val="solid"/>
                </a:ln>
                <a:solidFill>
                  <a:srgbClr val="FF0000"/>
                </a:solidFill>
              </a:rPr>
              <a:t>5</a:t>
            </a:r>
            <a:r>
              <a:rPr lang="ar-SA" sz="5400" b="1" dirty="0">
                <a:ln w="12700" cmpd="sng">
                  <a:solidFill>
                    <a:schemeClr val="accent4"/>
                  </a:solidFill>
                  <a:prstDash val="solid"/>
                </a:ln>
                <a:solidFill>
                  <a:srgbClr val="FF0000"/>
                </a:solidFill>
              </a:rPr>
              <a:t>) لتتوصلي إلى مراحل التكوين الجنيني المبكر في الحيوانات</a:t>
            </a:r>
            <a:endParaRPr lang="ar-SA" sz="4000" b="1" dirty="0">
              <a:ln w="12700" cmpd="sng">
                <a:solidFill>
                  <a:schemeClr val="accent4"/>
                </a:solidFill>
                <a:prstDash val="solid"/>
              </a:ln>
              <a:solidFill>
                <a:srgbClr val="FF0000"/>
              </a:solidFill>
            </a:endParaRPr>
          </a:p>
        </p:txBody>
      </p:sp>
    </p:spTree>
    <p:extLst>
      <p:ext uri="{BB962C8B-B14F-4D97-AF65-F5344CB8AC3E}">
        <p14:creationId xmlns:p14="http://schemas.microsoft.com/office/powerpoint/2010/main" val="900756027"/>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شكل بيضاوي 22">
            <a:extLst>
              <a:ext uri="{FF2B5EF4-FFF2-40B4-BE49-F238E27FC236}">
                <a16:creationId xmlns:a16="http://schemas.microsoft.com/office/drawing/2014/main" id="{675203DF-868E-4334-ACC7-CFE055E254E0}"/>
              </a:ext>
            </a:extLst>
          </p:cNvPr>
          <p:cNvSpPr/>
          <p:nvPr/>
        </p:nvSpPr>
        <p:spPr>
          <a:xfrm>
            <a:off x="3292007" y="5754528"/>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r>
              <a:rPr lang="en-US" sz="4800" dirty="0">
                <a:solidFill>
                  <a:srgbClr val="D56403"/>
                </a:solidFill>
              </a:rPr>
              <a:t>5</a:t>
            </a:r>
            <a:endParaRPr lang="ar-SA" sz="4800" dirty="0">
              <a:solidFill>
                <a:srgbClr val="D56403"/>
              </a:solidFill>
            </a:endParaRPr>
          </a:p>
        </p:txBody>
      </p:sp>
      <p:sp>
        <p:nvSpPr>
          <p:cNvPr id="22" name="شكل بيضاوي 21">
            <a:extLst>
              <a:ext uri="{FF2B5EF4-FFF2-40B4-BE49-F238E27FC236}">
                <a16:creationId xmlns:a16="http://schemas.microsoft.com/office/drawing/2014/main" id="{F4911785-71E0-4BE1-8441-FB08756E7C32}"/>
              </a:ext>
            </a:extLst>
          </p:cNvPr>
          <p:cNvSpPr/>
          <p:nvPr/>
        </p:nvSpPr>
        <p:spPr>
          <a:xfrm>
            <a:off x="8000900" y="5761455"/>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r>
              <a:rPr lang="en-US" sz="4800" dirty="0">
                <a:solidFill>
                  <a:srgbClr val="D56403"/>
                </a:solidFill>
              </a:rPr>
              <a:t>4</a:t>
            </a:r>
            <a:endParaRPr lang="ar-SA" sz="4800" dirty="0">
              <a:solidFill>
                <a:srgbClr val="D56403"/>
              </a:solidFill>
            </a:endParaRPr>
          </a:p>
        </p:txBody>
      </p:sp>
      <p:sp>
        <p:nvSpPr>
          <p:cNvPr id="21" name="شكل بيضاوي 20">
            <a:extLst>
              <a:ext uri="{FF2B5EF4-FFF2-40B4-BE49-F238E27FC236}">
                <a16:creationId xmlns:a16="http://schemas.microsoft.com/office/drawing/2014/main" id="{194572FD-1CCA-484C-A9D6-5C259B0B4497}"/>
              </a:ext>
            </a:extLst>
          </p:cNvPr>
          <p:cNvSpPr/>
          <p:nvPr/>
        </p:nvSpPr>
        <p:spPr>
          <a:xfrm>
            <a:off x="10344175" y="5761455"/>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r>
              <a:rPr lang="en-US" sz="4800" dirty="0">
                <a:solidFill>
                  <a:srgbClr val="D56403"/>
                </a:solidFill>
              </a:rPr>
              <a:t>3</a:t>
            </a:r>
            <a:endParaRPr lang="ar-SA" sz="4800" dirty="0">
              <a:solidFill>
                <a:srgbClr val="D56403"/>
              </a:solidFill>
            </a:endParaRPr>
          </a:p>
        </p:txBody>
      </p:sp>
      <p:sp>
        <p:nvSpPr>
          <p:cNvPr id="20" name="شكل بيضاوي 19">
            <a:extLst>
              <a:ext uri="{FF2B5EF4-FFF2-40B4-BE49-F238E27FC236}">
                <a16:creationId xmlns:a16="http://schemas.microsoft.com/office/drawing/2014/main" id="{98354C74-A9D4-4119-8FE1-61BA73203FB9}"/>
              </a:ext>
            </a:extLst>
          </p:cNvPr>
          <p:cNvSpPr/>
          <p:nvPr/>
        </p:nvSpPr>
        <p:spPr>
          <a:xfrm>
            <a:off x="824808" y="5812584"/>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r>
              <a:rPr lang="en-US" sz="4800" dirty="0">
                <a:solidFill>
                  <a:srgbClr val="D56403"/>
                </a:solidFill>
              </a:rPr>
              <a:t>2</a:t>
            </a:r>
            <a:endParaRPr lang="ar-SA" sz="4800" dirty="0">
              <a:solidFill>
                <a:srgbClr val="D56403"/>
              </a:solidFill>
            </a:endParaRPr>
          </a:p>
        </p:txBody>
      </p:sp>
      <p:sp>
        <p:nvSpPr>
          <p:cNvPr id="19" name="شكل بيضاوي 18">
            <a:extLst>
              <a:ext uri="{FF2B5EF4-FFF2-40B4-BE49-F238E27FC236}">
                <a16:creationId xmlns:a16="http://schemas.microsoft.com/office/drawing/2014/main" id="{3505CD73-F90F-4661-8D31-A17FD8725B6A}"/>
              </a:ext>
            </a:extLst>
          </p:cNvPr>
          <p:cNvSpPr/>
          <p:nvPr/>
        </p:nvSpPr>
        <p:spPr>
          <a:xfrm>
            <a:off x="5767916" y="5769042"/>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r>
              <a:rPr lang="en-US" sz="4800" dirty="0">
                <a:solidFill>
                  <a:srgbClr val="D56403"/>
                </a:solidFill>
              </a:rPr>
              <a:t>1</a:t>
            </a:r>
            <a:endParaRPr lang="ar-SA" sz="4800" dirty="0">
              <a:solidFill>
                <a:srgbClr val="D56403"/>
              </a:solidFill>
            </a:endParaRPr>
          </a:p>
        </p:txBody>
      </p:sp>
      <p:grpSp>
        <p:nvGrpSpPr>
          <p:cNvPr id="3" name="مجموعة 2"/>
          <p:cNvGrpSpPr/>
          <p:nvPr/>
        </p:nvGrpSpPr>
        <p:grpSpPr>
          <a:xfrm>
            <a:off x="6004560" y="213360"/>
            <a:ext cx="6080760" cy="2354498"/>
            <a:chOff x="5739618" y="0"/>
            <a:chExt cx="6246056" cy="2813538"/>
          </a:xfrm>
        </p:grpSpPr>
        <p:pic>
          <p:nvPicPr>
            <p:cNvPr id="4" name="صورة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9618" y="0"/>
              <a:ext cx="6246056" cy="2813538"/>
            </a:xfrm>
            <a:prstGeom prst="rect">
              <a:avLst/>
            </a:prstGeom>
          </p:spPr>
        </p:pic>
        <p:sp>
          <p:nvSpPr>
            <p:cNvPr id="5" name="مستطيل 4"/>
            <p:cNvSpPr/>
            <p:nvPr/>
          </p:nvSpPr>
          <p:spPr>
            <a:xfrm>
              <a:off x="6662968" y="833236"/>
              <a:ext cx="5168403" cy="923330"/>
            </a:xfrm>
            <a:prstGeom prst="rect">
              <a:avLst/>
            </a:prstGeom>
            <a:noFill/>
          </p:spPr>
          <p:txBody>
            <a:bodyPr wrap="non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التكوين الجنيني المبكر</a:t>
              </a:r>
            </a:p>
          </p:txBody>
        </p:sp>
      </p:grpSp>
      <p:sp>
        <p:nvSpPr>
          <p:cNvPr id="8" name="مربع نص 7"/>
          <p:cNvSpPr txBox="1"/>
          <p:nvPr/>
        </p:nvSpPr>
        <p:spPr>
          <a:xfrm>
            <a:off x="9769845" y="2728450"/>
            <a:ext cx="2160000" cy="2880000"/>
          </a:xfrm>
          <a:prstGeom prst="rect">
            <a:avLst/>
          </a:prstGeom>
          <a:blipFill dpi="0" rotWithShape="1">
            <a:blip r:embed="rId3">
              <a:extLst>
                <a:ext uri="{28A0092B-C50C-407E-A947-70E740481C1C}">
                  <a14:useLocalDpi xmlns:a14="http://schemas.microsoft.com/office/drawing/2010/main" val="0"/>
                </a:ext>
              </a:extLst>
            </a:blip>
            <a:srcRect/>
            <a:stretch>
              <a:fillRect l="-305338" b="-16632"/>
            </a:stretch>
          </a:blipFill>
          <a:ln w="38100">
            <a:solidFill>
              <a:schemeClr val="tx1"/>
            </a:solidFill>
          </a:ln>
        </p:spPr>
        <p:txBody>
          <a:bodyPr wrap="square" rtlCol="1">
            <a:spAutoFit/>
          </a:bodyPr>
          <a:lstStyle/>
          <a:p>
            <a:endParaRPr lang="ar-SA" dirty="0"/>
          </a:p>
        </p:txBody>
      </p:sp>
      <p:sp>
        <p:nvSpPr>
          <p:cNvPr id="9" name="مربع نص 8"/>
          <p:cNvSpPr txBox="1"/>
          <p:nvPr/>
        </p:nvSpPr>
        <p:spPr>
          <a:xfrm>
            <a:off x="7375255" y="2743201"/>
            <a:ext cx="2160000" cy="2880000"/>
          </a:xfrm>
          <a:prstGeom prst="rect">
            <a:avLst/>
          </a:prstGeom>
          <a:blipFill dpi="0" rotWithShape="1">
            <a:blip r:embed="rId3">
              <a:extLst>
                <a:ext uri="{28A0092B-C50C-407E-A947-70E740481C1C}">
                  <a14:useLocalDpi xmlns:a14="http://schemas.microsoft.com/office/drawing/2010/main" val="0"/>
                </a:ext>
              </a:extLst>
            </a:blip>
            <a:srcRect/>
            <a:stretch>
              <a:fillRect l="-318713" t="-13991" r="-139182" b="-14922"/>
            </a:stretch>
          </a:blipFill>
          <a:ln w="38100">
            <a:solidFill>
              <a:schemeClr val="tx1"/>
            </a:solidFill>
          </a:ln>
        </p:spPr>
        <p:txBody>
          <a:bodyPr wrap="square" rtlCol="1">
            <a:spAutoFit/>
          </a:bodyPr>
          <a:lstStyle/>
          <a:p>
            <a:endParaRPr lang="ar-SA" dirty="0"/>
          </a:p>
        </p:txBody>
      </p:sp>
      <p:sp>
        <p:nvSpPr>
          <p:cNvPr id="10" name="مربع نص 9"/>
          <p:cNvSpPr txBox="1"/>
          <p:nvPr/>
        </p:nvSpPr>
        <p:spPr>
          <a:xfrm>
            <a:off x="5060952" y="2750163"/>
            <a:ext cx="2160000" cy="2880000"/>
          </a:xfrm>
          <a:prstGeom prst="rect">
            <a:avLst/>
          </a:prstGeom>
          <a:blipFill dpi="0" rotWithShape="1">
            <a:blip r:embed="rId3">
              <a:extLst>
                <a:ext uri="{28A0092B-C50C-407E-A947-70E740481C1C}">
                  <a14:useLocalDpi xmlns:a14="http://schemas.microsoft.com/office/drawing/2010/main" val="0"/>
                </a:ext>
              </a:extLst>
            </a:blip>
            <a:srcRect/>
            <a:stretch>
              <a:fillRect l="-131198" t="-13923" r="-176494" b="-12457"/>
            </a:stretch>
          </a:blipFill>
          <a:ln w="38100">
            <a:solidFill>
              <a:schemeClr val="tx1"/>
            </a:solidFill>
          </a:ln>
        </p:spPr>
        <p:txBody>
          <a:bodyPr wrap="square" rtlCol="1">
            <a:spAutoFit/>
          </a:bodyPr>
          <a:lstStyle/>
          <a:p>
            <a:endParaRPr lang="ar-SA" dirty="0"/>
          </a:p>
        </p:txBody>
      </p:sp>
      <p:sp>
        <p:nvSpPr>
          <p:cNvPr id="11" name="مربع نص 10"/>
          <p:cNvSpPr txBox="1"/>
          <p:nvPr/>
        </p:nvSpPr>
        <p:spPr>
          <a:xfrm>
            <a:off x="2666362" y="2766197"/>
            <a:ext cx="2160000" cy="2880000"/>
          </a:xfrm>
          <a:prstGeom prst="rect">
            <a:avLst/>
          </a:prstGeom>
          <a:blipFill dpi="0" rotWithShape="1">
            <a:blip r:embed="rId3">
              <a:extLst>
                <a:ext uri="{28A0092B-C50C-407E-A947-70E740481C1C}">
                  <a14:useLocalDpi xmlns:a14="http://schemas.microsoft.com/office/drawing/2010/main" val="0"/>
                </a:ext>
              </a:extLst>
            </a:blip>
            <a:srcRect/>
            <a:stretch>
              <a:fillRect l="-80329" t="-9022" r="-352459" b="-20279"/>
            </a:stretch>
          </a:blipFill>
          <a:ln w="38100">
            <a:solidFill>
              <a:schemeClr val="tx1"/>
            </a:solidFill>
          </a:ln>
        </p:spPr>
        <p:txBody>
          <a:bodyPr wrap="square" rtlCol="1">
            <a:spAutoFit/>
          </a:bodyPr>
          <a:lstStyle/>
          <a:p>
            <a:endParaRPr lang="ar-SA" dirty="0"/>
          </a:p>
        </p:txBody>
      </p:sp>
      <p:sp>
        <p:nvSpPr>
          <p:cNvPr id="12" name="مربع نص 11"/>
          <p:cNvSpPr txBox="1"/>
          <p:nvPr/>
        </p:nvSpPr>
        <p:spPr>
          <a:xfrm>
            <a:off x="271772" y="2810438"/>
            <a:ext cx="2160000" cy="2880000"/>
          </a:xfrm>
          <a:prstGeom prst="rect">
            <a:avLst/>
          </a:prstGeom>
          <a:blipFill dpi="0" rotWithShape="1">
            <a:blip r:embed="rId3">
              <a:extLst>
                <a:ext uri="{28A0092B-C50C-407E-A947-70E740481C1C}">
                  <a14:useLocalDpi xmlns:a14="http://schemas.microsoft.com/office/drawing/2010/main" val="0"/>
                </a:ext>
              </a:extLst>
            </a:blip>
            <a:srcRect/>
            <a:stretch>
              <a:fillRect t="-12336" r="-527631" b="-20280"/>
            </a:stretch>
          </a:blipFill>
          <a:ln w="38100">
            <a:solidFill>
              <a:schemeClr val="tx1"/>
            </a:solidFill>
          </a:ln>
        </p:spPr>
        <p:txBody>
          <a:bodyPr wrap="square" rtlCol="1">
            <a:spAutoFit/>
          </a:bodyPr>
          <a:lstStyle/>
          <a:p>
            <a:endParaRPr lang="ar-SA" dirty="0"/>
          </a:p>
        </p:txBody>
      </p:sp>
      <p:sp>
        <p:nvSpPr>
          <p:cNvPr id="13" name="شكل بيضاوي 12"/>
          <p:cNvSpPr/>
          <p:nvPr/>
        </p:nvSpPr>
        <p:spPr>
          <a:xfrm>
            <a:off x="10348530" y="5769042"/>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endParaRPr lang="ar-SA"/>
          </a:p>
        </p:txBody>
      </p:sp>
      <p:sp>
        <p:nvSpPr>
          <p:cNvPr id="14" name="شكل بيضاوي 13"/>
          <p:cNvSpPr/>
          <p:nvPr/>
        </p:nvSpPr>
        <p:spPr>
          <a:xfrm>
            <a:off x="8005255" y="5769042"/>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endParaRPr lang="ar-SA"/>
          </a:p>
        </p:txBody>
      </p:sp>
      <p:sp>
        <p:nvSpPr>
          <p:cNvPr id="15" name="شكل بيضاوي 14"/>
          <p:cNvSpPr/>
          <p:nvPr/>
        </p:nvSpPr>
        <p:spPr>
          <a:xfrm>
            <a:off x="5767916" y="5769042"/>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endParaRPr lang="ar-SA"/>
          </a:p>
        </p:txBody>
      </p:sp>
      <p:sp>
        <p:nvSpPr>
          <p:cNvPr id="16" name="شكل بيضاوي 15"/>
          <p:cNvSpPr/>
          <p:nvPr/>
        </p:nvSpPr>
        <p:spPr>
          <a:xfrm>
            <a:off x="3296362" y="5754528"/>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endParaRPr lang="ar-SA"/>
          </a:p>
        </p:txBody>
      </p:sp>
      <p:sp>
        <p:nvSpPr>
          <p:cNvPr id="17" name="شكل بيضاوي 16"/>
          <p:cNvSpPr/>
          <p:nvPr/>
        </p:nvSpPr>
        <p:spPr>
          <a:xfrm>
            <a:off x="824808" y="5798538"/>
            <a:ext cx="900000" cy="900000"/>
          </a:xfrm>
          <a:prstGeom prst="ellipse">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endParaRPr lang="ar-SA"/>
          </a:p>
        </p:txBody>
      </p:sp>
      <p:sp>
        <p:nvSpPr>
          <p:cNvPr id="18" name="مستطيل 17"/>
          <p:cNvSpPr/>
          <p:nvPr/>
        </p:nvSpPr>
        <p:spPr>
          <a:xfrm>
            <a:off x="144657" y="198120"/>
            <a:ext cx="6073259" cy="2308324"/>
          </a:xfrm>
          <a:prstGeom prst="rect">
            <a:avLst/>
          </a:prstGeom>
        </p:spPr>
        <p:txBody>
          <a:bodyPr wrap="square">
            <a:spAutoFit/>
          </a:bodyPr>
          <a:lstStyle/>
          <a:p>
            <a:pPr algn="ctr"/>
            <a:r>
              <a:rPr lang="ar-SA" sz="3200" b="1" dirty="0">
                <a:ln w="12700" cmpd="sng">
                  <a:solidFill>
                    <a:schemeClr val="accent4"/>
                  </a:solidFill>
                  <a:prstDash val="solid"/>
                </a:ln>
                <a:solidFill>
                  <a:srgbClr val="FF0000"/>
                </a:solidFill>
              </a:rPr>
              <a:t>  </a:t>
            </a:r>
            <a:r>
              <a:rPr lang="ar-SA" sz="3600" b="1" dirty="0">
                <a:ln w="12700" cmpd="sng">
                  <a:solidFill>
                    <a:schemeClr val="accent4"/>
                  </a:solidFill>
                  <a:prstDash val="solid"/>
                </a:ln>
                <a:solidFill>
                  <a:srgbClr val="FF0000"/>
                </a:solidFill>
              </a:rPr>
              <a:t>أعيدي ترتيب الصور التالية عن طريق إعطائها رقما تسلسليا من (</a:t>
            </a:r>
            <a:r>
              <a:rPr lang="en-US" sz="3600" b="1" dirty="0">
                <a:ln w="12700" cmpd="sng">
                  <a:solidFill>
                    <a:schemeClr val="accent4"/>
                  </a:solidFill>
                  <a:prstDash val="solid"/>
                </a:ln>
                <a:solidFill>
                  <a:srgbClr val="FF0000"/>
                </a:solidFill>
              </a:rPr>
              <a:t>1</a:t>
            </a:r>
            <a:r>
              <a:rPr lang="ar-SA" sz="3600" b="1" dirty="0">
                <a:ln w="12700" cmpd="sng">
                  <a:solidFill>
                    <a:schemeClr val="accent4"/>
                  </a:solidFill>
                  <a:prstDash val="solid"/>
                </a:ln>
                <a:solidFill>
                  <a:srgbClr val="FF0000"/>
                </a:solidFill>
              </a:rPr>
              <a:t>-</a:t>
            </a:r>
            <a:r>
              <a:rPr lang="en-US" sz="3600" b="1" dirty="0">
                <a:ln w="12700" cmpd="sng">
                  <a:solidFill>
                    <a:schemeClr val="accent4"/>
                  </a:solidFill>
                  <a:prstDash val="solid"/>
                </a:ln>
                <a:solidFill>
                  <a:srgbClr val="FF0000"/>
                </a:solidFill>
              </a:rPr>
              <a:t>5</a:t>
            </a:r>
            <a:r>
              <a:rPr lang="ar-SA" sz="3600" b="1" dirty="0">
                <a:ln w="12700" cmpd="sng">
                  <a:solidFill>
                    <a:schemeClr val="accent4"/>
                  </a:solidFill>
                  <a:prstDash val="solid"/>
                </a:ln>
                <a:solidFill>
                  <a:srgbClr val="FF0000"/>
                </a:solidFill>
              </a:rPr>
              <a:t>) لتتوصلي إلى مراحل التكوين الجنيني المبكر في الحيوانات</a:t>
            </a:r>
          </a:p>
        </p:txBody>
      </p:sp>
    </p:spTree>
    <p:extLst>
      <p:ext uri="{BB962C8B-B14F-4D97-AF65-F5344CB8AC3E}">
        <p14:creationId xmlns:p14="http://schemas.microsoft.com/office/powerpoint/2010/main" val="3740688278"/>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6"/>
                                        </p:tgtEl>
                                      </p:cBhvr>
                                    </p:animEffect>
                                    <p:set>
                                      <p:cBhvr>
                                        <p:cTn id="27"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67285" y="426892"/>
            <a:ext cx="5662100" cy="4248442"/>
          </a:xfrm>
          <a:prstGeom prst="roundRect">
            <a:avLst>
              <a:gd name="adj" fmla="val 16667"/>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sp>
        <p:nvSpPr>
          <p:cNvPr id="3" name="AutoShape 3"/>
          <p:cNvSpPr>
            <a:spLocks noChangeArrowheads="1"/>
          </p:cNvSpPr>
          <p:nvPr/>
        </p:nvSpPr>
        <p:spPr bwMode="auto">
          <a:xfrm>
            <a:off x="6089042" y="2231816"/>
            <a:ext cx="5840584" cy="4386698"/>
          </a:xfrm>
          <a:prstGeom prst="roundRect">
            <a:avLst>
              <a:gd name="adj" fmla="val 16667"/>
            </a:avLst>
          </a:prstGeom>
          <a:solidFill>
            <a:srgbClr val="FFFFFF"/>
          </a:solidFill>
          <a:ln w="19050">
            <a:solidFill>
              <a:srgbClr val="000000"/>
            </a:solidFill>
            <a:round/>
            <a:headEnd/>
            <a:tailEnd/>
          </a:ln>
          <a:effectLst>
            <a:outerShdw dist="107763" dir="81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36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kumimoji="0" lang="ar-SA" altLang="ar-SA" sz="4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طالبتي النجيبة أكتبي البيان المناسب في المكان المناسب على الرسم التالي  : </a:t>
            </a: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4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الطبقة الداخلية - الطبقة الخارجية -الطبقة الوسطى- فتحة </a:t>
            </a:r>
            <a:r>
              <a:rPr kumimoji="0" lang="ar-SA" altLang="ar-SA" sz="4400" b="1" i="0" u="none" strike="noStrike" cap="none" normalizeH="0" baseline="0"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الجاسترولا</a:t>
            </a:r>
            <a:r>
              <a:rPr kumimoji="0" lang="ar-SA" altLang="ar-SA" sz="44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endParaRPr kumimoji="0" lang="ar-SA" altLang="ar-SA" sz="4800" b="0" i="0" u="none" strike="noStrike" cap="none" normalizeH="0" baseline="0" dirty="0">
              <a:ln>
                <a:noFill/>
              </a:ln>
              <a:solidFill>
                <a:schemeClr val="tx1"/>
              </a:solidFill>
              <a:effectLst/>
              <a:latin typeface="Arial" panose="020B0604020202020204" pitchFamily="34" charset="0"/>
            </a:endParaRPr>
          </a:p>
        </p:txBody>
      </p:sp>
      <p:sp>
        <p:nvSpPr>
          <p:cNvPr id="4" name="Oval 4"/>
          <p:cNvSpPr>
            <a:spLocks noChangeArrowheads="1"/>
          </p:cNvSpPr>
          <p:nvPr/>
        </p:nvSpPr>
        <p:spPr bwMode="auto">
          <a:xfrm>
            <a:off x="699794" y="4873991"/>
            <a:ext cx="5110163" cy="1611215"/>
          </a:xfrm>
          <a:prstGeom prst="ellipse">
            <a:avLst/>
          </a:prstGeom>
          <a:solidFill>
            <a:srgbClr val="FFFFFF"/>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3600" b="0" i="0" u="none" strike="noStrike" cap="none" normalizeH="0" baseline="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أكملي</a:t>
            </a:r>
            <a:r>
              <a:rPr kumimoji="0" lang="ar-SA" altLang="ar-SA" sz="3600" b="0" i="0" u="none" strike="noStrike" cap="none" normalizeH="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kumimoji="0" lang="ar-SA" altLang="ar-SA" sz="36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هذا الرسم يمثل ......................</a:t>
            </a:r>
            <a:endParaRPr kumimoji="0" lang="ar-SA" altLang="ar-SA" sz="4000" b="0" i="0" u="none" strike="noStrike" cap="none" normalizeH="0" baseline="0" dirty="0">
              <a:ln>
                <a:noFill/>
              </a:ln>
              <a:solidFill>
                <a:schemeClr val="tx1"/>
              </a:solidFill>
              <a:effectLst/>
              <a:latin typeface="Arial" panose="020B0604020202020204" pitchFamily="34" charset="0"/>
            </a:endParaRPr>
          </a:p>
        </p:txBody>
      </p:sp>
      <p:pic>
        <p:nvPicPr>
          <p:cNvPr id="5" name="صورة 4"/>
          <p:cNvPicPr>
            <a:picLocks noChangeAspect="1"/>
          </p:cNvPicPr>
          <p:nvPr/>
        </p:nvPicPr>
        <p:blipFill rotWithShape="1">
          <a:blip r:embed="rId3">
            <a:extLst>
              <a:ext uri="{28A0092B-C50C-407E-A947-70E740481C1C}">
                <a14:useLocalDpi xmlns:a14="http://schemas.microsoft.com/office/drawing/2010/main" val="0"/>
              </a:ext>
            </a:extLst>
          </a:blip>
          <a:srcRect l="17153" r="6384"/>
          <a:stretch/>
        </p:blipFill>
        <p:spPr>
          <a:xfrm>
            <a:off x="7526213" y="106607"/>
            <a:ext cx="3699803" cy="2143125"/>
          </a:xfrm>
          <a:prstGeom prst="rect">
            <a:avLst/>
          </a:prstGeom>
        </p:spPr>
      </p:pic>
    </p:spTree>
    <p:extLst>
      <p:ext uri="{BB962C8B-B14F-4D97-AF65-F5344CB8AC3E}">
        <p14:creationId xmlns:p14="http://schemas.microsoft.com/office/powerpoint/2010/main" val="4208300633"/>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17153" r="6384"/>
          <a:stretch/>
        </p:blipFill>
        <p:spPr>
          <a:xfrm>
            <a:off x="8356207" y="134743"/>
            <a:ext cx="3699803" cy="2143125"/>
          </a:xfrm>
          <a:prstGeom prst="rect">
            <a:avLst/>
          </a:prstGeom>
        </p:spPr>
      </p:pic>
      <p:sp>
        <p:nvSpPr>
          <p:cNvPr id="3" name="مستطيل 2"/>
          <p:cNvSpPr/>
          <p:nvPr/>
        </p:nvSpPr>
        <p:spPr>
          <a:xfrm>
            <a:off x="967547" y="333131"/>
            <a:ext cx="7425454" cy="1754326"/>
          </a:xfrm>
          <a:prstGeom prst="rect">
            <a:avLst/>
          </a:prstGeom>
          <a:noFill/>
        </p:spPr>
        <p:txBody>
          <a:bodyPr wrap="square" lIns="91440" tIns="45720" rIns="91440" bIns="45720">
            <a:spAutoFit/>
          </a:bodyPr>
          <a:lstStyle/>
          <a:p>
            <a:pPr algn="ctr"/>
            <a:r>
              <a:rPr lang="ar-SA" sz="5400" b="1" cap="none" spc="0" dirty="0">
                <a:ln w="13462">
                  <a:solidFill>
                    <a:schemeClr val="tx1"/>
                  </a:solidFill>
                  <a:prstDash val="solid"/>
                </a:ln>
                <a:solidFill>
                  <a:srgbClr val="FF0000"/>
                </a:solidFill>
                <a:effectLst>
                  <a:outerShdw dist="38100" dir="2700000" algn="bl" rotWithShape="0">
                    <a:schemeClr val="accent5"/>
                  </a:outerShdw>
                </a:effectLst>
              </a:rPr>
              <a:t>تنمو الخلايا في </a:t>
            </a:r>
            <a:r>
              <a:rPr lang="ar-SA" sz="5400" b="1" cap="none" spc="0" dirty="0" err="1">
                <a:ln w="13462">
                  <a:solidFill>
                    <a:schemeClr val="tx1"/>
                  </a:solidFill>
                  <a:prstDash val="solid"/>
                </a:ln>
                <a:solidFill>
                  <a:srgbClr val="FF0000"/>
                </a:solidFill>
                <a:effectLst>
                  <a:outerShdw dist="38100" dir="2700000" algn="bl" rotWithShape="0">
                    <a:schemeClr val="accent5"/>
                  </a:outerShdw>
                </a:effectLst>
              </a:rPr>
              <a:t>الجاسترولا</a:t>
            </a:r>
            <a:r>
              <a:rPr lang="ar-SA" sz="5400" b="1" cap="none" spc="0" dirty="0">
                <a:ln w="13462">
                  <a:solidFill>
                    <a:schemeClr val="tx1"/>
                  </a:solidFill>
                  <a:prstDash val="solid"/>
                </a:ln>
                <a:solidFill>
                  <a:srgbClr val="FF0000"/>
                </a:solidFill>
                <a:effectLst>
                  <a:outerShdw dist="38100" dir="2700000" algn="bl" rotWithShape="0">
                    <a:schemeClr val="accent5"/>
                  </a:outerShdw>
                </a:effectLst>
              </a:rPr>
              <a:t> لتعطي أنسجة وأعضاء الحيوان  </a:t>
            </a:r>
          </a:p>
        </p:txBody>
      </p:sp>
      <p:sp>
        <p:nvSpPr>
          <p:cNvPr id="4" name="مستطيل 3"/>
          <p:cNvSpPr/>
          <p:nvPr/>
        </p:nvSpPr>
        <p:spPr>
          <a:xfrm>
            <a:off x="8356207" y="2590538"/>
            <a:ext cx="3466013" cy="923330"/>
          </a:xfrm>
          <a:prstGeom prst="rect">
            <a:avLst/>
          </a:prstGeom>
          <a:solidFill>
            <a:srgbClr val="00CCFF"/>
          </a:soli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الطبقة الداخلية </a:t>
            </a:r>
          </a:p>
        </p:txBody>
      </p:sp>
      <p:sp>
        <p:nvSpPr>
          <p:cNvPr id="5" name="مستطيل 4"/>
          <p:cNvSpPr/>
          <p:nvPr/>
        </p:nvSpPr>
        <p:spPr>
          <a:xfrm>
            <a:off x="4577161" y="2251710"/>
            <a:ext cx="3435557" cy="923330"/>
          </a:xfrm>
          <a:prstGeom prst="rect">
            <a:avLst/>
          </a:prstGeom>
          <a:solidFill>
            <a:srgbClr val="00CCFF"/>
          </a:soli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الطبقة الوسطى</a:t>
            </a:r>
          </a:p>
        </p:txBody>
      </p:sp>
      <p:sp>
        <p:nvSpPr>
          <p:cNvPr id="6" name="مستطيل 5"/>
          <p:cNvSpPr/>
          <p:nvPr/>
        </p:nvSpPr>
        <p:spPr>
          <a:xfrm>
            <a:off x="386078" y="2571018"/>
            <a:ext cx="3876183" cy="923330"/>
          </a:xfrm>
          <a:prstGeom prst="rect">
            <a:avLst/>
          </a:prstGeom>
          <a:solidFill>
            <a:srgbClr val="00CCFF"/>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الطبقة الخارجية  </a:t>
            </a:r>
          </a:p>
        </p:txBody>
      </p:sp>
      <p:sp>
        <p:nvSpPr>
          <p:cNvPr id="7" name="مستطيل 6"/>
          <p:cNvSpPr/>
          <p:nvPr/>
        </p:nvSpPr>
        <p:spPr>
          <a:xfrm>
            <a:off x="8334135" y="4174619"/>
            <a:ext cx="3438922" cy="2585323"/>
          </a:xfrm>
          <a:prstGeom prst="rect">
            <a:avLst/>
          </a:prstGeom>
          <a:solidFill>
            <a:srgbClr val="92D050"/>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تكون أعضاء الهضم وبطانة القناة الهضمية  </a:t>
            </a:r>
          </a:p>
        </p:txBody>
      </p:sp>
      <p:sp>
        <p:nvSpPr>
          <p:cNvPr id="8" name="مستطيل 7"/>
          <p:cNvSpPr/>
          <p:nvPr/>
        </p:nvSpPr>
        <p:spPr>
          <a:xfrm>
            <a:off x="4315058" y="3811012"/>
            <a:ext cx="3752796" cy="3046988"/>
          </a:xfrm>
          <a:prstGeom prst="rect">
            <a:avLst/>
          </a:prstGeom>
          <a:solidFill>
            <a:srgbClr val="92D050"/>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النسيج العضلي وأجهزة الدوران والإخراج و التنفس </a:t>
            </a:r>
          </a:p>
        </p:txBody>
      </p:sp>
      <p:sp>
        <p:nvSpPr>
          <p:cNvPr id="9" name="مستطيل 8"/>
          <p:cNvSpPr/>
          <p:nvPr/>
        </p:nvSpPr>
        <p:spPr>
          <a:xfrm>
            <a:off x="673499" y="4174619"/>
            <a:ext cx="3268800" cy="2556000"/>
          </a:xfrm>
          <a:prstGeom prst="rect">
            <a:avLst/>
          </a:prstGeom>
          <a:solidFill>
            <a:srgbClr val="92D050"/>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النسيج العصبي والجلد </a:t>
            </a:r>
          </a:p>
          <a:p>
            <a:pPr algn="ct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15" name="مربع نص 14"/>
          <p:cNvSpPr txBox="1"/>
          <p:nvPr/>
        </p:nvSpPr>
        <p:spPr>
          <a:xfrm>
            <a:off x="8440613" y="3493729"/>
            <a:ext cx="3332444" cy="707886"/>
          </a:xfrm>
          <a:prstGeom prst="rect">
            <a:avLst/>
          </a:prstGeom>
          <a:noFill/>
        </p:spPr>
        <p:txBody>
          <a:bodyPr wrap="square" rtlCol="1">
            <a:spAutoFit/>
          </a:bodyPr>
          <a:lstStyle/>
          <a:p>
            <a:pPr algn="ctr"/>
            <a:r>
              <a:rPr lang="ar-SA" sz="4000" b="1" dirty="0">
                <a:solidFill>
                  <a:srgbClr val="FF0000"/>
                </a:solidFill>
              </a:rPr>
              <a:t>تنمو الخلايا لتعطي </a:t>
            </a:r>
          </a:p>
        </p:txBody>
      </p:sp>
      <p:sp>
        <p:nvSpPr>
          <p:cNvPr id="13" name="مربع نص 12">
            <a:extLst>
              <a:ext uri="{FF2B5EF4-FFF2-40B4-BE49-F238E27FC236}">
                <a16:creationId xmlns:a16="http://schemas.microsoft.com/office/drawing/2014/main" id="{F98BF553-53E8-450A-B1FA-F9705270A5BA}"/>
              </a:ext>
            </a:extLst>
          </p:cNvPr>
          <p:cNvSpPr txBox="1"/>
          <p:nvPr/>
        </p:nvSpPr>
        <p:spPr>
          <a:xfrm>
            <a:off x="4713716" y="3175040"/>
            <a:ext cx="3332444" cy="707886"/>
          </a:xfrm>
          <a:prstGeom prst="rect">
            <a:avLst/>
          </a:prstGeom>
          <a:noFill/>
        </p:spPr>
        <p:txBody>
          <a:bodyPr wrap="square" rtlCol="1">
            <a:spAutoFit/>
          </a:bodyPr>
          <a:lstStyle/>
          <a:p>
            <a:pPr algn="ctr"/>
            <a:r>
              <a:rPr lang="ar-SA" sz="4000" b="1" dirty="0">
                <a:solidFill>
                  <a:srgbClr val="FF0000"/>
                </a:solidFill>
              </a:rPr>
              <a:t>تنمو الخلايا لتعطي </a:t>
            </a:r>
          </a:p>
        </p:txBody>
      </p:sp>
      <p:sp>
        <p:nvSpPr>
          <p:cNvPr id="14" name="مربع نص 13">
            <a:extLst>
              <a:ext uri="{FF2B5EF4-FFF2-40B4-BE49-F238E27FC236}">
                <a16:creationId xmlns:a16="http://schemas.microsoft.com/office/drawing/2014/main" id="{AB50E64D-8D69-4E7B-891C-5E0EC3F0CEA6}"/>
              </a:ext>
            </a:extLst>
          </p:cNvPr>
          <p:cNvSpPr txBox="1"/>
          <p:nvPr/>
        </p:nvSpPr>
        <p:spPr>
          <a:xfrm>
            <a:off x="673499" y="3476673"/>
            <a:ext cx="3332444" cy="707886"/>
          </a:xfrm>
          <a:prstGeom prst="rect">
            <a:avLst/>
          </a:prstGeom>
          <a:noFill/>
        </p:spPr>
        <p:txBody>
          <a:bodyPr wrap="square" rtlCol="1">
            <a:spAutoFit/>
          </a:bodyPr>
          <a:lstStyle/>
          <a:p>
            <a:pPr algn="ctr"/>
            <a:r>
              <a:rPr lang="ar-SA" sz="4000" b="1" dirty="0">
                <a:solidFill>
                  <a:srgbClr val="FF0000"/>
                </a:solidFill>
              </a:rPr>
              <a:t>تنمو الخلايا لتعطي </a:t>
            </a:r>
          </a:p>
        </p:txBody>
      </p:sp>
    </p:spTree>
    <p:extLst>
      <p:ext uri="{BB962C8B-B14F-4D97-AF65-F5344CB8AC3E}">
        <p14:creationId xmlns:p14="http://schemas.microsoft.com/office/powerpoint/2010/main" val="123248439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5"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2" name="صورة 1" descr="سيبلاتحخهع.jpg"/>
          <p:cNvPicPr/>
          <p:nvPr/>
        </p:nvPicPr>
        <p:blipFill>
          <a:blip r:embed="rId3"/>
          <a:srcRect l="2758" r="5650" b="10547"/>
          <a:stretch>
            <a:fillRect/>
          </a:stretch>
        </p:blipFill>
        <p:spPr>
          <a:xfrm>
            <a:off x="6026045" y="1903751"/>
            <a:ext cx="4542021" cy="3732551"/>
          </a:xfrm>
          <a:prstGeom prst="rect">
            <a:avLst/>
          </a:prstGeom>
        </p:spPr>
      </p:pic>
      <p:sp>
        <p:nvSpPr>
          <p:cNvPr id="4" name="مربع نص 3"/>
          <p:cNvSpPr txBox="1"/>
          <p:nvPr/>
        </p:nvSpPr>
        <p:spPr>
          <a:xfrm>
            <a:off x="368490" y="330272"/>
            <a:ext cx="5008730" cy="6134398"/>
          </a:xfrm>
          <a:prstGeom prst="roundRect">
            <a:avLst/>
          </a:prstGeom>
          <a:solidFill>
            <a:schemeClr val="bg1"/>
          </a:solidFill>
          <a:ln w="57150">
            <a:solidFill>
              <a:schemeClr val="tx1"/>
            </a:solidFill>
          </a:ln>
        </p:spPr>
        <p:txBody>
          <a:bodyPr wrap="square" rtlCol="1">
            <a:spAutoFit/>
          </a:bodyPr>
          <a:lstStyle/>
          <a:p>
            <a:pPr algn="ctr"/>
            <a:endParaRPr lang="ar-SA" sz="1600" b="1" dirty="0"/>
          </a:p>
          <a:p>
            <a:pPr algn="ctr"/>
            <a:r>
              <a:rPr lang="ar-SA" sz="3600" b="1" dirty="0"/>
              <a:t>◘ طالبتي الغالية أمسكي بقلمكـِ ثم ضللي الأجزاء التي تحمل أرقام فردية </a:t>
            </a:r>
            <a:endParaRPr lang="en-US" sz="3600" dirty="0"/>
          </a:p>
          <a:p>
            <a:pPr algn="ctr"/>
            <a:r>
              <a:rPr lang="ar-SA" sz="3600" b="1" dirty="0"/>
              <a:t>◘ </a:t>
            </a:r>
            <a:r>
              <a:rPr lang="ar-SA" sz="3600" dirty="0"/>
              <a:t>سمي الشكل الذي ظهر لكـِ  الشكل هو</a:t>
            </a:r>
            <a:r>
              <a:rPr lang="ar-SA" sz="3600" b="1" dirty="0"/>
              <a:t> </a:t>
            </a:r>
            <a:r>
              <a:rPr lang="ar-SA" sz="3600" dirty="0"/>
              <a:t>......................... </a:t>
            </a:r>
            <a:endParaRPr lang="en-US" sz="3600" dirty="0"/>
          </a:p>
          <a:p>
            <a:pPr algn="ctr"/>
            <a:r>
              <a:rPr lang="ar-SA" sz="3600" dirty="0"/>
              <a:t>◘ إلى إي الممالك التصنيفية ينتمي هذا الشكل .......................</a:t>
            </a:r>
          </a:p>
          <a:p>
            <a:pPr algn="ctr"/>
            <a:endParaRPr lang="ar-SA" sz="2400" dirty="0"/>
          </a:p>
        </p:txBody>
      </p:sp>
      <p:sp>
        <p:nvSpPr>
          <p:cNvPr id="5" name="مستطيل 4"/>
          <p:cNvSpPr/>
          <p:nvPr/>
        </p:nvSpPr>
        <p:spPr>
          <a:xfrm>
            <a:off x="1935268" y="7106"/>
            <a:ext cx="1875173" cy="707886"/>
          </a:xfrm>
          <a:prstGeom prst="rect">
            <a:avLst/>
          </a:prstGeom>
          <a:solidFill>
            <a:schemeClr val="accent6">
              <a:lumMod val="60000"/>
              <a:lumOff val="40000"/>
            </a:schemeClr>
          </a:solidFill>
          <a:ln w="38100">
            <a:solidFill>
              <a:schemeClr val="tx1"/>
            </a:solidFill>
          </a:ln>
        </p:spPr>
        <p:txBody>
          <a:bodyPr wrap="square" lIns="91440" tIns="45720" rIns="91440" bIns="45720">
            <a:spAutoFit/>
          </a:bodyPr>
          <a:lstStyle/>
          <a:p>
            <a:pPr algn="ctr"/>
            <a:r>
              <a:rPr lang="ar-SA" sz="4000" b="0" cap="none" spc="0" dirty="0">
                <a:ln w="0"/>
                <a:effectLst>
                  <a:outerShdw blurRad="38100" dist="25400" dir="5400000" algn="ctr" rotWithShape="0">
                    <a:srgbClr val="6E747A">
                      <a:alpha val="43000"/>
                    </a:srgbClr>
                  </a:outerShdw>
                </a:effectLst>
              </a:rPr>
              <a:t>لون وتعلم  </a:t>
            </a:r>
          </a:p>
        </p:txBody>
      </p:sp>
    </p:spTree>
    <p:extLst>
      <p:ext uri="{BB962C8B-B14F-4D97-AF65-F5344CB8AC3E}">
        <p14:creationId xmlns:p14="http://schemas.microsoft.com/office/powerpoint/2010/main" val="371471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ØµÙØ±Ø© Ø°Ø§Øª ØµÙØ©">
            <a:extLst>
              <a:ext uri="{FF2B5EF4-FFF2-40B4-BE49-F238E27FC236}">
                <a16:creationId xmlns:a16="http://schemas.microsoft.com/office/drawing/2014/main" id="{CF7F2202-AEAD-4694-919A-25C4F23BBD3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2228" y="0"/>
            <a:ext cx="86214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5749175" y="368437"/>
            <a:ext cx="5233177" cy="3631763"/>
          </a:xfrm>
          <a:prstGeom prst="rect">
            <a:avLst/>
          </a:prstGeom>
          <a:noFill/>
        </p:spPr>
        <p:txBody>
          <a:bodyPr wrap="square" lIns="91440" tIns="45720" rIns="91440" bIns="45720">
            <a:spAutoFit/>
          </a:bodyPr>
          <a:lstStyle/>
          <a:p>
            <a:pPr algn="ctr"/>
            <a:r>
              <a:rPr lang="ar-SA" sz="11500" b="1" cap="none" spc="0" dirty="0">
                <a:ln w="22225">
                  <a:solidFill>
                    <a:schemeClr val="tx1"/>
                  </a:solidFill>
                  <a:prstDash val="solid"/>
                </a:ln>
                <a:solidFill>
                  <a:srgbClr val="DEA240"/>
                </a:solidFill>
                <a:effectLst/>
                <a:cs typeface="DecoType Naskh Variants" panose="02010400000000000000" pitchFamily="2" charset="-78"/>
              </a:rPr>
              <a:t>خصائص</a:t>
            </a:r>
            <a:r>
              <a:rPr lang="ar-SA" sz="11500" b="1" cap="none" spc="0" dirty="0">
                <a:ln w="22225">
                  <a:solidFill>
                    <a:schemeClr val="accent2"/>
                  </a:solidFill>
                  <a:prstDash val="solid"/>
                </a:ln>
                <a:solidFill>
                  <a:srgbClr val="DEA240"/>
                </a:solidFill>
                <a:effectLst/>
                <a:cs typeface="DecoType Naskh Variants" panose="02010400000000000000" pitchFamily="2" charset="-78"/>
              </a:rPr>
              <a:t> </a:t>
            </a:r>
            <a:r>
              <a:rPr lang="ar-SA" sz="11500" b="1" cap="none" spc="0" dirty="0">
                <a:ln w="22225">
                  <a:solidFill>
                    <a:schemeClr val="tx1"/>
                  </a:solidFill>
                  <a:prstDash val="solid"/>
                </a:ln>
                <a:solidFill>
                  <a:srgbClr val="DEA240"/>
                </a:solidFill>
                <a:effectLst/>
                <a:cs typeface="DecoType Naskh Variants" panose="02010400000000000000" pitchFamily="2" charset="-78"/>
              </a:rPr>
              <a:t>الحيوانات </a:t>
            </a:r>
          </a:p>
        </p:txBody>
      </p:sp>
      <p:sp>
        <p:nvSpPr>
          <p:cNvPr id="5" name="مستطيل 4"/>
          <p:cNvSpPr/>
          <p:nvPr/>
        </p:nvSpPr>
        <p:spPr>
          <a:xfrm>
            <a:off x="5100948" y="4000200"/>
            <a:ext cx="6529629" cy="830997"/>
          </a:xfrm>
          <a:prstGeom prst="rect">
            <a:avLst/>
          </a:prstGeom>
          <a:noFill/>
        </p:spPr>
        <p:txBody>
          <a:bodyPr wrap="square" lIns="91440" tIns="45720" rIns="91440" bIns="45720">
            <a:spAutoFit/>
          </a:bodyPr>
          <a:lstStyle/>
          <a:p>
            <a:pPr algn="ctr"/>
            <a:r>
              <a:rPr lang="ar-SA" sz="4800" b="1" cap="none" spc="0" dirty="0">
                <a:ln w="0"/>
                <a:effectLst>
                  <a:reflection blurRad="6350" stA="53000" endA="300" endPos="35500" dir="5400000" sy="-90000" algn="bl" rotWithShape="0"/>
                </a:effectLst>
              </a:rPr>
              <a:t>إعداد المعلمة </a:t>
            </a:r>
            <a:r>
              <a:rPr lang="ar-SA" sz="4800" b="1" dirty="0">
                <a:ln w="0"/>
                <a:effectLst>
                  <a:reflection blurRad="6350" stA="53000" endA="300" endPos="35500" dir="5400000" sy="-90000" algn="bl" rotWithShape="0"/>
                </a:effectLst>
              </a:rPr>
              <a:t>: ريحانة العامر </a:t>
            </a:r>
            <a:endParaRPr lang="ar-SA" sz="4800" b="1" cap="none" spc="0" dirty="0">
              <a:ln w="0"/>
              <a:effectLst>
                <a:reflection blurRad="6350" stA="53000" endA="300" endPos="35500" dir="5400000" sy="-90000" algn="bl" rotWithShape="0"/>
              </a:effectLst>
            </a:endParaRPr>
          </a:p>
        </p:txBody>
      </p:sp>
    </p:spTree>
    <p:extLst>
      <p:ext uri="{BB962C8B-B14F-4D97-AF65-F5344CB8AC3E}">
        <p14:creationId xmlns:p14="http://schemas.microsoft.com/office/powerpoint/2010/main" val="2312025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مربع نص 4"/>
          <p:cNvSpPr txBox="1"/>
          <p:nvPr/>
        </p:nvSpPr>
        <p:spPr>
          <a:xfrm>
            <a:off x="368486" y="384608"/>
            <a:ext cx="6480000" cy="612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76200">
            <a:solidFill>
              <a:srgbClr val="ED3928"/>
            </a:solidFill>
          </a:ln>
          <a:scene3d>
            <a:camera prst="obliqueTopLeft"/>
            <a:lightRig rig="threePt" dir="t"/>
          </a:scene3d>
          <a:sp3d>
            <a:bevelB/>
          </a:sp3d>
        </p:spPr>
        <p:txBody>
          <a:bodyPr wrap="square" rtlCol="1">
            <a:spAutoFit/>
          </a:bodyPr>
          <a:lstStyle/>
          <a:p>
            <a:endParaRPr lang="ar-SA" dirty="0"/>
          </a:p>
        </p:txBody>
      </p:sp>
      <p:sp>
        <p:nvSpPr>
          <p:cNvPr id="7" name="مربع نص 6"/>
          <p:cNvSpPr txBox="1"/>
          <p:nvPr/>
        </p:nvSpPr>
        <p:spPr>
          <a:xfrm>
            <a:off x="7362200" y="744608"/>
            <a:ext cx="4500000" cy="540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76200">
            <a:solidFill>
              <a:srgbClr val="FFFF00"/>
            </a:solidFill>
          </a:ln>
          <a:scene3d>
            <a:camera prst="obliqueTopLeft"/>
            <a:lightRig rig="threePt" dir="t"/>
          </a:scene3d>
        </p:spPr>
        <p:txBody>
          <a:bodyPr wrap="square" rtlCol="1">
            <a:spAutoFit/>
          </a:bodyPr>
          <a:lstStyle/>
          <a:p>
            <a:endParaRPr lang="ar-SA" dirty="0"/>
          </a:p>
        </p:txBody>
      </p:sp>
    </p:spTree>
    <p:extLst>
      <p:ext uri="{BB962C8B-B14F-4D97-AF65-F5344CB8AC3E}">
        <p14:creationId xmlns:p14="http://schemas.microsoft.com/office/powerpoint/2010/main" val="37984172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5388429" y="2465250"/>
            <a:ext cx="5914764" cy="3785652"/>
          </a:xfrm>
          <a:prstGeom prst="rect">
            <a:avLst/>
          </a:prstGeom>
          <a:noFill/>
        </p:spPr>
        <p:txBody>
          <a:bodyPr wrap="square" lIns="91440" tIns="45720" rIns="91440" bIns="45720">
            <a:spAutoFit/>
          </a:bodyPr>
          <a:lstStyle/>
          <a:p>
            <a:pPr algn="ctr"/>
            <a:r>
              <a:rPr lang="ar-SA" sz="4000" b="0" cap="none" spc="0" dirty="0">
                <a:ln w="0"/>
                <a:effectLst>
                  <a:outerShdw blurRad="38100" dist="19050" dir="2700000" algn="tl" rotWithShape="0">
                    <a:schemeClr val="dk1">
                      <a:alpha val="40000"/>
                    </a:schemeClr>
                  </a:outerShdw>
                </a:effectLst>
              </a:rPr>
              <a:t>على الرغم من أن جميع الحيوانات تشارك المخلوقات الحية الأخرى في بعض الخصائص إلا أنها تمتاز بصفات فريدة وسوف نقارن في هذه التجربة بين مخلوقين حيين لنحدد أيهما أكثر احتمالا أن يكون حيوانا    </a:t>
            </a:r>
          </a:p>
        </p:txBody>
      </p:sp>
      <p:pic>
        <p:nvPicPr>
          <p:cNvPr id="4098" name="Picture 2" descr="Artist Kit Chase">
            <a:extLst>
              <a:ext uri="{FF2B5EF4-FFF2-40B4-BE49-F238E27FC236}">
                <a16:creationId xmlns:a16="http://schemas.microsoft.com/office/drawing/2014/main" id="{5AC30659-151D-4D67-8D8A-099140F3C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372100" cy="6715125"/>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4368801" y="1068374"/>
            <a:ext cx="7637412" cy="830997"/>
          </a:xfrm>
          <a:prstGeom prst="rect">
            <a:avLst/>
          </a:prstGeom>
          <a:noFill/>
        </p:spPr>
        <p:txBody>
          <a:bodyPr wrap="square" lIns="91440" tIns="45720" rIns="91440" bIns="45720">
            <a:spAutoFit/>
          </a:bodyPr>
          <a:lstStyle/>
          <a:p>
            <a:pPr algn="ctr"/>
            <a:r>
              <a:rPr lang="ar-SA" sz="4800" b="1" cap="none" spc="0" dirty="0">
                <a:ln w="19050">
                  <a:solidFill>
                    <a:schemeClr val="tx1"/>
                  </a:solidFill>
                  <a:prstDash val="solid"/>
                </a:ln>
                <a:solidFill>
                  <a:srgbClr val="D7A74F"/>
                </a:solidFill>
                <a:effectLst/>
              </a:rPr>
              <a:t>التجربة الاستهلالية (ما الحيوان) </a:t>
            </a:r>
          </a:p>
        </p:txBody>
      </p:sp>
    </p:spTree>
    <p:extLst>
      <p:ext uri="{BB962C8B-B14F-4D97-AF65-F5344CB8AC3E}">
        <p14:creationId xmlns:p14="http://schemas.microsoft.com/office/powerpoint/2010/main" val="589815222"/>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7030636" y="1918220"/>
            <a:ext cx="2905919" cy="707886"/>
          </a:xfrm>
          <a:prstGeom prst="rect">
            <a:avLst/>
          </a:prstGeom>
          <a:noFill/>
        </p:spPr>
        <p:txBody>
          <a:bodyPr wrap="square" lIns="91440" tIns="45720" rIns="91440" bIns="45720">
            <a:spAutoFit/>
          </a:bodyPr>
          <a:lstStyle/>
          <a:p>
            <a:pPr algn="ctr"/>
            <a:r>
              <a:rPr lang="ar-SA" sz="4000" b="0" cap="none" spc="0" dirty="0">
                <a:ln w="0"/>
                <a:effectLst>
                  <a:outerShdw blurRad="38100" dist="19050" dir="2700000" algn="tl" rotWithShape="0">
                    <a:schemeClr val="dk1">
                      <a:alpha val="40000"/>
                    </a:schemeClr>
                  </a:outerShdw>
                </a:effectLst>
              </a:rPr>
              <a:t>خطوات العمل </a:t>
            </a:r>
          </a:p>
        </p:txBody>
      </p:sp>
      <p:sp>
        <p:nvSpPr>
          <p:cNvPr id="7" name="مستطيل 6"/>
          <p:cNvSpPr/>
          <p:nvPr/>
        </p:nvSpPr>
        <p:spPr>
          <a:xfrm>
            <a:off x="5007427" y="2872081"/>
            <a:ext cx="6952343" cy="3662541"/>
          </a:xfrm>
          <a:prstGeom prst="rect">
            <a:avLst/>
          </a:prstGeom>
          <a:noFill/>
        </p:spPr>
        <p:txBody>
          <a:bodyPr wrap="square" lIns="91440" tIns="45720" rIns="91440" bIns="45720">
            <a:spAutoFit/>
          </a:bodyPr>
          <a:lstStyle/>
          <a:p>
            <a:r>
              <a:rPr lang="ar-SA" sz="4000" dirty="0">
                <a:ln w="0"/>
                <a:effectLst>
                  <a:outerShdw blurRad="38100" dist="19050" dir="2700000" algn="tl" rotWithShape="0">
                    <a:schemeClr val="dk1">
                      <a:alpha val="40000"/>
                    </a:schemeClr>
                  </a:outerShdw>
                </a:effectLst>
              </a:rPr>
              <a:t>1</a:t>
            </a:r>
            <a:r>
              <a:rPr lang="ar-SA" sz="3200" dirty="0">
                <a:ln w="0"/>
                <a:effectLst>
                  <a:outerShdw blurRad="38100" dist="19050" dir="2700000" algn="tl" rotWithShape="0">
                    <a:schemeClr val="dk1">
                      <a:alpha val="40000"/>
                    </a:schemeClr>
                  </a:outerShdw>
                </a:effectLst>
              </a:rPr>
              <a:t>-املأ بطاقة السلامة في دليل التجارب العلمية </a:t>
            </a:r>
          </a:p>
          <a:p>
            <a:r>
              <a:rPr lang="ar-SA" sz="3200" b="0" cap="none" spc="0" dirty="0">
                <a:ln w="0"/>
                <a:effectLst>
                  <a:outerShdw blurRad="38100" dist="19050" dir="2700000" algn="tl" rotWithShape="0">
                    <a:schemeClr val="dk1">
                      <a:alpha val="40000"/>
                    </a:schemeClr>
                  </a:outerShdw>
                </a:effectLst>
              </a:rPr>
              <a:t>2-لاحظي المخلوقين الحيين المقدمين لكـِ</a:t>
            </a:r>
          </a:p>
          <a:p>
            <a:r>
              <a:rPr lang="ar-SA" sz="3200" dirty="0">
                <a:ln w="0"/>
                <a:effectLst>
                  <a:outerShdw blurRad="38100" dist="19050" dir="2700000" algn="tl" rotWithShape="0">
                    <a:schemeClr val="dk1">
                      <a:alpha val="40000"/>
                    </a:schemeClr>
                  </a:outerShdw>
                </a:effectLst>
              </a:rPr>
              <a:t>3-قارني بين المخلوقين باستعمال العدسة اليدوية أو المجهر التشريحي</a:t>
            </a:r>
          </a:p>
          <a:p>
            <a:r>
              <a:rPr lang="ar-SA" sz="3200" dirty="0">
                <a:ln w="0"/>
                <a:effectLst>
                  <a:outerShdw blurRad="38100" dist="19050" dir="2700000" algn="tl" rotWithShape="0">
                    <a:schemeClr val="dk1">
                      <a:alpha val="40000"/>
                    </a:schemeClr>
                  </a:outerShdw>
                </a:effectLst>
              </a:rPr>
              <a:t>4-صفي أي تراكيب خاصة تلاحظيها </a:t>
            </a:r>
          </a:p>
          <a:p>
            <a:pPr algn="ctr"/>
            <a:r>
              <a:rPr lang="ar-SA" sz="3200" dirty="0">
                <a:ln w="0"/>
                <a:effectLst>
                  <a:outerShdw blurRad="38100" dist="19050" dir="2700000" algn="tl" rotWithShape="0">
                    <a:schemeClr val="dk1">
                      <a:alpha val="40000"/>
                    </a:schemeClr>
                  </a:outerShdw>
                </a:effectLst>
              </a:rPr>
              <a:t>5-بناء على ملاحظتكِ ,توقع كيف تكيف شكل كل مخلوق حي مع   بيئته   </a:t>
            </a:r>
            <a:r>
              <a:rPr lang="ar-SA" sz="3200" b="0" cap="none" spc="0" dirty="0">
                <a:ln w="0"/>
                <a:effectLst>
                  <a:outerShdw blurRad="38100" dist="19050" dir="2700000" algn="tl" rotWithShape="0">
                    <a:schemeClr val="dk1">
                      <a:alpha val="40000"/>
                    </a:schemeClr>
                  </a:outerShdw>
                </a:effectLst>
              </a:rPr>
              <a:t> </a:t>
            </a:r>
          </a:p>
        </p:txBody>
      </p:sp>
      <p:pic>
        <p:nvPicPr>
          <p:cNvPr id="5122" name="Picture 2" descr="Artist Kit Chase">
            <a:extLst>
              <a:ext uri="{FF2B5EF4-FFF2-40B4-BE49-F238E27FC236}">
                <a16:creationId xmlns:a16="http://schemas.microsoft.com/office/drawing/2014/main" id="{888792B4-1315-4611-8780-A4782F7C3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372100" cy="6715125"/>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5007425" y="841248"/>
            <a:ext cx="6952343" cy="830997"/>
          </a:xfrm>
          <a:prstGeom prst="rect">
            <a:avLst/>
          </a:prstGeom>
          <a:noFill/>
        </p:spPr>
        <p:txBody>
          <a:bodyPr wrap="square" lIns="91440" tIns="45720" rIns="91440" bIns="45720">
            <a:spAutoFit/>
          </a:bodyPr>
          <a:lstStyle/>
          <a:p>
            <a:pPr algn="ctr"/>
            <a:r>
              <a:rPr lang="ar-SA" sz="4800" b="1" cap="none" spc="0" dirty="0">
                <a:ln w="19050">
                  <a:solidFill>
                    <a:schemeClr val="tx1"/>
                  </a:solidFill>
                  <a:prstDash val="solid"/>
                </a:ln>
                <a:solidFill>
                  <a:srgbClr val="D7A74F"/>
                </a:solidFill>
                <a:effectLst/>
              </a:rPr>
              <a:t>التجربة الاستهلالية (ما الحيوان) </a:t>
            </a:r>
          </a:p>
        </p:txBody>
      </p:sp>
    </p:spTree>
    <p:extLst>
      <p:ext uri="{BB962C8B-B14F-4D97-AF65-F5344CB8AC3E}">
        <p14:creationId xmlns:p14="http://schemas.microsoft.com/office/powerpoint/2010/main" val="3587504668"/>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1447</Words>
  <Application>Microsoft Office PowerPoint</Application>
  <PresentationFormat>شاشة عريضة</PresentationFormat>
  <Paragraphs>347</Paragraphs>
  <Slides>48</Slides>
  <Notes>6</Notes>
  <HiddenSlides>0</HiddenSlides>
  <MMClips>1</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48</vt:i4>
      </vt:variant>
    </vt:vector>
  </HeadingPairs>
  <TitlesOfParts>
    <vt:vector size="53" baseType="lpstr">
      <vt:lpstr>Arial</vt:lpstr>
      <vt:lpstr>Arial Unicode MS</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ام جواد البحراني</dc:creator>
  <cp:lastModifiedBy> </cp:lastModifiedBy>
  <cp:revision>296</cp:revision>
  <cp:lastPrinted>2016-01-27T08:52:04Z</cp:lastPrinted>
  <dcterms:created xsi:type="dcterms:W3CDTF">2014-12-25T15:43:45Z</dcterms:created>
  <dcterms:modified xsi:type="dcterms:W3CDTF">2019-03-09T20:30:00Z</dcterms:modified>
</cp:coreProperties>
</file>