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61" r:id="rId2"/>
    <p:sldId id="256" r:id="rId3"/>
    <p:sldId id="271" r:id="rId4"/>
    <p:sldId id="272" r:id="rId5"/>
    <p:sldId id="257" r:id="rId6"/>
    <p:sldId id="260" r:id="rId7"/>
    <p:sldId id="262" r:id="rId8"/>
    <p:sldId id="264" r:id="rId9"/>
    <p:sldId id="263" r:id="rId10"/>
    <p:sldId id="267" r:id="rId11"/>
    <p:sldId id="268" r:id="rId12"/>
    <p:sldId id="269" r:id="rId13"/>
    <p:sldId id="270" r:id="rId14"/>
    <p:sldId id="273" r:id="rId15"/>
    <p:sldId id="274" r:id="rId16"/>
    <p:sldId id="281" r:id="rId17"/>
    <p:sldId id="278" r:id="rId18"/>
    <p:sldId id="275" r:id="rId19"/>
    <p:sldId id="282" r:id="rId20"/>
    <p:sldId id="309" r:id="rId21"/>
    <p:sldId id="310" r:id="rId22"/>
    <p:sldId id="312" r:id="rId23"/>
    <p:sldId id="311" r:id="rId24"/>
    <p:sldId id="279" r:id="rId25"/>
    <p:sldId id="276" r:id="rId26"/>
    <p:sldId id="283" r:id="rId27"/>
    <p:sldId id="280" r:id="rId28"/>
    <p:sldId id="277" r:id="rId29"/>
    <p:sldId id="284" r:id="rId30"/>
    <p:sldId id="306" r:id="rId31"/>
    <p:sldId id="307" r:id="rId32"/>
    <p:sldId id="308" r:id="rId33"/>
    <p:sldId id="288" r:id="rId34"/>
    <p:sldId id="287" r:id="rId35"/>
    <p:sldId id="286" r:id="rId36"/>
    <p:sldId id="285" r:id="rId37"/>
    <p:sldId id="289" r:id="rId38"/>
    <p:sldId id="290" r:id="rId39"/>
    <p:sldId id="291" r:id="rId40"/>
    <p:sldId id="293" r:id="rId41"/>
    <p:sldId id="292" r:id="rId42"/>
    <p:sldId id="294" r:id="rId43"/>
    <p:sldId id="295" r:id="rId44"/>
    <p:sldId id="297" r:id="rId45"/>
    <p:sldId id="298" r:id="rId46"/>
    <p:sldId id="296" r:id="rId47"/>
    <p:sldId id="299" r:id="rId48"/>
    <p:sldId id="300" r:id="rId49"/>
    <p:sldId id="301" r:id="rId50"/>
    <p:sldId id="302" r:id="rId51"/>
    <p:sldId id="303" r:id="rId52"/>
    <p:sldId id="304" r:id="rId53"/>
    <p:sldId id="305" r:id="rId54"/>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E3AF"/>
    <a:srgbClr val="C4DE71"/>
    <a:srgbClr val="FFD653"/>
    <a:srgbClr val="FFFF97"/>
    <a:srgbClr val="7CDA95"/>
    <a:srgbClr val="B4CF5E"/>
    <a:srgbClr val="F367B2"/>
    <a:srgbClr val="F9F9F9"/>
    <a:srgbClr val="00AA90"/>
    <a:srgbClr val="EED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sorterViewPr>
    <p:cViewPr>
      <p:scale>
        <a:sx n="100" d="100"/>
        <a:sy n="100" d="100"/>
      </p:scale>
      <p:origin x="0" y="-3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FB83BFFA-D016-4353-9A85-9B11D399FB3A}" type="datetimeFigureOut">
              <a:rPr lang="ar-SA" smtClean="0"/>
              <a:t>04/02/40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BAF67F3-9E0E-4803-8B9E-8198D60F571E}" type="slidenum">
              <a:rPr lang="ar-SA" smtClean="0"/>
              <a:t>‹#›</a:t>
            </a:fld>
            <a:endParaRPr lang="ar-SA"/>
          </a:p>
        </p:txBody>
      </p:sp>
    </p:spTree>
    <p:extLst>
      <p:ext uri="{BB962C8B-B14F-4D97-AF65-F5344CB8AC3E}">
        <p14:creationId xmlns:p14="http://schemas.microsoft.com/office/powerpoint/2010/main" val="178284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FB83BFFA-D016-4353-9A85-9B11D399FB3A}" type="datetimeFigureOut">
              <a:rPr lang="ar-SA" smtClean="0"/>
              <a:t>04/02/40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BAF67F3-9E0E-4803-8B9E-8198D60F571E}" type="slidenum">
              <a:rPr lang="ar-SA" smtClean="0"/>
              <a:t>‹#›</a:t>
            </a:fld>
            <a:endParaRPr lang="ar-SA"/>
          </a:p>
        </p:txBody>
      </p:sp>
    </p:spTree>
    <p:extLst>
      <p:ext uri="{BB962C8B-B14F-4D97-AF65-F5344CB8AC3E}">
        <p14:creationId xmlns:p14="http://schemas.microsoft.com/office/powerpoint/2010/main" val="67225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FB83BFFA-D016-4353-9A85-9B11D399FB3A}" type="datetimeFigureOut">
              <a:rPr lang="ar-SA" smtClean="0"/>
              <a:t>04/02/40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BAF67F3-9E0E-4803-8B9E-8198D60F571E}" type="slidenum">
              <a:rPr lang="ar-SA" smtClean="0"/>
              <a:t>‹#›</a:t>
            </a:fld>
            <a:endParaRPr lang="ar-SA"/>
          </a:p>
        </p:txBody>
      </p:sp>
    </p:spTree>
    <p:extLst>
      <p:ext uri="{BB962C8B-B14F-4D97-AF65-F5344CB8AC3E}">
        <p14:creationId xmlns:p14="http://schemas.microsoft.com/office/powerpoint/2010/main" val="383833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FB83BFFA-D016-4353-9A85-9B11D399FB3A}" type="datetimeFigureOut">
              <a:rPr lang="ar-SA" smtClean="0"/>
              <a:t>04/02/40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BAF67F3-9E0E-4803-8B9E-8198D60F571E}" type="slidenum">
              <a:rPr lang="ar-SA" smtClean="0"/>
              <a:t>‹#›</a:t>
            </a:fld>
            <a:endParaRPr lang="ar-SA"/>
          </a:p>
        </p:txBody>
      </p:sp>
    </p:spTree>
    <p:extLst>
      <p:ext uri="{BB962C8B-B14F-4D97-AF65-F5344CB8AC3E}">
        <p14:creationId xmlns:p14="http://schemas.microsoft.com/office/powerpoint/2010/main" val="2124520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FB83BFFA-D016-4353-9A85-9B11D399FB3A}" type="datetimeFigureOut">
              <a:rPr lang="ar-SA" smtClean="0"/>
              <a:t>04/02/40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BAF67F3-9E0E-4803-8B9E-8198D60F571E}" type="slidenum">
              <a:rPr lang="ar-SA" smtClean="0"/>
              <a:t>‹#›</a:t>
            </a:fld>
            <a:endParaRPr lang="ar-SA"/>
          </a:p>
        </p:txBody>
      </p:sp>
    </p:spTree>
    <p:extLst>
      <p:ext uri="{BB962C8B-B14F-4D97-AF65-F5344CB8AC3E}">
        <p14:creationId xmlns:p14="http://schemas.microsoft.com/office/powerpoint/2010/main" val="401794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FB83BFFA-D016-4353-9A85-9B11D399FB3A}" type="datetimeFigureOut">
              <a:rPr lang="ar-SA" smtClean="0"/>
              <a:t>04/02/40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BAF67F3-9E0E-4803-8B9E-8198D60F571E}" type="slidenum">
              <a:rPr lang="ar-SA" smtClean="0"/>
              <a:t>‹#›</a:t>
            </a:fld>
            <a:endParaRPr lang="ar-SA"/>
          </a:p>
        </p:txBody>
      </p:sp>
    </p:spTree>
    <p:extLst>
      <p:ext uri="{BB962C8B-B14F-4D97-AF65-F5344CB8AC3E}">
        <p14:creationId xmlns:p14="http://schemas.microsoft.com/office/powerpoint/2010/main" val="192495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FB83BFFA-D016-4353-9A85-9B11D399FB3A}" type="datetimeFigureOut">
              <a:rPr lang="ar-SA" smtClean="0"/>
              <a:t>04/02/40</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2BAF67F3-9E0E-4803-8B9E-8198D60F571E}" type="slidenum">
              <a:rPr lang="ar-SA" smtClean="0"/>
              <a:t>‹#›</a:t>
            </a:fld>
            <a:endParaRPr lang="ar-SA"/>
          </a:p>
        </p:txBody>
      </p:sp>
    </p:spTree>
    <p:extLst>
      <p:ext uri="{BB962C8B-B14F-4D97-AF65-F5344CB8AC3E}">
        <p14:creationId xmlns:p14="http://schemas.microsoft.com/office/powerpoint/2010/main" val="2524278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FB83BFFA-D016-4353-9A85-9B11D399FB3A}" type="datetimeFigureOut">
              <a:rPr lang="ar-SA" smtClean="0"/>
              <a:t>04/02/40</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2BAF67F3-9E0E-4803-8B9E-8198D60F571E}" type="slidenum">
              <a:rPr lang="ar-SA" smtClean="0"/>
              <a:t>‹#›</a:t>
            </a:fld>
            <a:endParaRPr lang="ar-SA"/>
          </a:p>
        </p:txBody>
      </p:sp>
    </p:spTree>
    <p:extLst>
      <p:ext uri="{BB962C8B-B14F-4D97-AF65-F5344CB8AC3E}">
        <p14:creationId xmlns:p14="http://schemas.microsoft.com/office/powerpoint/2010/main" val="119722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FB83BFFA-D016-4353-9A85-9B11D399FB3A}" type="datetimeFigureOut">
              <a:rPr lang="ar-SA" smtClean="0"/>
              <a:t>04/02/40</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2BAF67F3-9E0E-4803-8B9E-8198D60F571E}" type="slidenum">
              <a:rPr lang="ar-SA" smtClean="0"/>
              <a:t>‹#›</a:t>
            </a:fld>
            <a:endParaRPr lang="ar-SA"/>
          </a:p>
        </p:txBody>
      </p:sp>
    </p:spTree>
    <p:extLst>
      <p:ext uri="{BB962C8B-B14F-4D97-AF65-F5344CB8AC3E}">
        <p14:creationId xmlns:p14="http://schemas.microsoft.com/office/powerpoint/2010/main" val="25765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FB83BFFA-D016-4353-9A85-9B11D399FB3A}" type="datetimeFigureOut">
              <a:rPr lang="ar-SA" smtClean="0"/>
              <a:t>04/02/40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BAF67F3-9E0E-4803-8B9E-8198D60F571E}" type="slidenum">
              <a:rPr lang="ar-SA" smtClean="0"/>
              <a:t>‹#›</a:t>
            </a:fld>
            <a:endParaRPr lang="ar-SA"/>
          </a:p>
        </p:txBody>
      </p:sp>
    </p:spTree>
    <p:extLst>
      <p:ext uri="{BB962C8B-B14F-4D97-AF65-F5344CB8AC3E}">
        <p14:creationId xmlns:p14="http://schemas.microsoft.com/office/powerpoint/2010/main" val="148944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FB83BFFA-D016-4353-9A85-9B11D399FB3A}" type="datetimeFigureOut">
              <a:rPr lang="ar-SA" smtClean="0"/>
              <a:t>04/02/40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BAF67F3-9E0E-4803-8B9E-8198D60F571E}" type="slidenum">
              <a:rPr lang="ar-SA" smtClean="0"/>
              <a:t>‹#›</a:t>
            </a:fld>
            <a:endParaRPr lang="ar-SA"/>
          </a:p>
        </p:txBody>
      </p:sp>
    </p:spTree>
    <p:extLst>
      <p:ext uri="{BB962C8B-B14F-4D97-AF65-F5344CB8AC3E}">
        <p14:creationId xmlns:p14="http://schemas.microsoft.com/office/powerpoint/2010/main" val="326696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B83BFFA-D016-4353-9A85-9B11D399FB3A}" type="datetimeFigureOut">
              <a:rPr lang="ar-SA" smtClean="0"/>
              <a:t>04/02/40</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BAF67F3-9E0E-4803-8B9E-8198D60F571E}" type="slidenum">
              <a:rPr lang="ar-SA" smtClean="0"/>
              <a:t>‹#›</a:t>
            </a:fld>
            <a:endParaRPr lang="ar-SA"/>
          </a:p>
        </p:txBody>
      </p:sp>
    </p:spTree>
    <p:extLst>
      <p:ext uri="{BB962C8B-B14F-4D97-AF65-F5344CB8AC3E}">
        <p14:creationId xmlns:p14="http://schemas.microsoft.com/office/powerpoint/2010/main" val="3020790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ØµÙØ±Ø© Ø°Ø§Øª ØµÙØ©">
            <a:extLst>
              <a:ext uri="{FF2B5EF4-FFF2-40B4-BE49-F238E27FC236}">
                <a16:creationId xmlns:a16="http://schemas.microsoft.com/office/drawing/2014/main" id="{8BB700DF-80FD-419A-8405-0F276BA93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302" y="393898"/>
            <a:ext cx="11086855" cy="6119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487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6" descr=" ">
            <a:extLst>
              <a:ext uri="{FF2B5EF4-FFF2-40B4-BE49-F238E27FC236}">
                <a16:creationId xmlns:a16="http://schemas.microsoft.com/office/drawing/2014/main" id="{3EE825BD-826D-402D-8041-A1B7F0B482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98" b="97284" l="1600" r="98200">
                        <a14:foregroundMark x1="54600" y1="14815" x2="54600" y2="14815"/>
                        <a14:foregroundMark x1="54600" y1="14815" x2="54600" y2="14815"/>
                        <a14:foregroundMark x1="32600" y1="11852" x2="32600" y2="11852"/>
                        <a14:foregroundMark x1="65200" y1="8642" x2="65200" y2="8642"/>
                        <a14:foregroundMark x1="90400" y1="11852" x2="90400" y2="11852"/>
                        <a14:foregroundMark x1="95400" y1="10617" x2="95400" y2="10617"/>
                        <a14:foregroundMark x1="50600" y1="5185" x2="50600" y2="5185"/>
                        <a14:foregroundMark x1="7600" y1="64938" x2="7600" y2="64938"/>
                        <a14:foregroundMark x1="3000" y1="64938" x2="3000" y2="64938"/>
                        <a14:foregroundMark x1="1600" y1="79012" x2="1600" y2="79012"/>
                        <a14:foregroundMark x1="20200" y1="90864" x2="20200" y2="90864"/>
                        <a14:foregroundMark x1="31400" y1="86914" x2="31400" y2="86914"/>
                        <a14:foregroundMark x1="31400" y1="93827" x2="31400" y2="93827"/>
                        <a14:foregroundMark x1="30800" y1="97284" x2="30800" y2="97284"/>
                        <a14:foregroundMark x1="24400" y1="94321" x2="24400" y2="94321"/>
                        <a14:foregroundMark x1="98200" y1="75802" x2="98200" y2="7580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34898" y="209543"/>
            <a:ext cx="3675483" cy="2977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صورة 3" descr="صورة تحتوي على كرسي بدون ظهر, أثاث, مقعد&#10;&#10;وصف منشأ بثقة عالية">
            <a:extLst>
              <a:ext uri="{FF2B5EF4-FFF2-40B4-BE49-F238E27FC236}">
                <a16:creationId xmlns:a16="http://schemas.microsoft.com/office/drawing/2014/main" id="{1872EBED-17FA-4C21-9418-7ACB3964FB8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67" b="89778" l="8889" r="91556">
                        <a14:foregroundMark x1="49333" y1="6667" x2="49333" y2="6667"/>
                        <a14:foregroundMark x1="91556" y1="44000" x2="91556" y2="44000"/>
                        <a14:foregroundMark x1="8889" y1="43556" x2="8889" y2="43556"/>
                      </a14:backgroundRemoval>
                    </a14:imgEffect>
                  </a14:imgLayer>
                </a14:imgProps>
              </a:ext>
            </a:extLst>
          </a:blip>
          <a:srcRect b="8427"/>
          <a:stretch/>
        </p:blipFill>
        <p:spPr>
          <a:xfrm>
            <a:off x="1403027" y="3447443"/>
            <a:ext cx="4188904" cy="3410553"/>
          </a:xfrm>
          <a:prstGeom prst="rect">
            <a:avLst/>
          </a:prstGeom>
          <a:ln>
            <a:noFill/>
          </a:ln>
          <a:effectLst>
            <a:outerShdw blurRad="292100" dist="139700" dir="2700000" algn="tl" rotWithShape="0">
              <a:srgbClr val="333333">
                <a:alpha val="65000"/>
              </a:srgbClr>
            </a:outerShdw>
          </a:effectLst>
        </p:spPr>
      </p:pic>
      <p:pic>
        <p:nvPicPr>
          <p:cNvPr id="11" name="صورة 10" descr="صورة تحتوي على كرسي بدون ظهر, أثاث, مقعد&#10;&#10;وصف منشأ بثقة عالية">
            <a:extLst>
              <a:ext uri="{FF2B5EF4-FFF2-40B4-BE49-F238E27FC236}">
                <a16:creationId xmlns:a16="http://schemas.microsoft.com/office/drawing/2014/main" id="{8F6183E9-D82C-435B-87A9-11F0EF53CC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67" b="89778" l="8889" r="91556">
                        <a14:foregroundMark x1="49333" y1="6667" x2="49333" y2="6667"/>
                        <a14:foregroundMark x1="91556" y1="44000" x2="91556" y2="44000"/>
                        <a14:foregroundMark x1="8889" y1="43556" x2="8889" y2="43556"/>
                      </a14:backgroundRemoval>
                    </a14:imgEffect>
                  </a14:imgLayer>
                </a14:imgProps>
              </a:ext>
            </a:extLst>
          </a:blip>
          <a:srcRect b="8427"/>
          <a:stretch/>
        </p:blipFill>
        <p:spPr>
          <a:xfrm>
            <a:off x="6600069" y="3447447"/>
            <a:ext cx="4188904" cy="3410553"/>
          </a:xfrm>
          <a:prstGeom prst="rect">
            <a:avLst/>
          </a:prstGeom>
          <a:ln>
            <a:noFill/>
          </a:ln>
          <a:effectLst>
            <a:outerShdw blurRad="292100" dist="139700" dir="2700000" algn="tl" rotWithShape="0">
              <a:srgbClr val="333333">
                <a:alpha val="65000"/>
              </a:srgbClr>
            </a:outerShdw>
          </a:effectLst>
        </p:spPr>
      </p:pic>
      <p:sp>
        <p:nvSpPr>
          <p:cNvPr id="13" name="شكل بيضاوي 12">
            <a:extLst>
              <a:ext uri="{FF2B5EF4-FFF2-40B4-BE49-F238E27FC236}">
                <a16:creationId xmlns:a16="http://schemas.microsoft.com/office/drawing/2014/main" id="{AF2507B3-2EB5-4C4B-A467-276E37940BCE}"/>
              </a:ext>
            </a:extLst>
          </p:cNvPr>
          <p:cNvSpPr/>
          <p:nvPr/>
        </p:nvSpPr>
        <p:spPr>
          <a:xfrm>
            <a:off x="7134899" y="3891432"/>
            <a:ext cx="3033724" cy="13038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تحدد أربع شعب رئيسة من الفطريات </a:t>
            </a:r>
          </a:p>
        </p:txBody>
      </p:sp>
      <p:pic>
        <p:nvPicPr>
          <p:cNvPr id="16" name="صورة 15" descr="صورة تحتوي على كرسي بدون ظهر, أثاث, مقعد&#10;&#10;وصف منشأ بثقة عالية">
            <a:extLst>
              <a:ext uri="{FF2B5EF4-FFF2-40B4-BE49-F238E27FC236}">
                <a16:creationId xmlns:a16="http://schemas.microsoft.com/office/drawing/2014/main" id="{872E26D7-7824-4721-BF0F-45B40F740A4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67" b="89778" l="8889" r="91556">
                        <a14:foregroundMark x1="49333" y1="6667" x2="49333" y2="6667"/>
                        <a14:foregroundMark x1="91556" y1="44000" x2="91556" y2="44000"/>
                        <a14:foregroundMark x1="8889" y1="43556" x2="8889" y2="43556"/>
                      </a14:backgroundRemoval>
                    </a14:imgEffect>
                  </a14:imgLayer>
                </a14:imgProps>
              </a:ext>
            </a:extLst>
          </a:blip>
          <a:srcRect b="8427"/>
          <a:stretch/>
        </p:blipFill>
        <p:spPr>
          <a:xfrm>
            <a:off x="1057063" y="36890"/>
            <a:ext cx="4188904" cy="3410553"/>
          </a:xfrm>
          <a:prstGeom prst="rect">
            <a:avLst/>
          </a:prstGeom>
          <a:ln>
            <a:noFill/>
          </a:ln>
          <a:effectLst>
            <a:outerShdw blurRad="292100" dist="139700" dir="2700000" algn="tl" rotWithShape="0">
              <a:srgbClr val="333333">
                <a:alpha val="65000"/>
              </a:srgbClr>
            </a:outerShdw>
          </a:effectLst>
        </p:spPr>
      </p:pic>
      <p:sp>
        <p:nvSpPr>
          <p:cNvPr id="15" name="شكل بيضاوي 14">
            <a:extLst>
              <a:ext uri="{FF2B5EF4-FFF2-40B4-BE49-F238E27FC236}">
                <a16:creationId xmlns:a16="http://schemas.microsoft.com/office/drawing/2014/main" id="{31C62559-0D22-48F1-AE18-74DA77CCB35B}"/>
              </a:ext>
            </a:extLst>
          </p:cNvPr>
          <p:cNvSpPr/>
          <p:nvPr/>
        </p:nvSpPr>
        <p:spPr>
          <a:xfrm>
            <a:off x="1381618" y="461225"/>
            <a:ext cx="3491306" cy="13038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تلخص الخصائص التي تميز كل شعبة </a:t>
            </a:r>
          </a:p>
        </p:txBody>
      </p:sp>
      <p:sp>
        <p:nvSpPr>
          <p:cNvPr id="17" name="شكل بيضاوي 16">
            <a:extLst>
              <a:ext uri="{FF2B5EF4-FFF2-40B4-BE49-F238E27FC236}">
                <a16:creationId xmlns:a16="http://schemas.microsoft.com/office/drawing/2014/main" id="{415441DA-0008-4CA2-A7E0-FAEAF30FEAA0}"/>
              </a:ext>
            </a:extLst>
          </p:cNvPr>
          <p:cNvSpPr/>
          <p:nvPr/>
        </p:nvSpPr>
        <p:spPr>
          <a:xfrm>
            <a:off x="6999315" y="1010773"/>
            <a:ext cx="3033724" cy="13038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الأهداف</a:t>
            </a:r>
          </a:p>
        </p:txBody>
      </p:sp>
      <p:sp>
        <p:nvSpPr>
          <p:cNvPr id="18" name="شكل بيضاوي 17">
            <a:extLst>
              <a:ext uri="{FF2B5EF4-FFF2-40B4-BE49-F238E27FC236}">
                <a16:creationId xmlns:a16="http://schemas.microsoft.com/office/drawing/2014/main" id="{47674366-EB01-4A0D-AE93-EEC64CF2E811}"/>
              </a:ext>
            </a:extLst>
          </p:cNvPr>
          <p:cNvSpPr/>
          <p:nvPr/>
        </p:nvSpPr>
        <p:spPr>
          <a:xfrm>
            <a:off x="1980617" y="4131822"/>
            <a:ext cx="3033724" cy="13038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تصف أنماط التكاثر في كل شعبة </a:t>
            </a:r>
          </a:p>
        </p:txBody>
      </p:sp>
    </p:spTree>
    <p:extLst>
      <p:ext uri="{BB962C8B-B14F-4D97-AF65-F5344CB8AC3E}">
        <p14:creationId xmlns:p14="http://schemas.microsoft.com/office/powerpoint/2010/main" val="4012162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descr=" ">
            <a:extLst>
              <a:ext uri="{FF2B5EF4-FFF2-40B4-BE49-F238E27FC236}">
                <a16:creationId xmlns:a16="http://schemas.microsoft.com/office/drawing/2014/main" id="{FE591B73-3D96-4D49-97C0-6847100CF6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98" b="97284" l="1600" r="98200">
                        <a14:foregroundMark x1="54600" y1="14815" x2="54600" y2="14815"/>
                        <a14:foregroundMark x1="54600" y1="14815" x2="54600" y2="14815"/>
                        <a14:foregroundMark x1="32600" y1="11852" x2="32600" y2="11852"/>
                        <a14:foregroundMark x1="65200" y1="8642" x2="65200" y2="8642"/>
                        <a14:foregroundMark x1="90400" y1="11852" x2="90400" y2="11852"/>
                        <a14:foregroundMark x1="95400" y1="10617" x2="95400" y2="10617"/>
                        <a14:foregroundMark x1="50600" y1="5185" x2="50600" y2="5185"/>
                        <a14:foregroundMark x1="7600" y1="64938" x2="7600" y2="64938"/>
                        <a14:foregroundMark x1="3000" y1="64938" x2="3000" y2="64938"/>
                        <a14:foregroundMark x1="1600" y1="79012" x2="1600" y2="79012"/>
                        <a14:foregroundMark x1="20200" y1="90864" x2="20200" y2="90864"/>
                        <a14:foregroundMark x1="31400" y1="86914" x2="31400" y2="86914"/>
                        <a14:foregroundMark x1="31400" y1="93827" x2="31400" y2="93827"/>
                        <a14:foregroundMark x1="30800" y1="97284" x2="30800" y2="97284"/>
                        <a14:foregroundMark x1="24400" y1="94321" x2="24400" y2="94321"/>
                        <a14:foregroundMark x1="98200" y1="75802" x2="98200" y2="7580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34898" y="209543"/>
            <a:ext cx="3675483" cy="2977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صورة 3" descr="صورة تحتوي على كرسي بدون ظهر, أثاث, مقعد&#10;&#10;وصف منشأ بثقة عالية">
            <a:extLst>
              <a:ext uri="{FF2B5EF4-FFF2-40B4-BE49-F238E27FC236}">
                <a16:creationId xmlns:a16="http://schemas.microsoft.com/office/drawing/2014/main" id="{1872EBED-17FA-4C21-9418-7ACB3964FB8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67" b="89778" l="8889" r="91556">
                        <a14:foregroundMark x1="49333" y1="6667" x2="49333" y2="6667"/>
                        <a14:foregroundMark x1="91556" y1="44000" x2="91556" y2="44000"/>
                        <a14:foregroundMark x1="8889" y1="43556" x2="8889" y2="43556"/>
                      </a14:backgroundRemoval>
                    </a14:imgEffect>
                  </a14:imgLayer>
                </a14:imgProps>
              </a:ext>
            </a:extLst>
          </a:blip>
          <a:srcRect b="8427"/>
          <a:stretch/>
        </p:blipFill>
        <p:spPr>
          <a:xfrm>
            <a:off x="1403027" y="3447443"/>
            <a:ext cx="4188904" cy="3410553"/>
          </a:xfrm>
          <a:prstGeom prst="rect">
            <a:avLst/>
          </a:prstGeom>
          <a:ln>
            <a:noFill/>
          </a:ln>
          <a:effectLst>
            <a:outerShdw blurRad="292100" dist="139700" dir="2700000" algn="tl" rotWithShape="0">
              <a:srgbClr val="333333">
                <a:alpha val="65000"/>
              </a:srgbClr>
            </a:outerShdw>
          </a:effectLst>
        </p:spPr>
      </p:pic>
      <p:sp>
        <p:nvSpPr>
          <p:cNvPr id="9" name="شكل بيضاوي 8">
            <a:extLst>
              <a:ext uri="{FF2B5EF4-FFF2-40B4-BE49-F238E27FC236}">
                <a16:creationId xmlns:a16="http://schemas.microsoft.com/office/drawing/2014/main" id="{70F4CC2B-AE52-4342-AA82-B2C2530A61A2}"/>
              </a:ext>
            </a:extLst>
          </p:cNvPr>
          <p:cNvSpPr/>
          <p:nvPr/>
        </p:nvSpPr>
        <p:spPr>
          <a:xfrm>
            <a:off x="1403027" y="4057863"/>
            <a:ext cx="4022949" cy="13038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تصف خصائص العلاقات في الفطريات الجذرية </a:t>
            </a:r>
          </a:p>
        </p:txBody>
      </p:sp>
      <p:pic>
        <p:nvPicPr>
          <p:cNvPr id="11" name="صورة 10" descr="صورة تحتوي على كرسي بدون ظهر, أثاث, مقعد&#10;&#10;وصف منشأ بثقة عالية">
            <a:extLst>
              <a:ext uri="{FF2B5EF4-FFF2-40B4-BE49-F238E27FC236}">
                <a16:creationId xmlns:a16="http://schemas.microsoft.com/office/drawing/2014/main" id="{8F6183E9-D82C-435B-87A9-11F0EF53CC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67" b="89778" l="8889" r="91556">
                        <a14:foregroundMark x1="49333" y1="6667" x2="49333" y2="6667"/>
                        <a14:foregroundMark x1="91556" y1="44000" x2="91556" y2="44000"/>
                        <a14:foregroundMark x1="8889" y1="43556" x2="8889" y2="43556"/>
                      </a14:backgroundRemoval>
                    </a14:imgEffect>
                  </a14:imgLayer>
                </a14:imgProps>
              </a:ext>
            </a:extLst>
          </a:blip>
          <a:srcRect b="8427"/>
          <a:stretch/>
        </p:blipFill>
        <p:spPr>
          <a:xfrm>
            <a:off x="6600069" y="3447447"/>
            <a:ext cx="4188904" cy="3410553"/>
          </a:xfrm>
          <a:prstGeom prst="rect">
            <a:avLst/>
          </a:prstGeom>
          <a:ln>
            <a:noFill/>
          </a:ln>
          <a:effectLst>
            <a:outerShdw blurRad="292100" dist="139700" dir="2700000" algn="tl" rotWithShape="0">
              <a:srgbClr val="333333">
                <a:alpha val="65000"/>
              </a:srgbClr>
            </a:outerShdw>
          </a:effectLst>
        </p:spPr>
      </p:pic>
      <p:pic>
        <p:nvPicPr>
          <p:cNvPr id="16" name="صورة 15" descr="صورة تحتوي على كرسي بدون ظهر, أثاث, مقعد&#10;&#10;وصف منشأ بثقة عالية">
            <a:extLst>
              <a:ext uri="{FF2B5EF4-FFF2-40B4-BE49-F238E27FC236}">
                <a16:creationId xmlns:a16="http://schemas.microsoft.com/office/drawing/2014/main" id="{872E26D7-7824-4721-BF0F-45B40F740A4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67" b="89778" l="8889" r="91556">
                        <a14:foregroundMark x1="49333" y1="6667" x2="49333" y2="6667"/>
                        <a14:foregroundMark x1="91556" y1="44000" x2="91556" y2="44000"/>
                        <a14:foregroundMark x1="8889" y1="43556" x2="8889" y2="43556"/>
                      </a14:backgroundRemoval>
                    </a14:imgEffect>
                  </a14:imgLayer>
                </a14:imgProps>
              </a:ext>
            </a:extLst>
          </a:blip>
          <a:srcRect b="8427"/>
          <a:stretch/>
        </p:blipFill>
        <p:spPr>
          <a:xfrm>
            <a:off x="1057063" y="36890"/>
            <a:ext cx="4188904" cy="3410553"/>
          </a:xfrm>
          <a:prstGeom prst="rect">
            <a:avLst/>
          </a:prstGeom>
          <a:ln>
            <a:noFill/>
          </a:ln>
          <a:effectLst>
            <a:outerShdw blurRad="292100" dist="139700" dir="2700000" algn="tl" rotWithShape="0">
              <a:srgbClr val="333333">
                <a:alpha val="65000"/>
              </a:srgbClr>
            </a:outerShdw>
          </a:effectLst>
        </p:spPr>
      </p:pic>
      <p:sp>
        <p:nvSpPr>
          <p:cNvPr id="17" name="شكل بيضاوي 16">
            <a:extLst>
              <a:ext uri="{FF2B5EF4-FFF2-40B4-BE49-F238E27FC236}">
                <a16:creationId xmlns:a16="http://schemas.microsoft.com/office/drawing/2014/main" id="{415441DA-0008-4CA2-A7E0-FAEAF30FEAA0}"/>
              </a:ext>
            </a:extLst>
          </p:cNvPr>
          <p:cNvSpPr/>
          <p:nvPr/>
        </p:nvSpPr>
        <p:spPr>
          <a:xfrm>
            <a:off x="6999315" y="1010773"/>
            <a:ext cx="3033724" cy="13038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الأهداف</a:t>
            </a:r>
          </a:p>
        </p:txBody>
      </p:sp>
      <p:sp>
        <p:nvSpPr>
          <p:cNvPr id="18" name="شكل بيضاوي 17">
            <a:extLst>
              <a:ext uri="{FF2B5EF4-FFF2-40B4-BE49-F238E27FC236}">
                <a16:creationId xmlns:a16="http://schemas.microsoft.com/office/drawing/2014/main" id="{1029176C-53F6-4342-B0FB-1B0F678280BC}"/>
              </a:ext>
            </a:extLst>
          </p:cNvPr>
          <p:cNvSpPr/>
          <p:nvPr/>
        </p:nvSpPr>
        <p:spPr>
          <a:xfrm>
            <a:off x="1634653" y="647310"/>
            <a:ext cx="3033724" cy="13038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تحدد خصائص </a:t>
            </a:r>
            <a:r>
              <a:rPr lang="ar-SA" sz="3600" b="1" dirty="0" err="1"/>
              <a:t>الأشنات</a:t>
            </a:r>
            <a:r>
              <a:rPr lang="ar-SA" sz="3600" b="1" dirty="0"/>
              <a:t> </a:t>
            </a:r>
          </a:p>
        </p:txBody>
      </p:sp>
      <p:sp>
        <p:nvSpPr>
          <p:cNvPr id="19" name="شكل بيضاوي 18">
            <a:extLst>
              <a:ext uri="{FF2B5EF4-FFF2-40B4-BE49-F238E27FC236}">
                <a16:creationId xmlns:a16="http://schemas.microsoft.com/office/drawing/2014/main" id="{31F0B534-39CF-4264-BD67-8995F2E8DE4D}"/>
              </a:ext>
            </a:extLst>
          </p:cNvPr>
          <p:cNvSpPr/>
          <p:nvPr/>
        </p:nvSpPr>
        <p:spPr>
          <a:xfrm>
            <a:off x="6966635" y="3987914"/>
            <a:ext cx="3476302" cy="13038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تذكر بعض فوائد واضرار الفطريات </a:t>
            </a:r>
          </a:p>
        </p:txBody>
      </p:sp>
    </p:spTree>
    <p:extLst>
      <p:ext uri="{BB962C8B-B14F-4D97-AF65-F5344CB8AC3E}">
        <p14:creationId xmlns:p14="http://schemas.microsoft.com/office/powerpoint/2010/main" val="879215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8B5B970-5212-4568-A52D-D28680488F7F}"/>
              </a:ext>
            </a:extLst>
          </p:cNvPr>
          <p:cNvSpPr/>
          <p:nvPr/>
        </p:nvSpPr>
        <p:spPr>
          <a:xfrm>
            <a:off x="1065711" y="300446"/>
            <a:ext cx="10060577" cy="1436916"/>
          </a:xfrm>
          <a:prstGeom prst="rect">
            <a:avLst/>
          </a:prstGeom>
          <a:solidFill>
            <a:srgbClr val="7CDA9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يقسم علماء الحياة الفطريات إلى أربع شعب بناء على تراكيبها وطريقة تكاثرها </a:t>
            </a:r>
          </a:p>
        </p:txBody>
      </p:sp>
      <p:sp>
        <p:nvSpPr>
          <p:cNvPr id="5" name="مستطيل 4">
            <a:extLst>
              <a:ext uri="{FF2B5EF4-FFF2-40B4-BE49-F238E27FC236}">
                <a16:creationId xmlns:a16="http://schemas.microsoft.com/office/drawing/2014/main" id="{47ABC2B5-3129-4283-96F5-350027A46812}"/>
              </a:ext>
            </a:extLst>
          </p:cNvPr>
          <p:cNvSpPr/>
          <p:nvPr/>
        </p:nvSpPr>
        <p:spPr>
          <a:xfrm>
            <a:off x="9170126" y="1992084"/>
            <a:ext cx="2821749" cy="126000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الفطريات </a:t>
            </a:r>
          </a:p>
          <a:p>
            <a:pPr algn="ctr"/>
            <a:r>
              <a:rPr lang="ar-SA" sz="4000" dirty="0">
                <a:solidFill>
                  <a:schemeClr val="tx1"/>
                </a:solidFill>
              </a:rPr>
              <a:t>اللزجة المختلطة </a:t>
            </a:r>
          </a:p>
        </p:txBody>
      </p:sp>
      <p:sp>
        <p:nvSpPr>
          <p:cNvPr id="6" name="مستطيل 5">
            <a:extLst>
              <a:ext uri="{FF2B5EF4-FFF2-40B4-BE49-F238E27FC236}">
                <a16:creationId xmlns:a16="http://schemas.microsoft.com/office/drawing/2014/main" id="{436D6442-191C-4BB5-A911-4AEAD192A0D5}"/>
              </a:ext>
            </a:extLst>
          </p:cNvPr>
          <p:cNvSpPr/>
          <p:nvPr/>
        </p:nvSpPr>
        <p:spPr>
          <a:xfrm>
            <a:off x="6278540" y="1985551"/>
            <a:ext cx="2700000" cy="126000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الفطريات </a:t>
            </a:r>
          </a:p>
          <a:p>
            <a:pPr algn="ctr"/>
            <a:r>
              <a:rPr lang="ar-SA" sz="4000" dirty="0" err="1">
                <a:solidFill>
                  <a:schemeClr val="tx1"/>
                </a:solidFill>
              </a:rPr>
              <a:t>الاقترانية</a:t>
            </a:r>
            <a:r>
              <a:rPr lang="ar-SA" sz="4000" dirty="0">
                <a:solidFill>
                  <a:schemeClr val="tx1"/>
                </a:solidFill>
              </a:rPr>
              <a:t> </a:t>
            </a:r>
          </a:p>
        </p:txBody>
      </p:sp>
      <p:sp>
        <p:nvSpPr>
          <p:cNvPr id="7" name="مستطيل 6">
            <a:extLst>
              <a:ext uri="{FF2B5EF4-FFF2-40B4-BE49-F238E27FC236}">
                <a16:creationId xmlns:a16="http://schemas.microsoft.com/office/drawing/2014/main" id="{D28318EB-8A13-4547-9CAF-2A564C514784}"/>
              </a:ext>
            </a:extLst>
          </p:cNvPr>
          <p:cNvSpPr/>
          <p:nvPr/>
        </p:nvSpPr>
        <p:spPr>
          <a:xfrm>
            <a:off x="3265205" y="1985551"/>
            <a:ext cx="2700000" cy="126000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الفطريات </a:t>
            </a:r>
          </a:p>
          <a:p>
            <a:pPr algn="ctr"/>
            <a:r>
              <a:rPr lang="ar-SA" sz="4000" dirty="0" err="1">
                <a:solidFill>
                  <a:schemeClr val="tx1"/>
                </a:solidFill>
              </a:rPr>
              <a:t>الكيسية</a:t>
            </a:r>
            <a:r>
              <a:rPr lang="ar-SA" sz="4000" dirty="0">
                <a:solidFill>
                  <a:schemeClr val="tx1"/>
                </a:solidFill>
              </a:rPr>
              <a:t> </a:t>
            </a:r>
          </a:p>
        </p:txBody>
      </p:sp>
      <p:sp>
        <p:nvSpPr>
          <p:cNvPr id="9" name="مستطيل 8">
            <a:extLst>
              <a:ext uri="{FF2B5EF4-FFF2-40B4-BE49-F238E27FC236}">
                <a16:creationId xmlns:a16="http://schemas.microsoft.com/office/drawing/2014/main" id="{A41AEC42-8D18-49BB-A340-423E26ECBB0F}"/>
              </a:ext>
            </a:extLst>
          </p:cNvPr>
          <p:cNvSpPr/>
          <p:nvPr/>
        </p:nvSpPr>
        <p:spPr>
          <a:xfrm>
            <a:off x="251870" y="1992084"/>
            <a:ext cx="2700000" cy="126000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الفطريات </a:t>
            </a:r>
          </a:p>
          <a:p>
            <a:pPr algn="ctr"/>
            <a:r>
              <a:rPr lang="ar-SA" sz="4000" dirty="0">
                <a:solidFill>
                  <a:schemeClr val="tx1"/>
                </a:solidFill>
              </a:rPr>
              <a:t>الدعامية </a:t>
            </a:r>
          </a:p>
        </p:txBody>
      </p:sp>
      <p:pic>
        <p:nvPicPr>
          <p:cNvPr id="2050" name="Picture 2" descr="ÙØªÙØ¬Ø© Ø¨Ø­Ø« Ø§ÙØµÙØ± Ø¹Ù âªchytridsâ¬â">
            <a:extLst>
              <a:ext uri="{FF2B5EF4-FFF2-40B4-BE49-F238E27FC236}">
                <a16:creationId xmlns:a16="http://schemas.microsoft.com/office/drawing/2014/main" id="{887AF53D-5B1F-44A4-8C54-008D9456A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1875" y="3353751"/>
            <a:ext cx="2700000" cy="33083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ØµÙØ±Ø© Ø°Ø§Øª ØµÙØ©">
            <a:extLst>
              <a:ext uri="{FF2B5EF4-FFF2-40B4-BE49-F238E27FC236}">
                <a16:creationId xmlns:a16="http://schemas.microsoft.com/office/drawing/2014/main" id="{F036C62B-60ED-4E5E-AE8D-1ADA4F9BB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2414" y="3353751"/>
            <a:ext cx="2734665" cy="3360557"/>
          </a:xfrm>
          <a:prstGeom prst="rect">
            <a:avLst/>
          </a:prstGeom>
          <a:noFill/>
          <a:extLst>
            <a:ext uri="{909E8E84-426E-40DD-AFC4-6F175D3DCCD1}">
              <a14:hiddenFill xmlns:a14="http://schemas.microsoft.com/office/drawing/2010/main">
                <a:solidFill>
                  <a:srgbClr val="FFFFFF"/>
                </a:solidFill>
              </a14:hiddenFill>
            </a:ext>
          </a:extLst>
        </p:spPr>
      </p:pic>
      <p:pic>
        <p:nvPicPr>
          <p:cNvPr id="12" name="صورة 11">
            <a:extLst>
              <a:ext uri="{FF2B5EF4-FFF2-40B4-BE49-F238E27FC236}">
                <a16:creationId xmlns:a16="http://schemas.microsoft.com/office/drawing/2014/main" id="{BA828B3A-A066-4C44-8CCD-2B8307811D8B}"/>
              </a:ext>
            </a:extLst>
          </p:cNvPr>
          <p:cNvPicPr>
            <a:picLocks noChangeAspect="1"/>
          </p:cNvPicPr>
          <p:nvPr/>
        </p:nvPicPr>
        <p:blipFill>
          <a:blip r:embed="rId4"/>
          <a:stretch>
            <a:fillRect/>
          </a:stretch>
        </p:blipFill>
        <p:spPr>
          <a:xfrm>
            <a:off x="3265206" y="3353751"/>
            <a:ext cx="2700000" cy="3360556"/>
          </a:xfrm>
          <a:prstGeom prst="rect">
            <a:avLst/>
          </a:prstGeom>
        </p:spPr>
      </p:pic>
      <p:pic>
        <p:nvPicPr>
          <p:cNvPr id="13" name="صورة 12">
            <a:extLst>
              <a:ext uri="{FF2B5EF4-FFF2-40B4-BE49-F238E27FC236}">
                <a16:creationId xmlns:a16="http://schemas.microsoft.com/office/drawing/2014/main" id="{EE518AC3-9444-4F6F-9815-E13F1FC9A94E}"/>
              </a:ext>
            </a:extLst>
          </p:cNvPr>
          <p:cNvPicPr>
            <a:picLocks noChangeAspect="1"/>
          </p:cNvPicPr>
          <p:nvPr/>
        </p:nvPicPr>
        <p:blipFill>
          <a:blip r:embed="rId5"/>
          <a:stretch>
            <a:fillRect/>
          </a:stretch>
        </p:blipFill>
        <p:spPr>
          <a:xfrm>
            <a:off x="200125" y="3353749"/>
            <a:ext cx="2760284" cy="3360557"/>
          </a:xfrm>
          <a:prstGeom prst="rect">
            <a:avLst/>
          </a:prstGeom>
        </p:spPr>
      </p:pic>
    </p:spTree>
    <p:extLst>
      <p:ext uri="{BB962C8B-B14F-4D97-AF65-F5344CB8AC3E}">
        <p14:creationId xmlns:p14="http://schemas.microsoft.com/office/powerpoint/2010/main" val="317680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9105FD7-01DE-4779-BC0E-A796A73D72D7}"/>
              </a:ext>
            </a:extLst>
          </p:cNvPr>
          <p:cNvSpPr/>
          <p:nvPr/>
        </p:nvSpPr>
        <p:spPr>
          <a:xfrm>
            <a:off x="4258491" y="182879"/>
            <a:ext cx="7599317" cy="6531429"/>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طالبتي العزيزة أقرئي في كتابكـِ المقرر عن أنواع الفطريات ثم ستقوم القائدة بقراءة الأسئلة التي كتبت على البطاقات المروحية وكل طالبة ستقوم بكتابة الحل بشكل فردي بعد ذلك ستكشف كل طالبة عن إجابتها بعد سماع عبارة اكشفي أوراقكـِ من قبل القائدة وستجيب كل طالبة على الأسئلة  وستثني قائدة المجموعة على من ستجيب اجابه صحيحة</a:t>
            </a:r>
          </a:p>
        </p:txBody>
      </p:sp>
      <p:pic>
        <p:nvPicPr>
          <p:cNvPr id="5124" name="Picture 4" descr="ÙØªÙØ¬Ø© Ø¨Ø­Ø« Ø§ÙØµÙØ± Ø¹Ù Ø§Ø³ØªØ±Ø§ØªÙØ¬ÙØ© Ø§ÙØ´Ù Ø§ÙØ±Ø§ÙÙ">
            <a:extLst>
              <a:ext uri="{FF2B5EF4-FFF2-40B4-BE49-F238E27FC236}">
                <a16:creationId xmlns:a16="http://schemas.microsoft.com/office/drawing/2014/main" id="{E5FE74F7-ADDD-4225-943D-9A40156EC4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476"/>
          <a:stretch/>
        </p:blipFill>
        <p:spPr bwMode="auto">
          <a:xfrm>
            <a:off x="145869" y="182879"/>
            <a:ext cx="4008120" cy="653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531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50873CF3-B9EE-4794-8C18-4053F9B2DB8B}"/>
              </a:ext>
            </a:extLst>
          </p:cNvPr>
          <p:cNvSpPr/>
          <p:nvPr/>
        </p:nvSpPr>
        <p:spPr>
          <a:xfrm>
            <a:off x="339634" y="418012"/>
            <a:ext cx="11652241" cy="80989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dirty="0">
                <a:solidFill>
                  <a:schemeClr val="tx1"/>
                </a:solidFill>
              </a:rPr>
              <a:t>الفطريات اللزجة المختلطة </a:t>
            </a:r>
          </a:p>
        </p:txBody>
      </p:sp>
      <p:pic>
        <p:nvPicPr>
          <p:cNvPr id="5" name="Picture 2" descr="ÙØªÙØ¬Ø© Ø¨Ø­Ø« Ø§ÙØµÙØ± Ø¹Ù âªchytridsâ¬â">
            <a:extLst>
              <a:ext uri="{FF2B5EF4-FFF2-40B4-BE49-F238E27FC236}">
                <a16:creationId xmlns:a16="http://schemas.microsoft.com/office/drawing/2014/main" id="{9170FE01-2A8B-46DF-B7F4-16D7E9F65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345473"/>
            <a:ext cx="5791372" cy="5185956"/>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846AD226-BEBA-4234-AF2E-6454EF99B6EC}"/>
              </a:ext>
            </a:extLst>
          </p:cNvPr>
          <p:cNvPicPr>
            <a:picLocks noChangeAspect="1"/>
          </p:cNvPicPr>
          <p:nvPr/>
        </p:nvPicPr>
        <p:blipFill>
          <a:blip r:embed="rId3"/>
          <a:stretch>
            <a:fillRect/>
          </a:stretch>
        </p:blipFill>
        <p:spPr>
          <a:xfrm>
            <a:off x="339635" y="1345473"/>
            <a:ext cx="5603966" cy="5185956"/>
          </a:xfrm>
          <a:prstGeom prst="rect">
            <a:avLst/>
          </a:prstGeom>
        </p:spPr>
      </p:pic>
    </p:spTree>
    <p:extLst>
      <p:ext uri="{BB962C8B-B14F-4D97-AF65-F5344CB8AC3E}">
        <p14:creationId xmlns:p14="http://schemas.microsoft.com/office/powerpoint/2010/main" val="1427893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48F86FEB-78B6-42DB-81DE-107B60F23F61}"/>
              </a:ext>
            </a:extLst>
          </p:cNvPr>
          <p:cNvGraphicFramePr>
            <a:graphicFrameLocks noGrp="1"/>
          </p:cNvGraphicFramePr>
          <p:nvPr>
            <p:extLst>
              <p:ext uri="{D42A27DB-BD31-4B8C-83A1-F6EECF244321}">
                <p14:modId xmlns:p14="http://schemas.microsoft.com/office/powerpoint/2010/main" val="367584567"/>
              </p:ext>
            </p:extLst>
          </p:nvPr>
        </p:nvGraphicFramePr>
        <p:xfrm>
          <a:off x="6166367" y="78376"/>
          <a:ext cx="5940000" cy="6675120"/>
        </p:xfrm>
        <a:graphic>
          <a:graphicData uri="http://schemas.openxmlformats.org/drawingml/2006/table">
            <a:tbl>
              <a:tblPr rtl="1" firstRow="1" bandRow="1">
                <a:tableStyleId>{5C22544A-7EE6-4342-B048-85BDC9FD1C3A}</a:tableStyleId>
              </a:tblPr>
              <a:tblGrid>
                <a:gridCol w="1620000">
                  <a:extLst>
                    <a:ext uri="{9D8B030D-6E8A-4147-A177-3AD203B41FA5}">
                      <a16:colId xmlns:a16="http://schemas.microsoft.com/office/drawing/2014/main" val="95739513"/>
                    </a:ext>
                  </a:extLst>
                </a:gridCol>
                <a:gridCol w="1440000">
                  <a:extLst>
                    <a:ext uri="{9D8B030D-6E8A-4147-A177-3AD203B41FA5}">
                      <a16:colId xmlns:a16="http://schemas.microsoft.com/office/drawing/2014/main" val="1677208109"/>
                    </a:ext>
                  </a:extLst>
                </a:gridCol>
                <a:gridCol w="1440000">
                  <a:extLst>
                    <a:ext uri="{9D8B030D-6E8A-4147-A177-3AD203B41FA5}">
                      <a16:colId xmlns:a16="http://schemas.microsoft.com/office/drawing/2014/main" val="2128709351"/>
                    </a:ext>
                  </a:extLst>
                </a:gridCol>
                <a:gridCol w="1440000">
                  <a:extLst>
                    <a:ext uri="{9D8B030D-6E8A-4147-A177-3AD203B41FA5}">
                      <a16:colId xmlns:a16="http://schemas.microsoft.com/office/drawing/2014/main" val="2983119749"/>
                    </a:ext>
                  </a:extLst>
                </a:gridCol>
              </a:tblGrid>
              <a:tr h="370840">
                <a:tc>
                  <a:txBody>
                    <a:bodyPr/>
                    <a:lstStyle/>
                    <a:p>
                      <a:pPr algn="ctr" rtl="1"/>
                      <a:r>
                        <a:rPr lang="ar-SA" sz="2400" b="1" dirty="0">
                          <a:solidFill>
                            <a:schemeClr val="tx1"/>
                          </a:solidFill>
                        </a:rPr>
                        <a:t>تتميز الفطريات اللزجة المختلطة بانها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وحيدة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عديدة الخلايا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مما سبق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793722"/>
                  </a:ext>
                </a:extLst>
              </a:tr>
              <a:tr h="370840">
                <a:tc>
                  <a:txBody>
                    <a:bodyPr/>
                    <a:lstStyle/>
                    <a:p>
                      <a:pPr algn="ctr" rtl="1"/>
                      <a:r>
                        <a:rPr lang="ar-SA" sz="2400" b="1" dirty="0">
                          <a:solidFill>
                            <a:schemeClr val="tx1"/>
                          </a:solidFill>
                        </a:rPr>
                        <a:t>يعيش اغلبها في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البيئة الجافة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الماء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في التربة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4389838"/>
                  </a:ext>
                </a:extLst>
              </a:tr>
              <a:tr h="370840">
                <a:tc>
                  <a:txBody>
                    <a:bodyPr/>
                    <a:lstStyle/>
                    <a:p>
                      <a:pPr algn="ctr" rtl="1"/>
                      <a:r>
                        <a:rPr lang="ar-SA" sz="2400" b="1" dirty="0">
                          <a:solidFill>
                            <a:schemeClr val="tx1"/>
                          </a:solidFill>
                        </a:rPr>
                        <a:t>نوع التغذي فيها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كلها رمية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ب/بعضها رمي وبعضها تكافلي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بعضها رمي وبعضها طفيلي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3791968"/>
                  </a:ext>
                </a:extLst>
              </a:tr>
              <a:tr h="370840">
                <a:tc>
                  <a:txBody>
                    <a:bodyPr/>
                    <a:lstStyle/>
                    <a:p>
                      <a:pPr algn="ctr" rtl="1"/>
                      <a:r>
                        <a:rPr lang="ar-SA" sz="2400" b="1" dirty="0">
                          <a:solidFill>
                            <a:schemeClr val="tx1"/>
                          </a:solidFill>
                        </a:rPr>
                        <a:t>طرق التكاثر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أ/تتكاثر</a:t>
                      </a:r>
                    </a:p>
                    <a:p>
                      <a:pPr algn="ctr" rtl="1"/>
                      <a:r>
                        <a:rPr lang="ar-SA" sz="2400" b="1" dirty="0">
                          <a:solidFill>
                            <a:schemeClr val="tx1"/>
                          </a:solidFill>
                        </a:rPr>
                        <a:t>بإنتاج بأبواغ سوطية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تتكاثر بالتبرعم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تتكاثر بالتجزؤ</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710338"/>
                  </a:ext>
                </a:extLst>
              </a:tr>
              <a:tr h="370840">
                <a:tc>
                  <a:txBody>
                    <a:bodyPr/>
                    <a:lstStyle/>
                    <a:p>
                      <a:pPr algn="ctr" rtl="1"/>
                      <a:r>
                        <a:rPr lang="ar-SA" sz="2400" b="1" dirty="0">
                          <a:solidFill>
                            <a:schemeClr val="tx1"/>
                          </a:solidFill>
                        </a:rPr>
                        <a:t>تختلف عن الطلائعيات بـ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أ/جدارها من السليلوز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جدارها من </a:t>
                      </a:r>
                      <a:r>
                        <a:rPr lang="ar-SA" sz="2400" b="1" dirty="0" err="1">
                          <a:solidFill>
                            <a:schemeClr val="tx1"/>
                          </a:solidFill>
                        </a:rPr>
                        <a:t>الكايتين</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جدارها من الجلايكوجين</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3023825"/>
                  </a:ext>
                </a:extLst>
              </a:tr>
            </a:tbl>
          </a:graphicData>
        </a:graphic>
      </p:graphicFrame>
      <p:graphicFrame>
        <p:nvGraphicFramePr>
          <p:cNvPr id="4" name="جدول 3">
            <a:extLst>
              <a:ext uri="{FF2B5EF4-FFF2-40B4-BE49-F238E27FC236}">
                <a16:creationId xmlns:a16="http://schemas.microsoft.com/office/drawing/2014/main" id="{7755C26E-9640-49BF-B770-E8D8F39F0025}"/>
              </a:ext>
            </a:extLst>
          </p:cNvPr>
          <p:cNvGraphicFramePr>
            <a:graphicFrameLocks noGrp="1"/>
          </p:cNvGraphicFramePr>
          <p:nvPr>
            <p:extLst>
              <p:ext uri="{D42A27DB-BD31-4B8C-83A1-F6EECF244321}">
                <p14:modId xmlns:p14="http://schemas.microsoft.com/office/powerpoint/2010/main" val="921772613"/>
              </p:ext>
            </p:extLst>
          </p:nvPr>
        </p:nvGraphicFramePr>
        <p:xfrm>
          <a:off x="121863" y="104504"/>
          <a:ext cx="5940000" cy="6675120"/>
        </p:xfrm>
        <a:graphic>
          <a:graphicData uri="http://schemas.openxmlformats.org/drawingml/2006/table">
            <a:tbl>
              <a:tblPr rtl="1" firstRow="1" bandRow="1">
                <a:tableStyleId>{5C22544A-7EE6-4342-B048-85BDC9FD1C3A}</a:tableStyleId>
              </a:tblPr>
              <a:tblGrid>
                <a:gridCol w="1620000">
                  <a:extLst>
                    <a:ext uri="{9D8B030D-6E8A-4147-A177-3AD203B41FA5}">
                      <a16:colId xmlns:a16="http://schemas.microsoft.com/office/drawing/2014/main" val="95739513"/>
                    </a:ext>
                  </a:extLst>
                </a:gridCol>
                <a:gridCol w="1440000">
                  <a:extLst>
                    <a:ext uri="{9D8B030D-6E8A-4147-A177-3AD203B41FA5}">
                      <a16:colId xmlns:a16="http://schemas.microsoft.com/office/drawing/2014/main" val="1677208109"/>
                    </a:ext>
                  </a:extLst>
                </a:gridCol>
                <a:gridCol w="1440000">
                  <a:extLst>
                    <a:ext uri="{9D8B030D-6E8A-4147-A177-3AD203B41FA5}">
                      <a16:colId xmlns:a16="http://schemas.microsoft.com/office/drawing/2014/main" val="2128709351"/>
                    </a:ext>
                  </a:extLst>
                </a:gridCol>
                <a:gridCol w="1440000">
                  <a:extLst>
                    <a:ext uri="{9D8B030D-6E8A-4147-A177-3AD203B41FA5}">
                      <a16:colId xmlns:a16="http://schemas.microsoft.com/office/drawing/2014/main" val="2983119749"/>
                    </a:ext>
                  </a:extLst>
                </a:gridCol>
              </a:tblGrid>
              <a:tr h="370840">
                <a:tc>
                  <a:txBody>
                    <a:bodyPr/>
                    <a:lstStyle/>
                    <a:p>
                      <a:pPr algn="ctr" rtl="1"/>
                      <a:r>
                        <a:rPr lang="ar-SA" sz="2400" b="1" dirty="0">
                          <a:solidFill>
                            <a:schemeClr val="tx1"/>
                          </a:solidFill>
                        </a:rPr>
                        <a:t>تتميز الفطريات اللزجة المختلطة بانها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وحيدة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عديدة الخلايا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مما سبق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793722"/>
                  </a:ext>
                </a:extLst>
              </a:tr>
              <a:tr h="370840">
                <a:tc>
                  <a:txBody>
                    <a:bodyPr/>
                    <a:lstStyle/>
                    <a:p>
                      <a:pPr algn="ctr" rtl="1"/>
                      <a:r>
                        <a:rPr lang="ar-SA" sz="2400" b="1" dirty="0">
                          <a:solidFill>
                            <a:schemeClr val="tx1"/>
                          </a:solidFill>
                        </a:rPr>
                        <a:t>يعيش اغلبها في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البيئة الجافة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الماء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في التربة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4389838"/>
                  </a:ext>
                </a:extLst>
              </a:tr>
              <a:tr h="370840">
                <a:tc>
                  <a:txBody>
                    <a:bodyPr/>
                    <a:lstStyle/>
                    <a:p>
                      <a:pPr algn="ctr" rtl="1"/>
                      <a:r>
                        <a:rPr lang="ar-SA" sz="2400" b="1" dirty="0">
                          <a:solidFill>
                            <a:schemeClr val="tx1"/>
                          </a:solidFill>
                        </a:rPr>
                        <a:t>نوع التغذي فيها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كلها رمية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ب/بعضها رمي وبعضها تكافلي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بعضها رمي وبعضها طفيلي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3791968"/>
                  </a:ext>
                </a:extLst>
              </a:tr>
              <a:tr h="370840">
                <a:tc>
                  <a:txBody>
                    <a:bodyPr/>
                    <a:lstStyle/>
                    <a:p>
                      <a:pPr algn="ctr" rtl="1"/>
                      <a:r>
                        <a:rPr lang="ar-SA" sz="2400" b="1" dirty="0">
                          <a:solidFill>
                            <a:schemeClr val="tx1"/>
                          </a:solidFill>
                        </a:rPr>
                        <a:t>طرق التكاثر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أ/تتكاثر</a:t>
                      </a:r>
                    </a:p>
                    <a:p>
                      <a:pPr algn="ctr" rtl="1"/>
                      <a:r>
                        <a:rPr lang="ar-SA" sz="2400" b="1" dirty="0">
                          <a:solidFill>
                            <a:schemeClr val="tx1"/>
                          </a:solidFill>
                        </a:rPr>
                        <a:t>بإنتاج بأبواغ سوطية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تتكاثر بالتبرعم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تتكاثر بالتجزؤ</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710338"/>
                  </a:ext>
                </a:extLst>
              </a:tr>
              <a:tr h="370840">
                <a:tc>
                  <a:txBody>
                    <a:bodyPr/>
                    <a:lstStyle/>
                    <a:p>
                      <a:pPr algn="ctr" rtl="1"/>
                      <a:r>
                        <a:rPr lang="ar-SA" sz="2400" b="1" dirty="0">
                          <a:solidFill>
                            <a:schemeClr val="tx1"/>
                          </a:solidFill>
                        </a:rPr>
                        <a:t>تختلف عن الطلائعيات  بـ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أ/جدارها من السليلوز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جدارها من </a:t>
                      </a:r>
                      <a:r>
                        <a:rPr lang="ar-SA" sz="2400" b="1" dirty="0" err="1">
                          <a:solidFill>
                            <a:schemeClr val="tx1"/>
                          </a:solidFill>
                        </a:rPr>
                        <a:t>الكايتين</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جدارها من الجلايكوجين</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3023825"/>
                  </a:ext>
                </a:extLst>
              </a:tr>
            </a:tbl>
          </a:graphicData>
        </a:graphic>
      </p:graphicFrame>
    </p:spTree>
    <p:extLst>
      <p:ext uri="{BB962C8B-B14F-4D97-AF65-F5344CB8AC3E}">
        <p14:creationId xmlns:p14="http://schemas.microsoft.com/office/powerpoint/2010/main" val="4029139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ÙØªÙØ¬Ø© Ø¨Ø­Ø« Ø§ÙØµÙØ± Ø¹Ù âªchytridsâ¬â">
            <a:extLst>
              <a:ext uri="{FF2B5EF4-FFF2-40B4-BE49-F238E27FC236}">
                <a16:creationId xmlns:a16="http://schemas.microsoft.com/office/drawing/2014/main" id="{6606EC85-2004-4DF6-87BE-BF9948740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628" y="1097280"/>
            <a:ext cx="5241680" cy="5570806"/>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06BBE5A6-882F-49A8-A658-88DB4817C68C}"/>
              </a:ext>
            </a:extLst>
          </p:cNvPr>
          <p:cNvSpPr/>
          <p:nvPr/>
        </p:nvSpPr>
        <p:spPr>
          <a:xfrm>
            <a:off x="6780628" y="155058"/>
            <a:ext cx="5241680" cy="80989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الفطريات اللزجة المختلطة </a:t>
            </a:r>
          </a:p>
        </p:txBody>
      </p:sp>
      <p:sp>
        <p:nvSpPr>
          <p:cNvPr id="4" name="مستطيل 3">
            <a:extLst>
              <a:ext uri="{FF2B5EF4-FFF2-40B4-BE49-F238E27FC236}">
                <a16:creationId xmlns:a16="http://schemas.microsoft.com/office/drawing/2014/main" id="{2654F7D8-C2A0-4CB1-9E8E-B1A42E018274}"/>
              </a:ext>
            </a:extLst>
          </p:cNvPr>
          <p:cNvSpPr/>
          <p:nvPr/>
        </p:nvSpPr>
        <p:spPr>
          <a:xfrm>
            <a:off x="169692" y="155058"/>
            <a:ext cx="6401051" cy="80989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وحيدة الخلية </a:t>
            </a:r>
          </a:p>
        </p:txBody>
      </p:sp>
      <p:sp>
        <p:nvSpPr>
          <p:cNvPr id="5" name="مستطيل 4">
            <a:extLst>
              <a:ext uri="{FF2B5EF4-FFF2-40B4-BE49-F238E27FC236}">
                <a16:creationId xmlns:a16="http://schemas.microsoft.com/office/drawing/2014/main" id="{F94B44B3-848C-4B46-AA98-13C015769F4F}"/>
              </a:ext>
            </a:extLst>
          </p:cNvPr>
          <p:cNvSpPr/>
          <p:nvPr/>
        </p:nvSpPr>
        <p:spPr>
          <a:xfrm>
            <a:off x="169691" y="1097280"/>
            <a:ext cx="6401051" cy="809898"/>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أغلبها يعيش في الماء </a:t>
            </a:r>
          </a:p>
        </p:txBody>
      </p:sp>
      <p:sp>
        <p:nvSpPr>
          <p:cNvPr id="6" name="مستطيل 5">
            <a:extLst>
              <a:ext uri="{FF2B5EF4-FFF2-40B4-BE49-F238E27FC236}">
                <a16:creationId xmlns:a16="http://schemas.microsoft.com/office/drawing/2014/main" id="{68287E36-9E01-4F1F-8303-780869BDF50E}"/>
              </a:ext>
            </a:extLst>
          </p:cNvPr>
          <p:cNvSpPr/>
          <p:nvPr/>
        </p:nvSpPr>
        <p:spPr>
          <a:xfrm>
            <a:off x="169691" y="2039502"/>
            <a:ext cx="6401051" cy="809898"/>
          </a:xfrm>
          <a:prstGeom prst="rect">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بعظها رمي والأخر طفيلي </a:t>
            </a:r>
          </a:p>
        </p:txBody>
      </p:sp>
      <p:sp>
        <p:nvSpPr>
          <p:cNvPr id="7" name="مستطيل 6">
            <a:extLst>
              <a:ext uri="{FF2B5EF4-FFF2-40B4-BE49-F238E27FC236}">
                <a16:creationId xmlns:a16="http://schemas.microsoft.com/office/drawing/2014/main" id="{25E9F238-77DD-4E41-9D83-AE2A3FE8B2A5}"/>
              </a:ext>
            </a:extLst>
          </p:cNvPr>
          <p:cNvSpPr/>
          <p:nvPr/>
        </p:nvSpPr>
        <p:spPr>
          <a:xfrm>
            <a:off x="169691" y="3072785"/>
            <a:ext cx="6401051" cy="809898"/>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تتكاثر بإنتاج الأبواغ السوطية </a:t>
            </a:r>
          </a:p>
        </p:txBody>
      </p:sp>
      <p:sp>
        <p:nvSpPr>
          <p:cNvPr id="8" name="مستطيل 7">
            <a:extLst>
              <a:ext uri="{FF2B5EF4-FFF2-40B4-BE49-F238E27FC236}">
                <a16:creationId xmlns:a16="http://schemas.microsoft.com/office/drawing/2014/main" id="{40DF6D1E-2458-4BDD-8B1E-7DEB046948C9}"/>
              </a:ext>
            </a:extLst>
          </p:cNvPr>
          <p:cNvSpPr/>
          <p:nvPr/>
        </p:nvSpPr>
        <p:spPr>
          <a:xfrm>
            <a:off x="169690" y="4092157"/>
            <a:ext cx="6401051" cy="1498746"/>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تختلف عن الطلائعيات  بأن جدارها مكون </a:t>
            </a:r>
            <a:r>
              <a:rPr lang="ar-SA" sz="4400" dirty="0" err="1">
                <a:solidFill>
                  <a:schemeClr val="tx1"/>
                </a:solidFill>
              </a:rPr>
              <a:t>الكايتين</a:t>
            </a:r>
            <a:r>
              <a:rPr lang="ar-SA" sz="4400" dirty="0">
                <a:solidFill>
                  <a:schemeClr val="tx1"/>
                </a:solidFill>
              </a:rPr>
              <a:t> </a:t>
            </a:r>
          </a:p>
        </p:txBody>
      </p:sp>
    </p:spTree>
    <p:extLst>
      <p:ext uri="{BB962C8B-B14F-4D97-AF65-F5344CB8AC3E}">
        <p14:creationId xmlns:p14="http://schemas.microsoft.com/office/powerpoint/2010/main" val="19709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50873CF3-B9EE-4794-8C18-4053F9B2DB8B}"/>
              </a:ext>
            </a:extLst>
          </p:cNvPr>
          <p:cNvSpPr/>
          <p:nvPr/>
        </p:nvSpPr>
        <p:spPr>
          <a:xfrm>
            <a:off x="339634" y="418012"/>
            <a:ext cx="11652241" cy="80989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dirty="0">
                <a:solidFill>
                  <a:schemeClr val="tx1"/>
                </a:solidFill>
              </a:rPr>
              <a:t>الفطريات </a:t>
            </a:r>
            <a:r>
              <a:rPr lang="ar-SA" sz="6000" dirty="0" err="1">
                <a:solidFill>
                  <a:schemeClr val="tx1"/>
                </a:solidFill>
              </a:rPr>
              <a:t>الاقترانية</a:t>
            </a:r>
            <a:r>
              <a:rPr lang="ar-SA" sz="6000" dirty="0">
                <a:solidFill>
                  <a:schemeClr val="tx1"/>
                </a:solidFill>
              </a:rPr>
              <a:t> </a:t>
            </a:r>
          </a:p>
        </p:txBody>
      </p:sp>
      <p:pic>
        <p:nvPicPr>
          <p:cNvPr id="2050" name="Picture 2" descr="ØµÙØ±Ø© Ø°Ø§Øª ØµÙØ©">
            <a:extLst>
              <a:ext uri="{FF2B5EF4-FFF2-40B4-BE49-F238E27FC236}">
                <a16:creationId xmlns:a16="http://schemas.microsoft.com/office/drawing/2014/main" id="{9B08318D-145F-4E0C-97BC-C14FCB7F7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45473"/>
            <a:ext cx="5895875" cy="53427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ØµÙØ±Ø© Ø°Ø§Øª ØµÙØ©">
            <a:extLst>
              <a:ext uri="{FF2B5EF4-FFF2-40B4-BE49-F238E27FC236}">
                <a16:creationId xmlns:a16="http://schemas.microsoft.com/office/drawing/2014/main" id="{725F21C3-3ED6-4033-A3AF-A2416D3AA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33" y="1345472"/>
            <a:ext cx="5590903" cy="534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828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48F86FEB-78B6-42DB-81DE-107B60F23F61}"/>
              </a:ext>
            </a:extLst>
          </p:cNvPr>
          <p:cNvGraphicFramePr>
            <a:graphicFrameLocks noGrp="1"/>
          </p:cNvGraphicFramePr>
          <p:nvPr>
            <p:extLst>
              <p:ext uri="{D42A27DB-BD31-4B8C-83A1-F6EECF244321}">
                <p14:modId xmlns:p14="http://schemas.microsoft.com/office/powerpoint/2010/main" val="3291847540"/>
              </p:ext>
            </p:extLst>
          </p:nvPr>
        </p:nvGraphicFramePr>
        <p:xfrm>
          <a:off x="6130367" y="78376"/>
          <a:ext cx="5976000" cy="6675120"/>
        </p:xfrm>
        <a:graphic>
          <a:graphicData uri="http://schemas.openxmlformats.org/drawingml/2006/table">
            <a:tbl>
              <a:tblPr rtl="1" firstRow="1" bandRow="1">
                <a:tableStyleId>{5C22544A-7EE6-4342-B048-85BDC9FD1C3A}</a:tableStyleId>
              </a:tblPr>
              <a:tblGrid>
                <a:gridCol w="1656000">
                  <a:extLst>
                    <a:ext uri="{9D8B030D-6E8A-4147-A177-3AD203B41FA5}">
                      <a16:colId xmlns:a16="http://schemas.microsoft.com/office/drawing/2014/main" val="95739513"/>
                    </a:ext>
                  </a:extLst>
                </a:gridCol>
                <a:gridCol w="1440000">
                  <a:extLst>
                    <a:ext uri="{9D8B030D-6E8A-4147-A177-3AD203B41FA5}">
                      <a16:colId xmlns:a16="http://schemas.microsoft.com/office/drawing/2014/main" val="1677208109"/>
                    </a:ext>
                  </a:extLst>
                </a:gridCol>
                <a:gridCol w="1440000">
                  <a:extLst>
                    <a:ext uri="{9D8B030D-6E8A-4147-A177-3AD203B41FA5}">
                      <a16:colId xmlns:a16="http://schemas.microsoft.com/office/drawing/2014/main" val="2128709351"/>
                    </a:ext>
                  </a:extLst>
                </a:gridCol>
                <a:gridCol w="1440000">
                  <a:extLst>
                    <a:ext uri="{9D8B030D-6E8A-4147-A177-3AD203B41FA5}">
                      <a16:colId xmlns:a16="http://schemas.microsoft.com/office/drawing/2014/main" val="2983119749"/>
                    </a:ext>
                  </a:extLst>
                </a:gridCol>
              </a:tblGrid>
              <a:tr h="370840">
                <a:tc>
                  <a:txBody>
                    <a:bodyPr/>
                    <a:lstStyle/>
                    <a:p>
                      <a:pPr algn="ctr" rtl="1"/>
                      <a:r>
                        <a:rPr lang="ar-SA" sz="2400" b="1" dirty="0">
                          <a:solidFill>
                            <a:schemeClr val="tx1"/>
                          </a:solidFill>
                        </a:rPr>
                        <a:t>تتميز الفطريات  </a:t>
                      </a:r>
                      <a:r>
                        <a:rPr lang="ar-SA" sz="2400" b="1" dirty="0" err="1">
                          <a:solidFill>
                            <a:schemeClr val="tx1"/>
                          </a:solidFill>
                        </a:rPr>
                        <a:t>الاقترانية</a:t>
                      </a:r>
                      <a:r>
                        <a:rPr lang="ar-SA" sz="2400" b="1" dirty="0">
                          <a:solidFill>
                            <a:schemeClr val="tx1"/>
                          </a:solidFill>
                        </a:rPr>
                        <a:t> بانها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وحيدة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عديدة الخلايا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مما سبق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793722"/>
                  </a:ext>
                </a:extLst>
              </a:tr>
              <a:tr h="370840">
                <a:tc>
                  <a:txBody>
                    <a:bodyPr/>
                    <a:lstStyle/>
                    <a:p>
                      <a:pPr algn="ctr" rtl="1"/>
                      <a:r>
                        <a:rPr lang="ar-SA" sz="2400" b="1" dirty="0">
                          <a:solidFill>
                            <a:schemeClr val="tx1"/>
                          </a:solidFill>
                        </a:rPr>
                        <a:t>يعيش اغلبها في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البيئة الجافة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الماء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على اليابس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4389838"/>
                  </a:ext>
                </a:extLst>
              </a:tr>
              <a:tr h="370840">
                <a:tc>
                  <a:txBody>
                    <a:bodyPr/>
                    <a:lstStyle/>
                    <a:p>
                      <a:pPr algn="ctr" rtl="1"/>
                      <a:r>
                        <a:rPr lang="ar-SA" sz="2400" b="1" dirty="0">
                          <a:solidFill>
                            <a:schemeClr val="tx1"/>
                          </a:solidFill>
                        </a:rPr>
                        <a:t>نوع التغذي فيها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كلها رمية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ب/بعضها رمي وبعضها تكافلي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بعضها رمي وبعضها طفيلي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3791968"/>
                  </a:ext>
                </a:extLst>
              </a:tr>
              <a:tr h="370840">
                <a:tc>
                  <a:txBody>
                    <a:bodyPr/>
                    <a:lstStyle/>
                    <a:p>
                      <a:pPr algn="ctr" rtl="1"/>
                      <a:r>
                        <a:rPr lang="ar-SA" sz="2400" b="1" dirty="0">
                          <a:solidFill>
                            <a:schemeClr val="tx1"/>
                          </a:solidFill>
                        </a:rPr>
                        <a:t>طرق التكاثر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أ/تتكاثر</a:t>
                      </a:r>
                    </a:p>
                    <a:p>
                      <a:pPr algn="ctr" rtl="1"/>
                      <a:r>
                        <a:rPr lang="ar-SA" sz="2400" b="1" dirty="0">
                          <a:solidFill>
                            <a:schemeClr val="tx1"/>
                          </a:solidFill>
                        </a:rPr>
                        <a:t>لا جنسي وجنسي عن طريق قتران الخيوط الموجبة والسالبة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تتكاثر بالتبرعم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تتكاثر بالتجزؤ</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710338"/>
                  </a:ext>
                </a:extLst>
              </a:tr>
              <a:tr h="370840">
                <a:tc>
                  <a:txBody>
                    <a:bodyPr/>
                    <a:lstStyle/>
                    <a:p>
                      <a:pPr algn="ctr" rtl="1"/>
                      <a:r>
                        <a:rPr lang="ar-SA" sz="2400" b="1" dirty="0">
                          <a:solidFill>
                            <a:schemeClr val="tx1"/>
                          </a:solidFill>
                        </a:rPr>
                        <a:t>من الفطريات </a:t>
                      </a:r>
                      <a:r>
                        <a:rPr lang="ar-SA" sz="2400" b="1" dirty="0" err="1">
                          <a:solidFill>
                            <a:schemeClr val="tx1"/>
                          </a:solidFill>
                        </a:rPr>
                        <a:t>الاقترانية</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أ/فطر عش الغراب</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فطر عفن الخبز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فطر الخميرة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3023825"/>
                  </a:ext>
                </a:extLst>
              </a:tr>
            </a:tbl>
          </a:graphicData>
        </a:graphic>
      </p:graphicFrame>
      <p:graphicFrame>
        <p:nvGraphicFramePr>
          <p:cNvPr id="4" name="جدول 3">
            <a:extLst>
              <a:ext uri="{FF2B5EF4-FFF2-40B4-BE49-F238E27FC236}">
                <a16:creationId xmlns:a16="http://schemas.microsoft.com/office/drawing/2014/main" id="{7755C26E-9640-49BF-B770-E8D8F39F0025}"/>
              </a:ext>
            </a:extLst>
          </p:cNvPr>
          <p:cNvGraphicFramePr>
            <a:graphicFrameLocks noGrp="1"/>
          </p:cNvGraphicFramePr>
          <p:nvPr>
            <p:extLst>
              <p:ext uri="{D42A27DB-BD31-4B8C-83A1-F6EECF244321}">
                <p14:modId xmlns:p14="http://schemas.microsoft.com/office/powerpoint/2010/main" val="876547777"/>
              </p:ext>
            </p:extLst>
          </p:nvPr>
        </p:nvGraphicFramePr>
        <p:xfrm>
          <a:off x="85863" y="104504"/>
          <a:ext cx="5976000" cy="6675120"/>
        </p:xfrm>
        <a:graphic>
          <a:graphicData uri="http://schemas.openxmlformats.org/drawingml/2006/table">
            <a:tbl>
              <a:tblPr rtl="1" firstRow="1" bandRow="1">
                <a:tableStyleId>{5C22544A-7EE6-4342-B048-85BDC9FD1C3A}</a:tableStyleId>
              </a:tblPr>
              <a:tblGrid>
                <a:gridCol w="1656000">
                  <a:extLst>
                    <a:ext uri="{9D8B030D-6E8A-4147-A177-3AD203B41FA5}">
                      <a16:colId xmlns:a16="http://schemas.microsoft.com/office/drawing/2014/main" val="95739513"/>
                    </a:ext>
                  </a:extLst>
                </a:gridCol>
                <a:gridCol w="1440000">
                  <a:extLst>
                    <a:ext uri="{9D8B030D-6E8A-4147-A177-3AD203B41FA5}">
                      <a16:colId xmlns:a16="http://schemas.microsoft.com/office/drawing/2014/main" val="1677208109"/>
                    </a:ext>
                  </a:extLst>
                </a:gridCol>
                <a:gridCol w="1440000">
                  <a:extLst>
                    <a:ext uri="{9D8B030D-6E8A-4147-A177-3AD203B41FA5}">
                      <a16:colId xmlns:a16="http://schemas.microsoft.com/office/drawing/2014/main" val="2128709351"/>
                    </a:ext>
                  </a:extLst>
                </a:gridCol>
                <a:gridCol w="1440000">
                  <a:extLst>
                    <a:ext uri="{9D8B030D-6E8A-4147-A177-3AD203B41FA5}">
                      <a16:colId xmlns:a16="http://schemas.microsoft.com/office/drawing/2014/main" val="2983119749"/>
                    </a:ext>
                  </a:extLst>
                </a:gridCol>
              </a:tblGrid>
              <a:tr h="370840">
                <a:tc>
                  <a:txBody>
                    <a:bodyPr/>
                    <a:lstStyle/>
                    <a:p>
                      <a:pPr algn="ctr" rtl="1"/>
                      <a:r>
                        <a:rPr lang="ar-SA" sz="2400" b="1" dirty="0">
                          <a:solidFill>
                            <a:schemeClr val="tx1"/>
                          </a:solidFill>
                        </a:rPr>
                        <a:t>تتميز الفطريات </a:t>
                      </a:r>
                      <a:r>
                        <a:rPr lang="ar-SA" sz="2400" b="1" dirty="0" err="1">
                          <a:solidFill>
                            <a:schemeClr val="tx1"/>
                          </a:solidFill>
                        </a:rPr>
                        <a:t>الاقترانيه</a:t>
                      </a:r>
                      <a:r>
                        <a:rPr lang="ar-SA" sz="2400" b="1" dirty="0">
                          <a:solidFill>
                            <a:schemeClr val="tx1"/>
                          </a:solidFill>
                        </a:rPr>
                        <a:t> بانها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وحيدة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عديدة الخلايا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مما سبق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793722"/>
                  </a:ext>
                </a:extLst>
              </a:tr>
              <a:tr h="370840">
                <a:tc>
                  <a:txBody>
                    <a:bodyPr/>
                    <a:lstStyle/>
                    <a:p>
                      <a:pPr algn="ctr" rtl="1"/>
                      <a:r>
                        <a:rPr lang="ar-SA" sz="2400" b="1" dirty="0">
                          <a:solidFill>
                            <a:schemeClr val="tx1"/>
                          </a:solidFill>
                        </a:rPr>
                        <a:t>يعيش اغلبها في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البيئة الجافة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الماء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على اليابس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4389838"/>
                  </a:ext>
                </a:extLst>
              </a:tr>
              <a:tr h="370840">
                <a:tc>
                  <a:txBody>
                    <a:bodyPr/>
                    <a:lstStyle/>
                    <a:p>
                      <a:pPr algn="ctr" rtl="1"/>
                      <a:r>
                        <a:rPr lang="ar-SA" sz="2400" b="1" dirty="0">
                          <a:solidFill>
                            <a:schemeClr val="tx1"/>
                          </a:solidFill>
                        </a:rPr>
                        <a:t>نوع التغذي فيها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كلها رمية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ب/بعضها رمي وبعضها تكافلي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بعضها رمي وبعضها طفيلي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3791968"/>
                  </a:ext>
                </a:extLst>
              </a:tr>
              <a:tr h="370840">
                <a:tc>
                  <a:txBody>
                    <a:bodyPr/>
                    <a:lstStyle/>
                    <a:p>
                      <a:pPr algn="ctr" rtl="1"/>
                      <a:r>
                        <a:rPr lang="ar-SA" sz="2400" b="1" dirty="0">
                          <a:solidFill>
                            <a:schemeClr val="tx1"/>
                          </a:solidFill>
                        </a:rPr>
                        <a:t>طرق التكاثر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أ/تتكاثر</a:t>
                      </a:r>
                    </a:p>
                    <a:p>
                      <a:pPr algn="ctr" rtl="1"/>
                      <a:r>
                        <a:rPr lang="ar-SA" sz="2400" b="1" dirty="0">
                          <a:solidFill>
                            <a:schemeClr val="tx1"/>
                          </a:solidFill>
                        </a:rPr>
                        <a:t>لا جنسي وجنسي عن طريق قتران الخيوط الموجبة والسالبة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تتكاثر بالتبرعم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تتكاثر بالتجزؤ</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710338"/>
                  </a:ext>
                </a:extLst>
              </a:tr>
              <a:tr h="370840">
                <a:tc>
                  <a:txBody>
                    <a:bodyPr/>
                    <a:lstStyle/>
                    <a:p>
                      <a:pPr algn="ctr" rtl="1"/>
                      <a:r>
                        <a:rPr lang="ar-SA" sz="2400" b="1" dirty="0">
                          <a:solidFill>
                            <a:schemeClr val="tx1"/>
                          </a:solidFill>
                        </a:rPr>
                        <a:t>من الفطريات </a:t>
                      </a:r>
                      <a:r>
                        <a:rPr lang="ar-SA" sz="2400" b="1" dirty="0" err="1">
                          <a:solidFill>
                            <a:schemeClr val="tx1"/>
                          </a:solidFill>
                        </a:rPr>
                        <a:t>الاقترانية</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أ/فطر عش الغراب</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فطر عفن الخبز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فطر الخميرة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3023825"/>
                  </a:ext>
                </a:extLst>
              </a:tr>
            </a:tbl>
          </a:graphicData>
        </a:graphic>
      </p:graphicFrame>
    </p:spTree>
    <p:extLst>
      <p:ext uri="{BB962C8B-B14F-4D97-AF65-F5344CB8AC3E}">
        <p14:creationId xmlns:p14="http://schemas.microsoft.com/office/powerpoint/2010/main" val="2286417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06BBE5A6-882F-49A8-A658-88DB4817C68C}"/>
              </a:ext>
            </a:extLst>
          </p:cNvPr>
          <p:cNvSpPr/>
          <p:nvPr/>
        </p:nvSpPr>
        <p:spPr>
          <a:xfrm>
            <a:off x="6780628" y="155058"/>
            <a:ext cx="5241680" cy="80989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الفطريات </a:t>
            </a:r>
            <a:r>
              <a:rPr lang="ar-SA" sz="4400" dirty="0" err="1">
                <a:solidFill>
                  <a:schemeClr val="tx1"/>
                </a:solidFill>
              </a:rPr>
              <a:t>الاقترانية</a:t>
            </a:r>
            <a:r>
              <a:rPr lang="ar-SA" sz="4400" dirty="0">
                <a:solidFill>
                  <a:schemeClr val="tx1"/>
                </a:solidFill>
              </a:rPr>
              <a:t> </a:t>
            </a:r>
          </a:p>
        </p:txBody>
      </p:sp>
      <p:sp>
        <p:nvSpPr>
          <p:cNvPr id="4" name="مستطيل 3">
            <a:extLst>
              <a:ext uri="{FF2B5EF4-FFF2-40B4-BE49-F238E27FC236}">
                <a16:creationId xmlns:a16="http://schemas.microsoft.com/office/drawing/2014/main" id="{2654F7D8-C2A0-4CB1-9E8E-B1A42E018274}"/>
              </a:ext>
            </a:extLst>
          </p:cNvPr>
          <p:cNvSpPr/>
          <p:nvPr/>
        </p:nvSpPr>
        <p:spPr>
          <a:xfrm>
            <a:off x="169692" y="155058"/>
            <a:ext cx="6401051" cy="80989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عديدة الخلايا </a:t>
            </a:r>
          </a:p>
        </p:txBody>
      </p:sp>
      <p:sp>
        <p:nvSpPr>
          <p:cNvPr id="5" name="مستطيل 4">
            <a:extLst>
              <a:ext uri="{FF2B5EF4-FFF2-40B4-BE49-F238E27FC236}">
                <a16:creationId xmlns:a16="http://schemas.microsoft.com/office/drawing/2014/main" id="{F94B44B3-848C-4B46-AA98-13C015769F4F}"/>
              </a:ext>
            </a:extLst>
          </p:cNvPr>
          <p:cNvSpPr/>
          <p:nvPr/>
        </p:nvSpPr>
        <p:spPr>
          <a:xfrm>
            <a:off x="169691" y="1097280"/>
            <a:ext cx="6401051" cy="809898"/>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يعيش معظمها على اليابس </a:t>
            </a:r>
          </a:p>
        </p:txBody>
      </p:sp>
      <p:sp>
        <p:nvSpPr>
          <p:cNvPr id="6" name="مستطيل 5">
            <a:extLst>
              <a:ext uri="{FF2B5EF4-FFF2-40B4-BE49-F238E27FC236}">
                <a16:creationId xmlns:a16="http://schemas.microsoft.com/office/drawing/2014/main" id="{68287E36-9E01-4F1F-8303-780869BDF50E}"/>
              </a:ext>
            </a:extLst>
          </p:cNvPr>
          <p:cNvSpPr/>
          <p:nvPr/>
        </p:nvSpPr>
        <p:spPr>
          <a:xfrm>
            <a:off x="169691" y="2078690"/>
            <a:ext cx="6401051" cy="1487470"/>
          </a:xfrm>
          <a:prstGeom prst="rect">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يكون العديد منها علاقات تكافليه مع النباتات او قد تكون </a:t>
            </a:r>
            <a:r>
              <a:rPr lang="ar-SA" sz="4400" dirty="0" err="1">
                <a:solidFill>
                  <a:schemeClr val="tx1"/>
                </a:solidFill>
              </a:rPr>
              <a:t>مترممه</a:t>
            </a:r>
            <a:r>
              <a:rPr lang="ar-SA" sz="4400" dirty="0">
                <a:solidFill>
                  <a:schemeClr val="tx1"/>
                </a:solidFill>
              </a:rPr>
              <a:t> </a:t>
            </a:r>
          </a:p>
        </p:txBody>
      </p:sp>
      <p:sp>
        <p:nvSpPr>
          <p:cNvPr id="7" name="مستطيل 6">
            <a:extLst>
              <a:ext uri="{FF2B5EF4-FFF2-40B4-BE49-F238E27FC236}">
                <a16:creationId xmlns:a16="http://schemas.microsoft.com/office/drawing/2014/main" id="{25E9F238-77DD-4E41-9D83-AE2A3FE8B2A5}"/>
              </a:ext>
            </a:extLst>
          </p:cNvPr>
          <p:cNvSpPr/>
          <p:nvPr/>
        </p:nvSpPr>
        <p:spPr>
          <a:xfrm>
            <a:off x="169690" y="3732036"/>
            <a:ext cx="6401051" cy="2080936"/>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تتكاثر لا جنسيا بتكوين الابواغ وجنسيا باندماج الخيط الموجب مع السالب وتكوين </a:t>
            </a:r>
            <a:r>
              <a:rPr lang="ar-SA" sz="4400" dirty="0" err="1">
                <a:solidFill>
                  <a:schemeClr val="tx1"/>
                </a:solidFill>
              </a:rPr>
              <a:t>الزيجوت</a:t>
            </a:r>
            <a:r>
              <a:rPr lang="ar-SA" sz="4400" dirty="0">
                <a:solidFill>
                  <a:schemeClr val="tx1"/>
                </a:solidFill>
              </a:rPr>
              <a:t> </a:t>
            </a:r>
          </a:p>
        </p:txBody>
      </p:sp>
      <p:sp>
        <p:nvSpPr>
          <p:cNvPr id="8" name="مستطيل 7">
            <a:extLst>
              <a:ext uri="{FF2B5EF4-FFF2-40B4-BE49-F238E27FC236}">
                <a16:creationId xmlns:a16="http://schemas.microsoft.com/office/drawing/2014/main" id="{40DF6D1E-2458-4BDD-8B1E-7DEB046948C9}"/>
              </a:ext>
            </a:extLst>
          </p:cNvPr>
          <p:cNvSpPr/>
          <p:nvPr/>
        </p:nvSpPr>
        <p:spPr>
          <a:xfrm>
            <a:off x="169690" y="5967478"/>
            <a:ext cx="6401051" cy="772956"/>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من أمثلتها: فطر عفن الخبز  </a:t>
            </a:r>
          </a:p>
        </p:txBody>
      </p:sp>
      <p:pic>
        <p:nvPicPr>
          <p:cNvPr id="3074" name="Picture 2" descr="ØµÙØ±Ø© Ø°Ø§Øª ØµÙØ©">
            <a:extLst>
              <a:ext uri="{FF2B5EF4-FFF2-40B4-BE49-F238E27FC236}">
                <a16:creationId xmlns:a16="http://schemas.microsoft.com/office/drawing/2014/main" id="{BE541E61-DE2F-403B-A7B9-F597D4C4A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2133" y="1046347"/>
            <a:ext cx="5210175" cy="555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23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ional Geographic  - Kingdom Of The Forest - Fung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 y="-166631"/>
            <a:ext cx="12192000" cy="6877674"/>
          </a:xfrm>
          <a:prstGeom prst="rect">
            <a:avLst/>
          </a:prstGeom>
        </p:spPr>
      </p:pic>
    </p:spTree>
    <p:extLst>
      <p:ext uri="{BB962C8B-B14F-4D97-AF65-F5344CB8AC3E}">
        <p14:creationId xmlns:p14="http://schemas.microsoft.com/office/powerpoint/2010/main" val="1095927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0DBF7F23-6C09-4AF7-BDBD-FA04CEC7D934}"/>
              </a:ext>
            </a:extLst>
          </p:cNvPr>
          <p:cNvPicPr>
            <a:picLocks noChangeAspect="1"/>
          </p:cNvPicPr>
          <p:nvPr/>
        </p:nvPicPr>
        <p:blipFill>
          <a:blip r:embed="rId2"/>
          <a:stretch>
            <a:fillRect/>
          </a:stretch>
        </p:blipFill>
        <p:spPr>
          <a:xfrm>
            <a:off x="379828" y="253217"/>
            <a:ext cx="11451101" cy="6302327"/>
          </a:xfrm>
          <a:prstGeom prst="rect">
            <a:avLst/>
          </a:prstGeom>
        </p:spPr>
      </p:pic>
    </p:spTree>
    <p:extLst>
      <p:ext uri="{BB962C8B-B14F-4D97-AF65-F5344CB8AC3E}">
        <p14:creationId xmlns:p14="http://schemas.microsoft.com/office/powerpoint/2010/main" val="1164786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1AE80ED3-F81B-4EED-A14D-809045FB3A8B}"/>
              </a:ext>
            </a:extLst>
          </p:cNvPr>
          <p:cNvPicPr>
            <a:picLocks noChangeAspect="1"/>
          </p:cNvPicPr>
          <p:nvPr/>
        </p:nvPicPr>
        <p:blipFill>
          <a:blip r:embed="rId2"/>
          <a:stretch>
            <a:fillRect/>
          </a:stretch>
        </p:blipFill>
        <p:spPr>
          <a:xfrm>
            <a:off x="534572" y="703117"/>
            <a:ext cx="11296357" cy="5753954"/>
          </a:xfrm>
          <a:prstGeom prst="rect">
            <a:avLst/>
          </a:prstGeom>
        </p:spPr>
      </p:pic>
      <p:sp>
        <p:nvSpPr>
          <p:cNvPr id="3" name="مستطيل 2">
            <a:extLst>
              <a:ext uri="{FF2B5EF4-FFF2-40B4-BE49-F238E27FC236}">
                <a16:creationId xmlns:a16="http://schemas.microsoft.com/office/drawing/2014/main" id="{D3D72B15-D2B6-4B1D-A6C4-B71699EDF30E}"/>
              </a:ext>
            </a:extLst>
          </p:cNvPr>
          <p:cNvSpPr/>
          <p:nvPr/>
        </p:nvSpPr>
        <p:spPr>
          <a:xfrm>
            <a:off x="5238207" y="185895"/>
            <a:ext cx="6745458" cy="65012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ysClr val="windowText" lastClr="000000"/>
                </a:solidFill>
              </a:rPr>
              <a:t>قومي بتركيب المعلومات في مكانها الصحيح  </a:t>
            </a:r>
          </a:p>
        </p:txBody>
      </p:sp>
    </p:spTree>
    <p:extLst>
      <p:ext uri="{BB962C8B-B14F-4D97-AF65-F5344CB8AC3E}">
        <p14:creationId xmlns:p14="http://schemas.microsoft.com/office/powerpoint/2010/main" val="1390470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FA495DF-0CD7-4365-93A7-1880AE0FE58C}"/>
              </a:ext>
            </a:extLst>
          </p:cNvPr>
          <p:cNvSpPr/>
          <p:nvPr/>
        </p:nvSpPr>
        <p:spPr>
          <a:xfrm>
            <a:off x="6838744" y="3957258"/>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التكاثر الجنسي </a:t>
            </a:r>
          </a:p>
        </p:txBody>
      </p:sp>
      <p:sp>
        <p:nvSpPr>
          <p:cNvPr id="3" name="مستطيل 2">
            <a:extLst>
              <a:ext uri="{FF2B5EF4-FFF2-40B4-BE49-F238E27FC236}">
                <a16:creationId xmlns:a16="http://schemas.microsoft.com/office/drawing/2014/main" id="{8B4F3BD3-E5F1-482F-850A-561320719CE9}"/>
              </a:ext>
            </a:extLst>
          </p:cNvPr>
          <p:cNvSpPr/>
          <p:nvPr/>
        </p:nvSpPr>
        <p:spPr>
          <a:xfrm>
            <a:off x="6957396" y="3035055"/>
            <a:ext cx="1249681"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ابواغ </a:t>
            </a:r>
            <a:r>
              <a:rPr lang="en-US" sz="3200" dirty="0">
                <a:solidFill>
                  <a:sysClr val="windowText" lastClr="000000"/>
                </a:solidFill>
              </a:rPr>
              <a:t>n</a:t>
            </a:r>
            <a:endParaRPr lang="ar-SA" sz="3200" dirty="0">
              <a:solidFill>
                <a:sysClr val="windowText" lastClr="000000"/>
              </a:solidFill>
            </a:endParaRPr>
          </a:p>
        </p:txBody>
      </p:sp>
      <p:sp>
        <p:nvSpPr>
          <p:cNvPr id="4" name="مستطيل 3">
            <a:extLst>
              <a:ext uri="{FF2B5EF4-FFF2-40B4-BE49-F238E27FC236}">
                <a16:creationId xmlns:a16="http://schemas.microsoft.com/office/drawing/2014/main" id="{948929BE-0C24-40A4-9C34-BEE5DBEE800F}"/>
              </a:ext>
            </a:extLst>
          </p:cNvPr>
          <p:cNvSpPr/>
          <p:nvPr/>
        </p:nvSpPr>
        <p:spPr>
          <a:xfrm>
            <a:off x="10149841" y="4912638"/>
            <a:ext cx="1681088"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err="1">
                <a:solidFill>
                  <a:sysClr val="windowText" lastClr="000000"/>
                </a:solidFill>
              </a:rPr>
              <a:t>بوغ</a:t>
            </a:r>
            <a:r>
              <a:rPr lang="ar-SA" sz="3200" dirty="0">
                <a:solidFill>
                  <a:sysClr val="windowText" lastClr="000000"/>
                </a:solidFill>
              </a:rPr>
              <a:t> جنسي </a:t>
            </a:r>
          </a:p>
        </p:txBody>
      </p:sp>
      <p:sp>
        <p:nvSpPr>
          <p:cNvPr id="5" name="مستطيل 4">
            <a:extLst>
              <a:ext uri="{FF2B5EF4-FFF2-40B4-BE49-F238E27FC236}">
                <a16:creationId xmlns:a16="http://schemas.microsoft.com/office/drawing/2014/main" id="{65A918F8-644F-4D87-8247-7E43986D0E4F}"/>
              </a:ext>
            </a:extLst>
          </p:cNvPr>
          <p:cNvSpPr/>
          <p:nvPr/>
        </p:nvSpPr>
        <p:spPr>
          <a:xfrm>
            <a:off x="6939979" y="2034693"/>
            <a:ext cx="1681088"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خيط فطري </a:t>
            </a:r>
          </a:p>
        </p:txBody>
      </p:sp>
      <p:sp>
        <p:nvSpPr>
          <p:cNvPr id="6" name="مستطيل 5">
            <a:extLst>
              <a:ext uri="{FF2B5EF4-FFF2-40B4-BE49-F238E27FC236}">
                <a16:creationId xmlns:a16="http://schemas.microsoft.com/office/drawing/2014/main" id="{9AA3EF81-BC40-4901-81AA-73EAA7DC1B95}"/>
              </a:ext>
            </a:extLst>
          </p:cNvPr>
          <p:cNvSpPr/>
          <p:nvPr/>
        </p:nvSpPr>
        <p:spPr>
          <a:xfrm>
            <a:off x="9568878" y="3822065"/>
            <a:ext cx="2033452"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حافظة الأبواغ </a:t>
            </a:r>
          </a:p>
        </p:txBody>
      </p:sp>
      <p:sp>
        <p:nvSpPr>
          <p:cNvPr id="7" name="مستطيل 6">
            <a:extLst>
              <a:ext uri="{FF2B5EF4-FFF2-40B4-BE49-F238E27FC236}">
                <a16:creationId xmlns:a16="http://schemas.microsoft.com/office/drawing/2014/main" id="{20C2985C-0840-421A-8B32-0B4C0A5E3402}"/>
              </a:ext>
            </a:extLst>
          </p:cNvPr>
          <p:cNvSpPr/>
          <p:nvPr/>
        </p:nvSpPr>
        <p:spPr>
          <a:xfrm>
            <a:off x="9539068" y="1221328"/>
            <a:ext cx="2118360"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err="1">
                <a:solidFill>
                  <a:sysClr val="windowText" lastClr="000000"/>
                </a:solidFill>
              </a:rPr>
              <a:t>بوغ</a:t>
            </a:r>
            <a:r>
              <a:rPr lang="ar-SA" sz="3200" dirty="0">
                <a:solidFill>
                  <a:sysClr val="windowText" lastClr="000000"/>
                </a:solidFill>
              </a:rPr>
              <a:t> جنسي </a:t>
            </a:r>
            <a:r>
              <a:rPr lang="en-US" sz="3200" dirty="0">
                <a:solidFill>
                  <a:sysClr val="windowText" lastClr="000000"/>
                </a:solidFill>
              </a:rPr>
              <a:t>2n</a:t>
            </a:r>
            <a:endParaRPr lang="ar-SA" sz="3200" dirty="0">
              <a:solidFill>
                <a:sysClr val="windowText" lastClr="000000"/>
              </a:solidFill>
            </a:endParaRPr>
          </a:p>
        </p:txBody>
      </p:sp>
      <p:sp>
        <p:nvSpPr>
          <p:cNvPr id="8" name="مستطيل 7">
            <a:extLst>
              <a:ext uri="{FF2B5EF4-FFF2-40B4-BE49-F238E27FC236}">
                <a16:creationId xmlns:a16="http://schemas.microsoft.com/office/drawing/2014/main" id="{A8C6C4EE-2F8B-42CC-9B9D-924D2B891A3B}"/>
              </a:ext>
            </a:extLst>
          </p:cNvPr>
          <p:cNvSpPr/>
          <p:nvPr/>
        </p:nvSpPr>
        <p:spPr>
          <a:xfrm>
            <a:off x="9220537" y="412888"/>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خلايا </a:t>
            </a:r>
            <a:r>
              <a:rPr lang="ar-SA" sz="3200" dirty="0" err="1">
                <a:solidFill>
                  <a:sysClr val="windowText" lastClr="000000"/>
                </a:solidFill>
              </a:rPr>
              <a:t>مشيجية</a:t>
            </a:r>
            <a:r>
              <a:rPr lang="ar-SA" sz="3200" dirty="0">
                <a:solidFill>
                  <a:sysClr val="windowText" lastClr="000000"/>
                </a:solidFill>
              </a:rPr>
              <a:t> </a:t>
            </a:r>
          </a:p>
        </p:txBody>
      </p:sp>
      <p:sp>
        <p:nvSpPr>
          <p:cNvPr id="9" name="مستطيل 8">
            <a:extLst>
              <a:ext uri="{FF2B5EF4-FFF2-40B4-BE49-F238E27FC236}">
                <a16:creationId xmlns:a16="http://schemas.microsoft.com/office/drawing/2014/main" id="{7F47DE90-8B26-45C9-851E-BAFF8314C17A}"/>
              </a:ext>
            </a:extLst>
          </p:cNvPr>
          <p:cNvSpPr/>
          <p:nvPr/>
        </p:nvSpPr>
        <p:spPr>
          <a:xfrm>
            <a:off x="6696892" y="412888"/>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التكاثر </a:t>
            </a:r>
            <a:r>
              <a:rPr lang="ar-SA" sz="3200" dirty="0" err="1">
                <a:solidFill>
                  <a:sysClr val="windowText" lastClr="000000"/>
                </a:solidFill>
              </a:rPr>
              <a:t>اللاجنسي</a:t>
            </a:r>
            <a:r>
              <a:rPr lang="ar-SA" sz="3200" dirty="0">
                <a:solidFill>
                  <a:sysClr val="windowText" lastClr="000000"/>
                </a:solidFill>
              </a:rPr>
              <a:t>  </a:t>
            </a:r>
          </a:p>
        </p:txBody>
      </p:sp>
      <p:sp>
        <p:nvSpPr>
          <p:cNvPr id="10" name="مستطيل 9">
            <a:extLst>
              <a:ext uri="{FF2B5EF4-FFF2-40B4-BE49-F238E27FC236}">
                <a16:creationId xmlns:a16="http://schemas.microsoft.com/office/drawing/2014/main" id="{4C44290D-586D-4556-B4F0-079DA2D6359E}"/>
              </a:ext>
            </a:extLst>
          </p:cNvPr>
          <p:cNvSpPr/>
          <p:nvPr/>
        </p:nvSpPr>
        <p:spPr>
          <a:xfrm>
            <a:off x="6957396" y="1196493"/>
            <a:ext cx="1882475"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حوافظ بوغية </a:t>
            </a:r>
          </a:p>
        </p:txBody>
      </p:sp>
      <p:sp>
        <p:nvSpPr>
          <p:cNvPr id="11" name="مستطيل 10">
            <a:extLst>
              <a:ext uri="{FF2B5EF4-FFF2-40B4-BE49-F238E27FC236}">
                <a16:creationId xmlns:a16="http://schemas.microsoft.com/office/drawing/2014/main" id="{CACDB17E-5124-4DED-89FD-080F2CD001B2}"/>
              </a:ext>
            </a:extLst>
          </p:cNvPr>
          <p:cNvSpPr/>
          <p:nvPr/>
        </p:nvSpPr>
        <p:spPr>
          <a:xfrm>
            <a:off x="8888101" y="2256275"/>
            <a:ext cx="2769327"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خيط تزاوجي سالب </a:t>
            </a:r>
          </a:p>
        </p:txBody>
      </p:sp>
      <p:sp>
        <p:nvSpPr>
          <p:cNvPr id="12" name="مستطيل 11">
            <a:extLst>
              <a:ext uri="{FF2B5EF4-FFF2-40B4-BE49-F238E27FC236}">
                <a16:creationId xmlns:a16="http://schemas.microsoft.com/office/drawing/2014/main" id="{B9F547D3-29A9-4E86-ACBF-70C8B4525FF1}"/>
              </a:ext>
            </a:extLst>
          </p:cNvPr>
          <p:cNvSpPr/>
          <p:nvPr/>
        </p:nvSpPr>
        <p:spPr>
          <a:xfrm>
            <a:off x="8888101" y="5672350"/>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اشباه جذور </a:t>
            </a:r>
          </a:p>
        </p:txBody>
      </p:sp>
      <p:sp>
        <p:nvSpPr>
          <p:cNvPr id="13" name="مستطيل 12">
            <a:extLst>
              <a:ext uri="{FF2B5EF4-FFF2-40B4-BE49-F238E27FC236}">
                <a16:creationId xmlns:a16="http://schemas.microsoft.com/office/drawing/2014/main" id="{CE27EB8E-A541-4B52-9024-8753F981A431}"/>
              </a:ext>
            </a:extLst>
          </p:cNvPr>
          <p:cNvSpPr/>
          <p:nvPr/>
        </p:nvSpPr>
        <p:spPr>
          <a:xfrm>
            <a:off x="8672063" y="3062353"/>
            <a:ext cx="2955556"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خيط تزاوجي موجب </a:t>
            </a:r>
          </a:p>
        </p:txBody>
      </p:sp>
      <p:sp>
        <p:nvSpPr>
          <p:cNvPr id="14" name="مستطيل 13">
            <a:extLst>
              <a:ext uri="{FF2B5EF4-FFF2-40B4-BE49-F238E27FC236}">
                <a16:creationId xmlns:a16="http://schemas.microsoft.com/office/drawing/2014/main" id="{A5DA5323-6166-402C-A4B9-CD4D0E4AE684}"/>
              </a:ext>
            </a:extLst>
          </p:cNvPr>
          <p:cNvSpPr/>
          <p:nvPr/>
        </p:nvSpPr>
        <p:spPr>
          <a:xfrm>
            <a:off x="8595696" y="4903507"/>
            <a:ext cx="1249681"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ابواغ </a:t>
            </a:r>
            <a:r>
              <a:rPr lang="en-US" sz="3200" dirty="0">
                <a:solidFill>
                  <a:sysClr val="windowText" lastClr="000000"/>
                </a:solidFill>
              </a:rPr>
              <a:t>n</a:t>
            </a:r>
            <a:endParaRPr lang="ar-SA" sz="3200" dirty="0">
              <a:solidFill>
                <a:sysClr val="windowText" lastClr="000000"/>
              </a:solidFill>
            </a:endParaRPr>
          </a:p>
        </p:txBody>
      </p:sp>
      <p:sp>
        <p:nvSpPr>
          <p:cNvPr id="15" name="مستطيل 14">
            <a:extLst>
              <a:ext uri="{FF2B5EF4-FFF2-40B4-BE49-F238E27FC236}">
                <a16:creationId xmlns:a16="http://schemas.microsoft.com/office/drawing/2014/main" id="{C126F4DB-0AED-4ACD-8DF0-BC5385909FA6}"/>
              </a:ext>
            </a:extLst>
          </p:cNvPr>
          <p:cNvSpPr/>
          <p:nvPr/>
        </p:nvSpPr>
        <p:spPr>
          <a:xfrm>
            <a:off x="342129" y="4109658"/>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التكاثر الجنسي </a:t>
            </a:r>
          </a:p>
        </p:txBody>
      </p:sp>
      <p:sp>
        <p:nvSpPr>
          <p:cNvPr id="16" name="مستطيل 15">
            <a:extLst>
              <a:ext uri="{FF2B5EF4-FFF2-40B4-BE49-F238E27FC236}">
                <a16:creationId xmlns:a16="http://schemas.microsoft.com/office/drawing/2014/main" id="{FD7C6F7B-EEE7-425A-B1A1-4ADF801E5B22}"/>
              </a:ext>
            </a:extLst>
          </p:cNvPr>
          <p:cNvSpPr/>
          <p:nvPr/>
        </p:nvSpPr>
        <p:spPr>
          <a:xfrm>
            <a:off x="460781" y="3187455"/>
            <a:ext cx="1249681"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ابواغ </a:t>
            </a:r>
            <a:r>
              <a:rPr lang="en-US" sz="3200" dirty="0">
                <a:solidFill>
                  <a:sysClr val="windowText" lastClr="000000"/>
                </a:solidFill>
              </a:rPr>
              <a:t>n</a:t>
            </a:r>
            <a:endParaRPr lang="ar-SA" sz="3200" dirty="0">
              <a:solidFill>
                <a:sysClr val="windowText" lastClr="000000"/>
              </a:solidFill>
            </a:endParaRPr>
          </a:p>
        </p:txBody>
      </p:sp>
      <p:sp>
        <p:nvSpPr>
          <p:cNvPr id="17" name="مستطيل 16">
            <a:extLst>
              <a:ext uri="{FF2B5EF4-FFF2-40B4-BE49-F238E27FC236}">
                <a16:creationId xmlns:a16="http://schemas.microsoft.com/office/drawing/2014/main" id="{FC50398E-DCB8-437C-870F-FC34766E76CF}"/>
              </a:ext>
            </a:extLst>
          </p:cNvPr>
          <p:cNvSpPr/>
          <p:nvPr/>
        </p:nvSpPr>
        <p:spPr>
          <a:xfrm>
            <a:off x="3653226" y="5065038"/>
            <a:ext cx="1681088"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err="1">
                <a:solidFill>
                  <a:sysClr val="windowText" lastClr="000000"/>
                </a:solidFill>
              </a:rPr>
              <a:t>بوغ</a:t>
            </a:r>
            <a:r>
              <a:rPr lang="ar-SA" sz="3200" dirty="0">
                <a:solidFill>
                  <a:sysClr val="windowText" lastClr="000000"/>
                </a:solidFill>
              </a:rPr>
              <a:t> جنسي </a:t>
            </a:r>
          </a:p>
        </p:txBody>
      </p:sp>
      <p:sp>
        <p:nvSpPr>
          <p:cNvPr id="18" name="مستطيل 17">
            <a:extLst>
              <a:ext uri="{FF2B5EF4-FFF2-40B4-BE49-F238E27FC236}">
                <a16:creationId xmlns:a16="http://schemas.microsoft.com/office/drawing/2014/main" id="{C36C37C0-24F8-4ADC-A20D-7BB87ED409D1}"/>
              </a:ext>
            </a:extLst>
          </p:cNvPr>
          <p:cNvSpPr/>
          <p:nvPr/>
        </p:nvSpPr>
        <p:spPr>
          <a:xfrm>
            <a:off x="443364" y="2187093"/>
            <a:ext cx="1681088"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خيط فطري </a:t>
            </a:r>
          </a:p>
        </p:txBody>
      </p:sp>
      <p:sp>
        <p:nvSpPr>
          <p:cNvPr id="19" name="مستطيل 18">
            <a:extLst>
              <a:ext uri="{FF2B5EF4-FFF2-40B4-BE49-F238E27FC236}">
                <a16:creationId xmlns:a16="http://schemas.microsoft.com/office/drawing/2014/main" id="{9059C864-550B-4928-A4F6-02D28BC8D912}"/>
              </a:ext>
            </a:extLst>
          </p:cNvPr>
          <p:cNvSpPr/>
          <p:nvPr/>
        </p:nvSpPr>
        <p:spPr>
          <a:xfrm>
            <a:off x="3072263" y="3974465"/>
            <a:ext cx="2033452"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حافظة الأبواغ </a:t>
            </a:r>
          </a:p>
        </p:txBody>
      </p:sp>
      <p:sp>
        <p:nvSpPr>
          <p:cNvPr id="20" name="مستطيل 19">
            <a:extLst>
              <a:ext uri="{FF2B5EF4-FFF2-40B4-BE49-F238E27FC236}">
                <a16:creationId xmlns:a16="http://schemas.microsoft.com/office/drawing/2014/main" id="{FAAAA25C-A3D1-4912-8906-258F2548E582}"/>
              </a:ext>
            </a:extLst>
          </p:cNvPr>
          <p:cNvSpPr/>
          <p:nvPr/>
        </p:nvSpPr>
        <p:spPr>
          <a:xfrm>
            <a:off x="3042453" y="1373728"/>
            <a:ext cx="2118360"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err="1">
                <a:solidFill>
                  <a:sysClr val="windowText" lastClr="000000"/>
                </a:solidFill>
              </a:rPr>
              <a:t>بوغ</a:t>
            </a:r>
            <a:r>
              <a:rPr lang="ar-SA" sz="3200" dirty="0">
                <a:solidFill>
                  <a:sysClr val="windowText" lastClr="000000"/>
                </a:solidFill>
              </a:rPr>
              <a:t> جنسي </a:t>
            </a:r>
            <a:r>
              <a:rPr lang="en-US" sz="3200" dirty="0">
                <a:solidFill>
                  <a:sysClr val="windowText" lastClr="000000"/>
                </a:solidFill>
              </a:rPr>
              <a:t>2n</a:t>
            </a:r>
            <a:endParaRPr lang="ar-SA" sz="3200" dirty="0">
              <a:solidFill>
                <a:sysClr val="windowText" lastClr="000000"/>
              </a:solidFill>
            </a:endParaRPr>
          </a:p>
        </p:txBody>
      </p:sp>
      <p:sp>
        <p:nvSpPr>
          <p:cNvPr id="21" name="مستطيل 20">
            <a:extLst>
              <a:ext uri="{FF2B5EF4-FFF2-40B4-BE49-F238E27FC236}">
                <a16:creationId xmlns:a16="http://schemas.microsoft.com/office/drawing/2014/main" id="{282E477C-6AEB-4989-A2E8-BB133F8B2516}"/>
              </a:ext>
            </a:extLst>
          </p:cNvPr>
          <p:cNvSpPr/>
          <p:nvPr/>
        </p:nvSpPr>
        <p:spPr>
          <a:xfrm>
            <a:off x="2723922" y="565288"/>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خلايا </a:t>
            </a:r>
            <a:r>
              <a:rPr lang="ar-SA" sz="3200" dirty="0" err="1">
                <a:solidFill>
                  <a:sysClr val="windowText" lastClr="000000"/>
                </a:solidFill>
              </a:rPr>
              <a:t>مشيجية</a:t>
            </a:r>
            <a:r>
              <a:rPr lang="ar-SA" sz="3200" dirty="0">
                <a:solidFill>
                  <a:sysClr val="windowText" lastClr="000000"/>
                </a:solidFill>
              </a:rPr>
              <a:t> </a:t>
            </a:r>
          </a:p>
        </p:txBody>
      </p:sp>
      <p:sp>
        <p:nvSpPr>
          <p:cNvPr id="22" name="مستطيل 21">
            <a:extLst>
              <a:ext uri="{FF2B5EF4-FFF2-40B4-BE49-F238E27FC236}">
                <a16:creationId xmlns:a16="http://schemas.microsoft.com/office/drawing/2014/main" id="{7A9287CD-E408-4ACB-BA7F-3DC9030448B4}"/>
              </a:ext>
            </a:extLst>
          </p:cNvPr>
          <p:cNvSpPr/>
          <p:nvPr/>
        </p:nvSpPr>
        <p:spPr>
          <a:xfrm>
            <a:off x="200277" y="565288"/>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التكاثر </a:t>
            </a:r>
            <a:r>
              <a:rPr lang="ar-SA" sz="3200" dirty="0" err="1">
                <a:solidFill>
                  <a:sysClr val="windowText" lastClr="000000"/>
                </a:solidFill>
              </a:rPr>
              <a:t>اللاجنسي</a:t>
            </a:r>
            <a:r>
              <a:rPr lang="ar-SA" sz="3200" dirty="0">
                <a:solidFill>
                  <a:sysClr val="windowText" lastClr="000000"/>
                </a:solidFill>
              </a:rPr>
              <a:t>  </a:t>
            </a:r>
          </a:p>
        </p:txBody>
      </p:sp>
      <p:sp>
        <p:nvSpPr>
          <p:cNvPr id="23" name="مستطيل 22">
            <a:extLst>
              <a:ext uri="{FF2B5EF4-FFF2-40B4-BE49-F238E27FC236}">
                <a16:creationId xmlns:a16="http://schemas.microsoft.com/office/drawing/2014/main" id="{C214B38B-5C1C-45F4-97AD-95AE8070A4D7}"/>
              </a:ext>
            </a:extLst>
          </p:cNvPr>
          <p:cNvSpPr/>
          <p:nvPr/>
        </p:nvSpPr>
        <p:spPr>
          <a:xfrm>
            <a:off x="460781" y="1348893"/>
            <a:ext cx="1882475"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حوافظ بوغية </a:t>
            </a:r>
          </a:p>
        </p:txBody>
      </p:sp>
      <p:sp>
        <p:nvSpPr>
          <p:cNvPr id="24" name="مستطيل 23">
            <a:extLst>
              <a:ext uri="{FF2B5EF4-FFF2-40B4-BE49-F238E27FC236}">
                <a16:creationId xmlns:a16="http://schemas.microsoft.com/office/drawing/2014/main" id="{BAD12A48-75BE-49D1-AB9B-1F0C004E8AF9}"/>
              </a:ext>
            </a:extLst>
          </p:cNvPr>
          <p:cNvSpPr/>
          <p:nvPr/>
        </p:nvSpPr>
        <p:spPr>
          <a:xfrm>
            <a:off x="2391486" y="2408675"/>
            <a:ext cx="2769327"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خيط تزاوجي سالب </a:t>
            </a:r>
          </a:p>
        </p:txBody>
      </p:sp>
      <p:sp>
        <p:nvSpPr>
          <p:cNvPr id="25" name="مستطيل 24">
            <a:extLst>
              <a:ext uri="{FF2B5EF4-FFF2-40B4-BE49-F238E27FC236}">
                <a16:creationId xmlns:a16="http://schemas.microsoft.com/office/drawing/2014/main" id="{01BF1012-99D9-4F5F-8878-038394442FFE}"/>
              </a:ext>
            </a:extLst>
          </p:cNvPr>
          <p:cNvSpPr/>
          <p:nvPr/>
        </p:nvSpPr>
        <p:spPr>
          <a:xfrm>
            <a:off x="2391486" y="5824750"/>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اشباه جذور </a:t>
            </a:r>
          </a:p>
        </p:txBody>
      </p:sp>
      <p:sp>
        <p:nvSpPr>
          <p:cNvPr id="26" name="مستطيل 25">
            <a:extLst>
              <a:ext uri="{FF2B5EF4-FFF2-40B4-BE49-F238E27FC236}">
                <a16:creationId xmlns:a16="http://schemas.microsoft.com/office/drawing/2014/main" id="{1C6437A9-4C1E-4970-B080-374595D4EA11}"/>
              </a:ext>
            </a:extLst>
          </p:cNvPr>
          <p:cNvSpPr/>
          <p:nvPr/>
        </p:nvSpPr>
        <p:spPr>
          <a:xfrm>
            <a:off x="2175448" y="3214753"/>
            <a:ext cx="2955556"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خيط تزاوجي موجب </a:t>
            </a:r>
          </a:p>
        </p:txBody>
      </p:sp>
      <p:sp>
        <p:nvSpPr>
          <p:cNvPr id="27" name="مستطيل 26">
            <a:extLst>
              <a:ext uri="{FF2B5EF4-FFF2-40B4-BE49-F238E27FC236}">
                <a16:creationId xmlns:a16="http://schemas.microsoft.com/office/drawing/2014/main" id="{0A50A27E-4967-4EE2-B570-7D6F4464B53E}"/>
              </a:ext>
            </a:extLst>
          </p:cNvPr>
          <p:cNvSpPr/>
          <p:nvPr/>
        </p:nvSpPr>
        <p:spPr>
          <a:xfrm>
            <a:off x="2099081" y="5055907"/>
            <a:ext cx="1249681"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ابواغ </a:t>
            </a:r>
            <a:r>
              <a:rPr lang="en-US" sz="3200" dirty="0">
                <a:solidFill>
                  <a:sysClr val="windowText" lastClr="000000"/>
                </a:solidFill>
              </a:rPr>
              <a:t>n</a:t>
            </a:r>
            <a:endParaRPr lang="ar-SA" sz="3200" dirty="0">
              <a:solidFill>
                <a:sysClr val="windowText" lastClr="000000"/>
              </a:solidFill>
            </a:endParaRPr>
          </a:p>
        </p:txBody>
      </p:sp>
    </p:spTree>
    <p:extLst>
      <p:ext uri="{BB962C8B-B14F-4D97-AF65-F5344CB8AC3E}">
        <p14:creationId xmlns:p14="http://schemas.microsoft.com/office/powerpoint/2010/main" val="224759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1AE80ED3-F81B-4EED-A14D-809045FB3A8B}"/>
              </a:ext>
            </a:extLst>
          </p:cNvPr>
          <p:cNvPicPr>
            <a:picLocks noChangeAspect="1"/>
          </p:cNvPicPr>
          <p:nvPr/>
        </p:nvPicPr>
        <p:blipFill>
          <a:blip r:embed="rId2"/>
          <a:stretch>
            <a:fillRect/>
          </a:stretch>
        </p:blipFill>
        <p:spPr>
          <a:xfrm>
            <a:off x="534572" y="703117"/>
            <a:ext cx="11296357" cy="5753954"/>
          </a:xfrm>
          <a:prstGeom prst="rect">
            <a:avLst/>
          </a:prstGeom>
        </p:spPr>
      </p:pic>
      <p:sp>
        <p:nvSpPr>
          <p:cNvPr id="3" name="مستطيل 2">
            <a:extLst>
              <a:ext uri="{FF2B5EF4-FFF2-40B4-BE49-F238E27FC236}">
                <a16:creationId xmlns:a16="http://schemas.microsoft.com/office/drawing/2014/main" id="{D3D72B15-D2B6-4B1D-A6C4-B71699EDF30E}"/>
              </a:ext>
            </a:extLst>
          </p:cNvPr>
          <p:cNvSpPr/>
          <p:nvPr/>
        </p:nvSpPr>
        <p:spPr>
          <a:xfrm>
            <a:off x="5238207" y="185895"/>
            <a:ext cx="6745458" cy="65012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ysClr val="windowText" lastClr="000000"/>
                </a:solidFill>
              </a:rPr>
              <a:t>قومي بتركيب المعلومات في مكانها الصحيح  </a:t>
            </a:r>
          </a:p>
        </p:txBody>
      </p:sp>
      <p:sp>
        <p:nvSpPr>
          <p:cNvPr id="4" name="مستطيل 3">
            <a:extLst>
              <a:ext uri="{FF2B5EF4-FFF2-40B4-BE49-F238E27FC236}">
                <a16:creationId xmlns:a16="http://schemas.microsoft.com/office/drawing/2014/main" id="{16ECF7EA-C758-4F2F-B652-9AE74F1CE1F4}"/>
              </a:ext>
            </a:extLst>
          </p:cNvPr>
          <p:cNvSpPr/>
          <p:nvPr/>
        </p:nvSpPr>
        <p:spPr>
          <a:xfrm>
            <a:off x="6696893" y="6209546"/>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التكاثر الجنسي </a:t>
            </a:r>
          </a:p>
        </p:txBody>
      </p:sp>
      <p:sp>
        <p:nvSpPr>
          <p:cNvPr id="5" name="مستطيل 4">
            <a:extLst>
              <a:ext uri="{FF2B5EF4-FFF2-40B4-BE49-F238E27FC236}">
                <a16:creationId xmlns:a16="http://schemas.microsoft.com/office/drawing/2014/main" id="{5E9A28FD-02BA-4A87-9EC6-0CD21B3B64C9}"/>
              </a:ext>
            </a:extLst>
          </p:cNvPr>
          <p:cNvSpPr/>
          <p:nvPr/>
        </p:nvSpPr>
        <p:spPr>
          <a:xfrm>
            <a:off x="7733211" y="4533146"/>
            <a:ext cx="1249681"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ابواغ </a:t>
            </a:r>
            <a:r>
              <a:rPr lang="en-US" sz="3200" dirty="0">
                <a:solidFill>
                  <a:sysClr val="windowText" lastClr="000000"/>
                </a:solidFill>
              </a:rPr>
              <a:t>n</a:t>
            </a:r>
            <a:endParaRPr lang="ar-SA" sz="3200" dirty="0">
              <a:solidFill>
                <a:sysClr val="windowText" lastClr="000000"/>
              </a:solidFill>
            </a:endParaRPr>
          </a:p>
        </p:txBody>
      </p:sp>
      <p:sp>
        <p:nvSpPr>
          <p:cNvPr id="6" name="مستطيل 5">
            <a:extLst>
              <a:ext uri="{FF2B5EF4-FFF2-40B4-BE49-F238E27FC236}">
                <a16:creationId xmlns:a16="http://schemas.microsoft.com/office/drawing/2014/main" id="{D00570D9-3542-4960-BA2D-CA1D20DD0C01}"/>
              </a:ext>
            </a:extLst>
          </p:cNvPr>
          <p:cNvSpPr/>
          <p:nvPr/>
        </p:nvSpPr>
        <p:spPr>
          <a:xfrm>
            <a:off x="10149841" y="4912638"/>
            <a:ext cx="1681088"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err="1">
                <a:solidFill>
                  <a:sysClr val="windowText" lastClr="000000"/>
                </a:solidFill>
              </a:rPr>
              <a:t>بوغ</a:t>
            </a:r>
            <a:r>
              <a:rPr lang="ar-SA" sz="3200" dirty="0">
                <a:solidFill>
                  <a:sysClr val="windowText" lastClr="000000"/>
                </a:solidFill>
              </a:rPr>
              <a:t> جنسي </a:t>
            </a:r>
          </a:p>
        </p:txBody>
      </p:sp>
      <p:sp>
        <p:nvSpPr>
          <p:cNvPr id="7" name="مستطيل 6">
            <a:extLst>
              <a:ext uri="{FF2B5EF4-FFF2-40B4-BE49-F238E27FC236}">
                <a16:creationId xmlns:a16="http://schemas.microsoft.com/office/drawing/2014/main" id="{45B73FB9-04AD-43D0-8118-9411147A26AD}"/>
              </a:ext>
            </a:extLst>
          </p:cNvPr>
          <p:cNvSpPr/>
          <p:nvPr/>
        </p:nvSpPr>
        <p:spPr>
          <a:xfrm>
            <a:off x="8839871" y="3379963"/>
            <a:ext cx="1681088"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خيط فطري </a:t>
            </a:r>
          </a:p>
        </p:txBody>
      </p:sp>
      <p:sp>
        <p:nvSpPr>
          <p:cNvPr id="8" name="مستطيل 7">
            <a:extLst>
              <a:ext uri="{FF2B5EF4-FFF2-40B4-BE49-F238E27FC236}">
                <a16:creationId xmlns:a16="http://schemas.microsoft.com/office/drawing/2014/main" id="{C8A289E0-AAC9-4D52-9443-F60553535707}"/>
              </a:ext>
            </a:extLst>
          </p:cNvPr>
          <p:cNvSpPr/>
          <p:nvPr/>
        </p:nvSpPr>
        <p:spPr>
          <a:xfrm>
            <a:off x="7393577" y="3969299"/>
            <a:ext cx="2033452"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حافظة الأبواغ </a:t>
            </a:r>
          </a:p>
        </p:txBody>
      </p:sp>
      <p:sp>
        <p:nvSpPr>
          <p:cNvPr id="9" name="مستطيل 8">
            <a:extLst>
              <a:ext uri="{FF2B5EF4-FFF2-40B4-BE49-F238E27FC236}">
                <a16:creationId xmlns:a16="http://schemas.microsoft.com/office/drawing/2014/main" id="{A52CDFED-1127-4466-9E54-9345BAC3A183}"/>
              </a:ext>
            </a:extLst>
          </p:cNvPr>
          <p:cNvSpPr/>
          <p:nvPr/>
        </p:nvSpPr>
        <p:spPr>
          <a:xfrm>
            <a:off x="9222377" y="1582181"/>
            <a:ext cx="2118360"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err="1">
                <a:solidFill>
                  <a:sysClr val="windowText" lastClr="000000"/>
                </a:solidFill>
              </a:rPr>
              <a:t>بوغ</a:t>
            </a:r>
            <a:r>
              <a:rPr lang="ar-SA" sz="3200" dirty="0">
                <a:solidFill>
                  <a:sysClr val="windowText" lastClr="000000"/>
                </a:solidFill>
              </a:rPr>
              <a:t> جنسي </a:t>
            </a:r>
            <a:r>
              <a:rPr lang="en-US" sz="3200" dirty="0">
                <a:solidFill>
                  <a:sysClr val="windowText" lastClr="000000"/>
                </a:solidFill>
              </a:rPr>
              <a:t>2n</a:t>
            </a:r>
            <a:endParaRPr lang="ar-SA" sz="3200" dirty="0">
              <a:solidFill>
                <a:sysClr val="windowText" lastClr="000000"/>
              </a:solidFill>
            </a:endParaRPr>
          </a:p>
        </p:txBody>
      </p:sp>
      <p:sp>
        <p:nvSpPr>
          <p:cNvPr id="10" name="مستطيل 9">
            <a:extLst>
              <a:ext uri="{FF2B5EF4-FFF2-40B4-BE49-F238E27FC236}">
                <a16:creationId xmlns:a16="http://schemas.microsoft.com/office/drawing/2014/main" id="{37A306D1-3828-4DE4-A6F2-C459AF08709B}"/>
              </a:ext>
            </a:extLst>
          </p:cNvPr>
          <p:cNvSpPr/>
          <p:nvPr/>
        </p:nvSpPr>
        <p:spPr>
          <a:xfrm>
            <a:off x="6229143" y="1047071"/>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خلايا </a:t>
            </a:r>
            <a:r>
              <a:rPr lang="ar-SA" sz="3200" dirty="0" err="1">
                <a:solidFill>
                  <a:sysClr val="windowText" lastClr="000000"/>
                </a:solidFill>
              </a:rPr>
              <a:t>مشيجية</a:t>
            </a:r>
            <a:r>
              <a:rPr lang="ar-SA" sz="3200" dirty="0">
                <a:solidFill>
                  <a:sysClr val="windowText" lastClr="000000"/>
                </a:solidFill>
              </a:rPr>
              <a:t> </a:t>
            </a:r>
          </a:p>
        </p:txBody>
      </p:sp>
      <p:sp>
        <p:nvSpPr>
          <p:cNvPr id="11" name="مستطيل 10">
            <a:extLst>
              <a:ext uri="{FF2B5EF4-FFF2-40B4-BE49-F238E27FC236}">
                <a16:creationId xmlns:a16="http://schemas.microsoft.com/office/drawing/2014/main" id="{C5B8F856-0CE7-4054-9D36-57DA912A0B3B}"/>
              </a:ext>
            </a:extLst>
          </p:cNvPr>
          <p:cNvSpPr/>
          <p:nvPr/>
        </p:nvSpPr>
        <p:spPr>
          <a:xfrm>
            <a:off x="1226151" y="661752"/>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التكاثر </a:t>
            </a:r>
            <a:r>
              <a:rPr lang="ar-SA" sz="3200" dirty="0" err="1">
                <a:solidFill>
                  <a:sysClr val="windowText" lastClr="000000"/>
                </a:solidFill>
              </a:rPr>
              <a:t>اللاجنسي</a:t>
            </a:r>
            <a:r>
              <a:rPr lang="ar-SA" sz="3200" dirty="0">
                <a:solidFill>
                  <a:sysClr val="windowText" lastClr="000000"/>
                </a:solidFill>
              </a:rPr>
              <a:t>  </a:t>
            </a:r>
          </a:p>
        </p:txBody>
      </p:sp>
      <p:sp>
        <p:nvSpPr>
          <p:cNvPr id="12" name="مستطيل 11">
            <a:extLst>
              <a:ext uri="{FF2B5EF4-FFF2-40B4-BE49-F238E27FC236}">
                <a16:creationId xmlns:a16="http://schemas.microsoft.com/office/drawing/2014/main" id="{D17C24B2-83C5-4C77-B172-05E6BD4219AB}"/>
              </a:ext>
            </a:extLst>
          </p:cNvPr>
          <p:cNvSpPr/>
          <p:nvPr/>
        </p:nvSpPr>
        <p:spPr>
          <a:xfrm>
            <a:off x="534572" y="1427838"/>
            <a:ext cx="1882475"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حوافظ بوغية </a:t>
            </a:r>
          </a:p>
        </p:txBody>
      </p:sp>
      <p:sp>
        <p:nvSpPr>
          <p:cNvPr id="13" name="مستطيل 12">
            <a:extLst>
              <a:ext uri="{FF2B5EF4-FFF2-40B4-BE49-F238E27FC236}">
                <a16:creationId xmlns:a16="http://schemas.microsoft.com/office/drawing/2014/main" id="{DBE21782-3EB2-416A-83DC-96C973E23E44}"/>
              </a:ext>
            </a:extLst>
          </p:cNvPr>
          <p:cNvSpPr/>
          <p:nvPr/>
        </p:nvSpPr>
        <p:spPr>
          <a:xfrm>
            <a:off x="4323806" y="4066518"/>
            <a:ext cx="2769327"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خيط تزاوجي سالب </a:t>
            </a:r>
          </a:p>
        </p:txBody>
      </p:sp>
      <p:sp>
        <p:nvSpPr>
          <p:cNvPr id="14" name="مستطيل 13">
            <a:extLst>
              <a:ext uri="{FF2B5EF4-FFF2-40B4-BE49-F238E27FC236}">
                <a16:creationId xmlns:a16="http://schemas.microsoft.com/office/drawing/2014/main" id="{5DDC533B-088A-4978-AF28-3AD774F5120E}"/>
              </a:ext>
            </a:extLst>
          </p:cNvPr>
          <p:cNvSpPr/>
          <p:nvPr/>
        </p:nvSpPr>
        <p:spPr>
          <a:xfrm>
            <a:off x="2579415" y="5698520"/>
            <a:ext cx="2381793"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اشباه جذور </a:t>
            </a:r>
          </a:p>
        </p:txBody>
      </p:sp>
      <p:sp>
        <p:nvSpPr>
          <p:cNvPr id="15" name="مستطيل 14">
            <a:extLst>
              <a:ext uri="{FF2B5EF4-FFF2-40B4-BE49-F238E27FC236}">
                <a16:creationId xmlns:a16="http://schemas.microsoft.com/office/drawing/2014/main" id="{D1F1C33C-4FF3-48DA-BD48-3538529B34D1}"/>
              </a:ext>
            </a:extLst>
          </p:cNvPr>
          <p:cNvSpPr/>
          <p:nvPr/>
        </p:nvSpPr>
        <p:spPr>
          <a:xfrm>
            <a:off x="1097281" y="3817654"/>
            <a:ext cx="2955556"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خيط تزاوجي موجب </a:t>
            </a:r>
          </a:p>
        </p:txBody>
      </p:sp>
      <p:sp>
        <p:nvSpPr>
          <p:cNvPr id="16" name="مستطيل 15">
            <a:extLst>
              <a:ext uri="{FF2B5EF4-FFF2-40B4-BE49-F238E27FC236}">
                <a16:creationId xmlns:a16="http://schemas.microsoft.com/office/drawing/2014/main" id="{E2DD8107-24CD-40F7-976E-2DBC8A4B4075}"/>
              </a:ext>
            </a:extLst>
          </p:cNvPr>
          <p:cNvSpPr/>
          <p:nvPr/>
        </p:nvSpPr>
        <p:spPr>
          <a:xfrm>
            <a:off x="534572" y="2080946"/>
            <a:ext cx="1249681" cy="497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ابواغ </a:t>
            </a:r>
            <a:r>
              <a:rPr lang="en-US" sz="3200" dirty="0">
                <a:solidFill>
                  <a:sysClr val="windowText" lastClr="000000"/>
                </a:solidFill>
              </a:rPr>
              <a:t>n</a:t>
            </a:r>
            <a:endParaRPr lang="ar-SA" sz="3200" dirty="0">
              <a:solidFill>
                <a:sysClr val="windowText" lastClr="000000"/>
              </a:solidFill>
            </a:endParaRPr>
          </a:p>
        </p:txBody>
      </p:sp>
    </p:spTree>
    <p:extLst>
      <p:ext uri="{BB962C8B-B14F-4D97-AF65-F5344CB8AC3E}">
        <p14:creationId xmlns:p14="http://schemas.microsoft.com/office/powerpoint/2010/main" val="2676719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50873CF3-B9EE-4794-8C18-4053F9B2DB8B}"/>
              </a:ext>
            </a:extLst>
          </p:cNvPr>
          <p:cNvSpPr/>
          <p:nvPr/>
        </p:nvSpPr>
        <p:spPr>
          <a:xfrm>
            <a:off x="339634" y="418012"/>
            <a:ext cx="11652241" cy="80989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dirty="0">
                <a:solidFill>
                  <a:schemeClr val="tx1"/>
                </a:solidFill>
              </a:rPr>
              <a:t>الفطريات </a:t>
            </a:r>
            <a:r>
              <a:rPr lang="ar-SA" sz="6000" dirty="0" err="1">
                <a:solidFill>
                  <a:schemeClr val="tx1"/>
                </a:solidFill>
              </a:rPr>
              <a:t>الكيسية</a:t>
            </a:r>
            <a:r>
              <a:rPr lang="ar-SA" sz="6000" dirty="0">
                <a:solidFill>
                  <a:schemeClr val="tx1"/>
                </a:solidFill>
              </a:rPr>
              <a:t>  </a:t>
            </a:r>
          </a:p>
        </p:txBody>
      </p:sp>
      <p:pic>
        <p:nvPicPr>
          <p:cNvPr id="6" name="صورة 5">
            <a:extLst>
              <a:ext uri="{FF2B5EF4-FFF2-40B4-BE49-F238E27FC236}">
                <a16:creationId xmlns:a16="http://schemas.microsoft.com/office/drawing/2014/main" id="{17999646-A735-48DA-9553-D26F216CFC4E}"/>
              </a:ext>
            </a:extLst>
          </p:cNvPr>
          <p:cNvPicPr>
            <a:picLocks noChangeAspect="1"/>
          </p:cNvPicPr>
          <p:nvPr/>
        </p:nvPicPr>
        <p:blipFill>
          <a:blip r:embed="rId2"/>
          <a:stretch>
            <a:fillRect/>
          </a:stretch>
        </p:blipFill>
        <p:spPr>
          <a:xfrm>
            <a:off x="6096000" y="1345473"/>
            <a:ext cx="5895875" cy="5329647"/>
          </a:xfrm>
          <a:prstGeom prst="rect">
            <a:avLst/>
          </a:prstGeom>
        </p:spPr>
      </p:pic>
      <p:pic>
        <p:nvPicPr>
          <p:cNvPr id="4102" name="Picture 6" descr="ÙØªÙØ¬Ø© Ø¨Ø­Ø« Ø§ÙØµÙØ± Ø¹Ù âªascomycotaâ¬â">
            <a:extLst>
              <a:ext uri="{FF2B5EF4-FFF2-40B4-BE49-F238E27FC236}">
                <a16:creationId xmlns:a16="http://schemas.microsoft.com/office/drawing/2014/main" id="{79AB60C7-A67A-48DF-8702-7362E9086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34" y="1345473"/>
            <a:ext cx="5585052" cy="5329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56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48F86FEB-78B6-42DB-81DE-107B60F23F61}"/>
              </a:ext>
            </a:extLst>
          </p:cNvPr>
          <p:cNvGraphicFramePr>
            <a:graphicFrameLocks noGrp="1"/>
          </p:cNvGraphicFramePr>
          <p:nvPr>
            <p:extLst>
              <p:ext uri="{D42A27DB-BD31-4B8C-83A1-F6EECF244321}">
                <p14:modId xmlns:p14="http://schemas.microsoft.com/office/powerpoint/2010/main" val="1359140396"/>
              </p:ext>
            </p:extLst>
          </p:nvPr>
        </p:nvGraphicFramePr>
        <p:xfrm>
          <a:off x="6130367" y="13061"/>
          <a:ext cx="5976000" cy="6766560"/>
        </p:xfrm>
        <a:graphic>
          <a:graphicData uri="http://schemas.openxmlformats.org/drawingml/2006/table">
            <a:tbl>
              <a:tblPr rtl="1" firstRow="1" bandRow="1">
                <a:tableStyleId>{5C22544A-7EE6-4342-B048-85BDC9FD1C3A}</a:tableStyleId>
              </a:tblPr>
              <a:tblGrid>
                <a:gridCol w="1656000">
                  <a:extLst>
                    <a:ext uri="{9D8B030D-6E8A-4147-A177-3AD203B41FA5}">
                      <a16:colId xmlns:a16="http://schemas.microsoft.com/office/drawing/2014/main" val="95739513"/>
                    </a:ext>
                  </a:extLst>
                </a:gridCol>
                <a:gridCol w="1440000">
                  <a:extLst>
                    <a:ext uri="{9D8B030D-6E8A-4147-A177-3AD203B41FA5}">
                      <a16:colId xmlns:a16="http://schemas.microsoft.com/office/drawing/2014/main" val="1677208109"/>
                    </a:ext>
                  </a:extLst>
                </a:gridCol>
                <a:gridCol w="1440000">
                  <a:extLst>
                    <a:ext uri="{9D8B030D-6E8A-4147-A177-3AD203B41FA5}">
                      <a16:colId xmlns:a16="http://schemas.microsoft.com/office/drawing/2014/main" val="2128709351"/>
                    </a:ext>
                  </a:extLst>
                </a:gridCol>
                <a:gridCol w="1440000">
                  <a:extLst>
                    <a:ext uri="{9D8B030D-6E8A-4147-A177-3AD203B41FA5}">
                      <a16:colId xmlns:a16="http://schemas.microsoft.com/office/drawing/2014/main" val="2983119749"/>
                    </a:ext>
                  </a:extLst>
                </a:gridCol>
              </a:tblGrid>
              <a:tr h="370840">
                <a:tc>
                  <a:txBody>
                    <a:bodyPr/>
                    <a:lstStyle/>
                    <a:p>
                      <a:pPr algn="ctr" rtl="1"/>
                      <a:r>
                        <a:rPr lang="ar-SA" sz="2400" b="1" dirty="0">
                          <a:solidFill>
                            <a:schemeClr val="tx1"/>
                          </a:solidFill>
                        </a:rPr>
                        <a:t>تتميز الفطريات  </a:t>
                      </a:r>
                      <a:r>
                        <a:rPr lang="ar-SA" sz="2400" b="1" dirty="0" err="1">
                          <a:solidFill>
                            <a:schemeClr val="tx1"/>
                          </a:solidFill>
                        </a:rPr>
                        <a:t>الكيسية</a:t>
                      </a:r>
                      <a:r>
                        <a:rPr lang="ar-SA" sz="2400" b="1" dirty="0">
                          <a:solidFill>
                            <a:schemeClr val="tx1"/>
                          </a:solidFill>
                        </a:rPr>
                        <a:t>  بانها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وحيدة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عديدة الخلايا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مما سبق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793722"/>
                  </a:ext>
                </a:extLst>
              </a:tr>
              <a:tr h="370840">
                <a:tc>
                  <a:txBody>
                    <a:bodyPr/>
                    <a:lstStyle/>
                    <a:p>
                      <a:pPr algn="ctr" rtl="1"/>
                      <a:r>
                        <a:rPr lang="ar-SA" sz="2400" b="1" dirty="0">
                          <a:solidFill>
                            <a:schemeClr val="tx1"/>
                          </a:solidFill>
                        </a:rPr>
                        <a:t>تتكاثر لا </a:t>
                      </a:r>
                      <a:r>
                        <a:rPr lang="ar-SA" sz="2400" b="1" dirty="0" err="1">
                          <a:solidFill>
                            <a:schemeClr val="tx1"/>
                          </a:solidFill>
                        </a:rPr>
                        <a:t>جنسبا</a:t>
                      </a:r>
                      <a:r>
                        <a:rPr lang="ar-SA" sz="2400" b="1" dirty="0">
                          <a:solidFill>
                            <a:schemeClr val="tx1"/>
                          </a:solidFill>
                        </a:rPr>
                        <a:t> عن طريق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التبرعم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الأبواغ </a:t>
                      </a:r>
                      <a:r>
                        <a:rPr lang="ar-SA" sz="2400" b="1" dirty="0" err="1">
                          <a:solidFill>
                            <a:schemeClr val="tx1"/>
                          </a:solidFill>
                        </a:rPr>
                        <a:t>البازيدية</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التجزؤ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4389838"/>
                  </a:ext>
                </a:extLst>
              </a:tr>
              <a:tr h="370840">
                <a:tc>
                  <a:txBody>
                    <a:bodyPr/>
                    <a:lstStyle/>
                    <a:p>
                      <a:pPr algn="ctr" rtl="1"/>
                      <a:r>
                        <a:rPr lang="ar-SA" sz="2400" b="1" dirty="0">
                          <a:solidFill>
                            <a:schemeClr val="tx1"/>
                          </a:solidFill>
                        </a:rPr>
                        <a:t>نوع التغذي فيها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رمية أو تطفلية أو تكافلية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ب/بعضها رمي وبعضها تكافلي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بعضها رمي وبعضها طفيلي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3791968"/>
                  </a:ext>
                </a:extLst>
              </a:tr>
              <a:tr h="370840">
                <a:tc>
                  <a:txBody>
                    <a:bodyPr/>
                    <a:lstStyle/>
                    <a:p>
                      <a:pPr algn="ctr" rtl="1"/>
                      <a:r>
                        <a:rPr lang="ar-SA" sz="2400" b="1" dirty="0">
                          <a:solidFill>
                            <a:schemeClr val="tx1"/>
                          </a:solidFill>
                        </a:rPr>
                        <a:t>طرق التكاثر الجنسي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أ/عن طريق اقتران الخيوط الموجبة والسالبة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الأبواغ </a:t>
                      </a:r>
                      <a:r>
                        <a:rPr lang="ar-SA" sz="2400" b="1" dirty="0" err="1">
                          <a:solidFill>
                            <a:schemeClr val="tx1"/>
                          </a:solidFill>
                        </a:rPr>
                        <a:t>البازيدية</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الأبواغ </a:t>
                      </a:r>
                      <a:r>
                        <a:rPr lang="ar-SA" sz="2400" b="1" dirty="0" err="1">
                          <a:solidFill>
                            <a:schemeClr val="tx1"/>
                          </a:solidFill>
                        </a:rPr>
                        <a:t>الكيسية</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710338"/>
                  </a:ext>
                </a:extLst>
              </a:tr>
              <a:tr h="370840">
                <a:tc>
                  <a:txBody>
                    <a:bodyPr/>
                    <a:lstStyle/>
                    <a:p>
                      <a:pPr algn="ctr" rtl="1"/>
                      <a:r>
                        <a:rPr lang="ar-SA" sz="2400" b="1" dirty="0">
                          <a:solidFill>
                            <a:schemeClr val="tx1"/>
                          </a:solidFill>
                        </a:rPr>
                        <a:t>من الفطريات </a:t>
                      </a:r>
                      <a:r>
                        <a:rPr lang="ar-SA" sz="2400" b="1" dirty="0" err="1">
                          <a:solidFill>
                            <a:schemeClr val="tx1"/>
                          </a:solidFill>
                        </a:rPr>
                        <a:t>الاقترانية</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أ/فطر عش الغراب</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فطر عفن الخبز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فطر الخميرة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3023825"/>
                  </a:ext>
                </a:extLst>
              </a:tr>
              <a:tr h="370840">
                <a:tc>
                  <a:txBody>
                    <a:bodyPr/>
                    <a:lstStyle/>
                    <a:p>
                      <a:pPr algn="ctr" rtl="1"/>
                      <a:r>
                        <a:rPr lang="ar-SA" sz="2400" b="1" dirty="0">
                          <a:solidFill>
                            <a:schemeClr val="tx1"/>
                          </a:solidFill>
                        </a:rPr>
                        <a:t>تتكاثر جنسيا في الظروف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البيئة القاسية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ب/البيئة المناسبة لها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مما سبق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7029916"/>
                  </a:ext>
                </a:extLst>
              </a:tr>
            </a:tbl>
          </a:graphicData>
        </a:graphic>
      </p:graphicFrame>
      <p:graphicFrame>
        <p:nvGraphicFramePr>
          <p:cNvPr id="4" name="جدول 3">
            <a:extLst>
              <a:ext uri="{FF2B5EF4-FFF2-40B4-BE49-F238E27FC236}">
                <a16:creationId xmlns:a16="http://schemas.microsoft.com/office/drawing/2014/main" id="{7755C26E-9640-49BF-B770-E8D8F39F0025}"/>
              </a:ext>
            </a:extLst>
          </p:cNvPr>
          <p:cNvGraphicFramePr>
            <a:graphicFrameLocks noGrp="1"/>
          </p:cNvGraphicFramePr>
          <p:nvPr>
            <p:extLst>
              <p:ext uri="{D42A27DB-BD31-4B8C-83A1-F6EECF244321}">
                <p14:modId xmlns:p14="http://schemas.microsoft.com/office/powerpoint/2010/main" val="1726167760"/>
              </p:ext>
            </p:extLst>
          </p:nvPr>
        </p:nvGraphicFramePr>
        <p:xfrm>
          <a:off x="85863" y="39189"/>
          <a:ext cx="5976000" cy="6766560"/>
        </p:xfrm>
        <a:graphic>
          <a:graphicData uri="http://schemas.openxmlformats.org/drawingml/2006/table">
            <a:tbl>
              <a:tblPr rtl="1" firstRow="1" bandRow="1">
                <a:tableStyleId>{5C22544A-7EE6-4342-B048-85BDC9FD1C3A}</a:tableStyleId>
              </a:tblPr>
              <a:tblGrid>
                <a:gridCol w="1656000">
                  <a:extLst>
                    <a:ext uri="{9D8B030D-6E8A-4147-A177-3AD203B41FA5}">
                      <a16:colId xmlns:a16="http://schemas.microsoft.com/office/drawing/2014/main" val="95739513"/>
                    </a:ext>
                  </a:extLst>
                </a:gridCol>
                <a:gridCol w="1440000">
                  <a:extLst>
                    <a:ext uri="{9D8B030D-6E8A-4147-A177-3AD203B41FA5}">
                      <a16:colId xmlns:a16="http://schemas.microsoft.com/office/drawing/2014/main" val="1677208109"/>
                    </a:ext>
                  </a:extLst>
                </a:gridCol>
                <a:gridCol w="1440000">
                  <a:extLst>
                    <a:ext uri="{9D8B030D-6E8A-4147-A177-3AD203B41FA5}">
                      <a16:colId xmlns:a16="http://schemas.microsoft.com/office/drawing/2014/main" val="2128709351"/>
                    </a:ext>
                  </a:extLst>
                </a:gridCol>
                <a:gridCol w="1440000">
                  <a:extLst>
                    <a:ext uri="{9D8B030D-6E8A-4147-A177-3AD203B41FA5}">
                      <a16:colId xmlns:a16="http://schemas.microsoft.com/office/drawing/2014/main" val="2983119749"/>
                    </a:ext>
                  </a:extLst>
                </a:gridCol>
              </a:tblGrid>
              <a:tr h="370840">
                <a:tc>
                  <a:txBody>
                    <a:bodyPr/>
                    <a:lstStyle/>
                    <a:p>
                      <a:pPr algn="ctr" rtl="1"/>
                      <a:r>
                        <a:rPr lang="ar-SA" sz="2400" b="1" dirty="0">
                          <a:solidFill>
                            <a:schemeClr val="tx1"/>
                          </a:solidFill>
                        </a:rPr>
                        <a:t>تتميز الفطريات </a:t>
                      </a:r>
                      <a:r>
                        <a:rPr lang="ar-SA" sz="2400" b="1" dirty="0" err="1">
                          <a:solidFill>
                            <a:schemeClr val="tx1"/>
                          </a:solidFill>
                        </a:rPr>
                        <a:t>الكيسية</a:t>
                      </a:r>
                      <a:r>
                        <a:rPr lang="ar-SA" sz="2400" b="1" dirty="0">
                          <a:solidFill>
                            <a:schemeClr val="tx1"/>
                          </a:solidFill>
                        </a:rPr>
                        <a:t> بانها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وحيدة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عديدة الخلايا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مما سبق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793722"/>
                  </a:ext>
                </a:extLst>
              </a:tr>
              <a:tr h="370840">
                <a:tc>
                  <a:txBody>
                    <a:bodyPr/>
                    <a:lstStyle/>
                    <a:p>
                      <a:pPr algn="ctr" rtl="1"/>
                      <a:r>
                        <a:rPr lang="ar-SA" sz="2400" b="1" dirty="0">
                          <a:solidFill>
                            <a:schemeClr val="tx1"/>
                          </a:solidFill>
                        </a:rPr>
                        <a:t>تتكاثر لا </a:t>
                      </a:r>
                      <a:r>
                        <a:rPr lang="ar-SA" sz="2400" b="1" dirty="0" err="1">
                          <a:solidFill>
                            <a:schemeClr val="tx1"/>
                          </a:solidFill>
                        </a:rPr>
                        <a:t>جنسبا</a:t>
                      </a:r>
                      <a:r>
                        <a:rPr lang="ar-SA" sz="2400" b="1" dirty="0">
                          <a:solidFill>
                            <a:schemeClr val="tx1"/>
                          </a:solidFill>
                        </a:rPr>
                        <a:t> عن طريق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التبرعم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الأبواغ </a:t>
                      </a:r>
                      <a:r>
                        <a:rPr lang="ar-SA" sz="2400" b="1" dirty="0" err="1">
                          <a:solidFill>
                            <a:schemeClr val="tx1"/>
                          </a:solidFill>
                        </a:rPr>
                        <a:t>البازيدية</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التجزؤ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4389838"/>
                  </a:ext>
                </a:extLst>
              </a:tr>
              <a:tr h="370840">
                <a:tc>
                  <a:txBody>
                    <a:bodyPr/>
                    <a:lstStyle/>
                    <a:p>
                      <a:pPr algn="ctr" rtl="1"/>
                      <a:r>
                        <a:rPr lang="ar-SA" sz="2400" b="1" dirty="0">
                          <a:solidFill>
                            <a:schemeClr val="tx1"/>
                          </a:solidFill>
                        </a:rPr>
                        <a:t>نوع التغذي فيها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رمية أو تطفلية أو تكافلية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ب/بعضها رمي وبعضها تكافلي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بعضها رمي وبعضها طفيلي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3791968"/>
                  </a:ext>
                </a:extLst>
              </a:tr>
              <a:tr h="370840">
                <a:tc>
                  <a:txBody>
                    <a:bodyPr/>
                    <a:lstStyle/>
                    <a:p>
                      <a:pPr algn="ctr" rtl="1"/>
                      <a:r>
                        <a:rPr lang="ar-SA" sz="2400" b="1" dirty="0">
                          <a:solidFill>
                            <a:schemeClr val="tx1"/>
                          </a:solidFill>
                        </a:rPr>
                        <a:t>طرق التكاثر الجنسي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أ/عن طريق اقتران الخيوط الموجبة والسالبة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الأبواغ </a:t>
                      </a:r>
                      <a:r>
                        <a:rPr lang="ar-SA" sz="2400" b="1" dirty="0" err="1">
                          <a:solidFill>
                            <a:schemeClr val="tx1"/>
                          </a:solidFill>
                        </a:rPr>
                        <a:t>البازيدية</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الأبواغ </a:t>
                      </a:r>
                      <a:r>
                        <a:rPr lang="ar-SA" sz="2400" b="1" dirty="0" err="1">
                          <a:solidFill>
                            <a:schemeClr val="tx1"/>
                          </a:solidFill>
                        </a:rPr>
                        <a:t>الكيسية</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710338"/>
                  </a:ext>
                </a:extLst>
              </a:tr>
              <a:tr h="370840">
                <a:tc>
                  <a:txBody>
                    <a:bodyPr/>
                    <a:lstStyle/>
                    <a:p>
                      <a:pPr algn="ctr" rtl="1"/>
                      <a:r>
                        <a:rPr lang="ar-SA" sz="2400" b="1" dirty="0">
                          <a:solidFill>
                            <a:schemeClr val="tx1"/>
                          </a:solidFill>
                        </a:rPr>
                        <a:t>من الفطريات </a:t>
                      </a:r>
                      <a:r>
                        <a:rPr lang="ar-SA" sz="2400" b="1" dirty="0" err="1">
                          <a:solidFill>
                            <a:schemeClr val="tx1"/>
                          </a:solidFill>
                        </a:rPr>
                        <a:t>الاقترانية</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أ/فطر عش الغراب</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فطر عفن الخبز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فطر الخميرة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3023825"/>
                  </a:ext>
                </a:extLst>
              </a:tr>
              <a:tr h="370840">
                <a:tc>
                  <a:txBody>
                    <a:bodyPr/>
                    <a:lstStyle/>
                    <a:p>
                      <a:pPr algn="ctr" rtl="1"/>
                      <a:r>
                        <a:rPr lang="ar-SA" sz="2400" b="1" dirty="0">
                          <a:solidFill>
                            <a:schemeClr val="tx1"/>
                          </a:solidFill>
                        </a:rPr>
                        <a:t>تتكاثر جنسيا في الظروف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البيئة القاسية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ب/البيئة المناسبة لها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مما سبق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5463286"/>
                  </a:ext>
                </a:extLst>
              </a:tr>
            </a:tbl>
          </a:graphicData>
        </a:graphic>
      </p:graphicFrame>
    </p:spTree>
    <p:extLst>
      <p:ext uri="{BB962C8B-B14F-4D97-AF65-F5344CB8AC3E}">
        <p14:creationId xmlns:p14="http://schemas.microsoft.com/office/powerpoint/2010/main" val="3203617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06BBE5A6-882F-49A8-A658-88DB4817C68C}"/>
              </a:ext>
            </a:extLst>
          </p:cNvPr>
          <p:cNvSpPr/>
          <p:nvPr/>
        </p:nvSpPr>
        <p:spPr>
          <a:xfrm>
            <a:off x="6780628" y="155058"/>
            <a:ext cx="5241680" cy="80989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الفطريات </a:t>
            </a:r>
            <a:r>
              <a:rPr lang="ar-SA" sz="4400" dirty="0" err="1">
                <a:solidFill>
                  <a:schemeClr val="tx1"/>
                </a:solidFill>
              </a:rPr>
              <a:t>الكيسية</a:t>
            </a:r>
            <a:r>
              <a:rPr lang="ar-SA" sz="4400" dirty="0">
                <a:solidFill>
                  <a:schemeClr val="tx1"/>
                </a:solidFill>
              </a:rPr>
              <a:t> </a:t>
            </a:r>
          </a:p>
        </p:txBody>
      </p:sp>
      <p:sp>
        <p:nvSpPr>
          <p:cNvPr id="4" name="مستطيل 3">
            <a:extLst>
              <a:ext uri="{FF2B5EF4-FFF2-40B4-BE49-F238E27FC236}">
                <a16:creationId xmlns:a16="http://schemas.microsoft.com/office/drawing/2014/main" id="{2654F7D8-C2A0-4CB1-9E8E-B1A42E018274}"/>
              </a:ext>
            </a:extLst>
          </p:cNvPr>
          <p:cNvSpPr/>
          <p:nvPr/>
        </p:nvSpPr>
        <p:spPr>
          <a:xfrm>
            <a:off x="169692" y="155058"/>
            <a:ext cx="6401051" cy="115122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معظمها عديدة الخلايا والقليل وحيد الخلية </a:t>
            </a:r>
          </a:p>
        </p:txBody>
      </p:sp>
      <p:sp>
        <p:nvSpPr>
          <p:cNvPr id="5" name="مستطيل 4">
            <a:extLst>
              <a:ext uri="{FF2B5EF4-FFF2-40B4-BE49-F238E27FC236}">
                <a16:creationId xmlns:a16="http://schemas.microsoft.com/office/drawing/2014/main" id="{F94B44B3-848C-4B46-AA98-13C015769F4F}"/>
              </a:ext>
            </a:extLst>
          </p:cNvPr>
          <p:cNvSpPr/>
          <p:nvPr/>
        </p:nvSpPr>
        <p:spPr>
          <a:xfrm>
            <a:off x="169691" y="1489170"/>
            <a:ext cx="6401051" cy="809898"/>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تتنوع في مواطنها البيئية </a:t>
            </a:r>
          </a:p>
        </p:txBody>
      </p:sp>
      <p:sp>
        <p:nvSpPr>
          <p:cNvPr id="6" name="مستطيل 5">
            <a:extLst>
              <a:ext uri="{FF2B5EF4-FFF2-40B4-BE49-F238E27FC236}">
                <a16:creationId xmlns:a16="http://schemas.microsoft.com/office/drawing/2014/main" id="{68287E36-9E01-4F1F-8303-780869BDF50E}"/>
              </a:ext>
            </a:extLst>
          </p:cNvPr>
          <p:cNvSpPr/>
          <p:nvPr/>
        </p:nvSpPr>
        <p:spPr>
          <a:xfrm>
            <a:off x="169690" y="2500413"/>
            <a:ext cx="6401051" cy="809898"/>
          </a:xfrm>
          <a:prstGeom prst="rect">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رمية أو تطفلية أو تكافلية العلاقة </a:t>
            </a:r>
          </a:p>
        </p:txBody>
      </p:sp>
      <p:sp>
        <p:nvSpPr>
          <p:cNvPr id="7" name="مستطيل 6">
            <a:extLst>
              <a:ext uri="{FF2B5EF4-FFF2-40B4-BE49-F238E27FC236}">
                <a16:creationId xmlns:a16="http://schemas.microsoft.com/office/drawing/2014/main" id="{25E9F238-77DD-4E41-9D83-AE2A3FE8B2A5}"/>
              </a:ext>
            </a:extLst>
          </p:cNvPr>
          <p:cNvSpPr/>
          <p:nvPr/>
        </p:nvSpPr>
        <p:spPr>
          <a:xfrm>
            <a:off x="169690" y="3520441"/>
            <a:ext cx="6401051" cy="2080936"/>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تتكاثر لا جنسيا بتكوين الابواغ(</a:t>
            </a:r>
            <a:r>
              <a:rPr lang="ar-SA" sz="4400" dirty="0" err="1">
                <a:solidFill>
                  <a:schemeClr val="tx1"/>
                </a:solidFill>
              </a:rPr>
              <a:t>الكونيدية</a:t>
            </a:r>
            <a:r>
              <a:rPr lang="ar-SA" sz="4400" dirty="0">
                <a:solidFill>
                  <a:schemeClr val="tx1"/>
                </a:solidFill>
              </a:rPr>
              <a:t>) وجنسيا بتكوين </a:t>
            </a:r>
            <a:r>
              <a:rPr lang="ar-SA" sz="4400" dirty="0" err="1">
                <a:solidFill>
                  <a:schemeClr val="tx1"/>
                </a:solidFill>
              </a:rPr>
              <a:t>البواغ</a:t>
            </a:r>
            <a:r>
              <a:rPr lang="ar-SA" sz="4400" dirty="0">
                <a:solidFill>
                  <a:schemeClr val="tx1"/>
                </a:solidFill>
              </a:rPr>
              <a:t> </a:t>
            </a:r>
            <a:r>
              <a:rPr lang="ar-SA" sz="4400" dirty="0" err="1">
                <a:solidFill>
                  <a:schemeClr val="tx1"/>
                </a:solidFill>
              </a:rPr>
              <a:t>الكيسية</a:t>
            </a:r>
            <a:r>
              <a:rPr lang="ar-SA" sz="4400" dirty="0">
                <a:solidFill>
                  <a:schemeClr val="tx1"/>
                </a:solidFill>
              </a:rPr>
              <a:t> داخل الكيس الثمري</a:t>
            </a:r>
          </a:p>
        </p:txBody>
      </p:sp>
      <p:sp>
        <p:nvSpPr>
          <p:cNvPr id="8" name="مستطيل 7">
            <a:extLst>
              <a:ext uri="{FF2B5EF4-FFF2-40B4-BE49-F238E27FC236}">
                <a16:creationId xmlns:a16="http://schemas.microsoft.com/office/drawing/2014/main" id="{40DF6D1E-2458-4BDD-8B1E-7DEB046948C9}"/>
              </a:ext>
            </a:extLst>
          </p:cNvPr>
          <p:cNvSpPr/>
          <p:nvPr/>
        </p:nvSpPr>
        <p:spPr>
          <a:xfrm>
            <a:off x="169690" y="5889100"/>
            <a:ext cx="6401051" cy="772956"/>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من أمثلتها: فطر الخميرة </a:t>
            </a:r>
          </a:p>
        </p:txBody>
      </p:sp>
      <p:pic>
        <p:nvPicPr>
          <p:cNvPr id="2" name="صورة 1">
            <a:extLst>
              <a:ext uri="{FF2B5EF4-FFF2-40B4-BE49-F238E27FC236}">
                <a16:creationId xmlns:a16="http://schemas.microsoft.com/office/drawing/2014/main" id="{F73DD67D-05D2-4699-8A1C-74E31F10B010}"/>
              </a:ext>
            </a:extLst>
          </p:cNvPr>
          <p:cNvPicPr>
            <a:picLocks noChangeAspect="1"/>
          </p:cNvPicPr>
          <p:nvPr/>
        </p:nvPicPr>
        <p:blipFill rotWithShape="1">
          <a:blip r:embed="rId2"/>
          <a:srcRect r="29674"/>
          <a:stretch/>
        </p:blipFill>
        <p:spPr>
          <a:xfrm>
            <a:off x="6780629" y="1097280"/>
            <a:ext cx="5241680" cy="5605662"/>
          </a:xfrm>
          <a:prstGeom prst="rect">
            <a:avLst/>
          </a:prstGeom>
        </p:spPr>
      </p:pic>
    </p:spTree>
    <p:extLst>
      <p:ext uri="{BB962C8B-B14F-4D97-AF65-F5344CB8AC3E}">
        <p14:creationId xmlns:p14="http://schemas.microsoft.com/office/powerpoint/2010/main" val="290115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50873CF3-B9EE-4794-8C18-4053F9B2DB8B}"/>
              </a:ext>
            </a:extLst>
          </p:cNvPr>
          <p:cNvSpPr/>
          <p:nvPr/>
        </p:nvSpPr>
        <p:spPr>
          <a:xfrm>
            <a:off x="339634" y="418012"/>
            <a:ext cx="11652241" cy="80989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dirty="0">
                <a:solidFill>
                  <a:schemeClr val="tx1"/>
                </a:solidFill>
              </a:rPr>
              <a:t>الفطريات الدعامية   </a:t>
            </a:r>
          </a:p>
        </p:txBody>
      </p:sp>
      <p:pic>
        <p:nvPicPr>
          <p:cNvPr id="5122" name="Picture 2" descr="ØµÙØ±Ø© Ø°Ø§Øª ØµÙØ©">
            <a:extLst>
              <a:ext uri="{FF2B5EF4-FFF2-40B4-BE49-F238E27FC236}">
                <a16:creationId xmlns:a16="http://schemas.microsoft.com/office/drawing/2014/main" id="{B1429357-6F10-4E18-9A60-0E305DAED8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9" y="1345472"/>
            <a:ext cx="5895875" cy="53949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ÙØªÙØ¬Ø© Ø¨Ø­Ø« Ø§ÙØµÙØ± Ø¹Ù âªbasidiomycotaâ¬â">
            <a:extLst>
              <a:ext uri="{FF2B5EF4-FFF2-40B4-BE49-F238E27FC236}">
                <a16:creationId xmlns:a16="http://schemas.microsoft.com/office/drawing/2014/main" id="{4B1A8D46-9CEB-483A-BA14-72F7A5CF5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34" y="1352550"/>
            <a:ext cx="5643155" cy="539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190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48F86FEB-78B6-42DB-81DE-107B60F23F61}"/>
              </a:ext>
            </a:extLst>
          </p:cNvPr>
          <p:cNvGraphicFramePr>
            <a:graphicFrameLocks noGrp="1"/>
          </p:cNvGraphicFramePr>
          <p:nvPr>
            <p:extLst>
              <p:ext uri="{D42A27DB-BD31-4B8C-83A1-F6EECF244321}">
                <p14:modId xmlns:p14="http://schemas.microsoft.com/office/powerpoint/2010/main" val="1874402505"/>
              </p:ext>
            </p:extLst>
          </p:nvPr>
        </p:nvGraphicFramePr>
        <p:xfrm>
          <a:off x="6130367" y="13061"/>
          <a:ext cx="5976000" cy="6766560"/>
        </p:xfrm>
        <a:graphic>
          <a:graphicData uri="http://schemas.openxmlformats.org/drawingml/2006/table">
            <a:tbl>
              <a:tblPr rtl="1" firstRow="1" bandRow="1">
                <a:tableStyleId>{5C22544A-7EE6-4342-B048-85BDC9FD1C3A}</a:tableStyleId>
              </a:tblPr>
              <a:tblGrid>
                <a:gridCol w="1656000">
                  <a:extLst>
                    <a:ext uri="{9D8B030D-6E8A-4147-A177-3AD203B41FA5}">
                      <a16:colId xmlns:a16="http://schemas.microsoft.com/office/drawing/2014/main" val="95739513"/>
                    </a:ext>
                  </a:extLst>
                </a:gridCol>
                <a:gridCol w="1440000">
                  <a:extLst>
                    <a:ext uri="{9D8B030D-6E8A-4147-A177-3AD203B41FA5}">
                      <a16:colId xmlns:a16="http://schemas.microsoft.com/office/drawing/2014/main" val="1677208109"/>
                    </a:ext>
                  </a:extLst>
                </a:gridCol>
                <a:gridCol w="1440000">
                  <a:extLst>
                    <a:ext uri="{9D8B030D-6E8A-4147-A177-3AD203B41FA5}">
                      <a16:colId xmlns:a16="http://schemas.microsoft.com/office/drawing/2014/main" val="2128709351"/>
                    </a:ext>
                  </a:extLst>
                </a:gridCol>
                <a:gridCol w="1440000">
                  <a:extLst>
                    <a:ext uri="{9D8B030D-6E8A-4147-A177-3AD203B41FA5}">
                      <a16:colId xmlns:a16="http://schemas.microsoft.com/office/drawing/2014/main" val="2983119749"/>
                    </a:ext>
                  </a:extLst>
                </a:gridCol>
              </a:tblGrid>
              <a:tr h="370840">
                <a:tc>
                  <a:txBody>
                    <a:bodyPr/>
                    <a:lstStyle/>
                    <a:p>
                      <a:pPr algn="ctr" rtl="1"/>
                      <a:r>
                        <a:rPr lang="ar-SA" sz="2400" b="1" dirty="0">
                          <a:solidFill>
                            <a:schemeClr val="tx1"/>
                          </a:solidFill>
                        </a:rPr>
                        <a:t>تتميز الفطريات  الدعامية  بانها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وحيدة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عديدة الخلايا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مما سبق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793722"/>
                  </a:ext>
                </a:extLst>
              </a:tr>
              <a:tr h="370840">
                <a:tc>
                  <a:txBody>
                    <a:bodyPr/>
                    <a:lstStyle/>
                    <a:p>
                      <a:pPr algn="ctr" rtl="1"/>
                      <a:r>
                        <a:rPr lang="ar-SA" sz="2400" b="1" dirty="0">
                          <a:solidFill>
                            <a:schemeClr val="tx1"/>
                          </a:solidFill>
                        </a:rPr>
                        <a:t>يعيش اغلبها في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البيئة الجافة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الماء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على اليابس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4389838"/>
                  </a:ext>
                </a:extLst>
              </a:tr>
              <a:tr h="370840">
                <a:tc>
                  <a:txBody>
                    <a:bodyPr/>
                    <a:lstStyle/>
                    <a:p>
                      <a:pPr algn="ctr" rtl="1"/>
                      <a:r>
                        <a:rPr lang="ar-SA" sz="2400" b="1" dirty="0">
                          <a:solidFill>
                            <a:schemeClr val="tx1"/>
                          </a:solidFill>
                        </a:rPr>
                        <a:t>نوع التغذي فيها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رمية أو تطفلية أو تكافلية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ب/بعضها رمي وبعضها تكافلي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بعضها رمي وبعضها طفيلي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3791968"/>
                  </a:ext>
                </a:extLst>
              </a:tr>
              <a:tr h="370840">
                <a:tc>
                  <a:txBody>
                    <a:bodyPr/>
                    <a:lstStyle/>
                    <a:p>
                      <a:pPr algn="ctr" rtl="1"/>
                      <a:r>
                        <a:rPr lang="ar-SA" sz="2400" b="1" dirty="0">
                          <a:solidFill>
                            <a:schemeClr val="tx1"/>
                          </a:solidFill>
                        </a:rPr>
                        <a:t>طرق التكاثر</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أ/نادرا ما تتكاثر لا جنسي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تتكاثر جنسيا بالأبواغ الدعامية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a:t>
                      </a:r>
                      <a:r>
                        <a:rPr lang="ar-SA" sz="2400" b="1" dirty="0" err="1">
                          <a:solidFill>
                            <a:schemeClr val="tx1"/>
                          </a:solidFill>
                        </a:rPr>
                        <a:t>ماسبق</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710338"/>
                  </a:ext>
                </a:extLst>
              </a:tr>
              <a:tr h="370840">
                <a:tc>
                  <a:txBody>
                    <a:bodyPr/>
                    <a:lstStyle/>
                    <a:p>
                      <a:pPr algn="ctr" rtl="1"/>
                      <a:r>
                        <a:rPr lang="ar-SA" sz="2400" b="1" dirty="0">
                          <a:solidFill>
                            <a:schemeClr val="tx1"/>
                          </a:solidFill>
                        </a:rPr>
                        <a:t>ينمو الجسم الثمري فيها بسرعة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أ/لسرعة تكون خلايا جديدة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لكبر حجم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لوجود نواتين في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3023825"/>
                  </a:ext>
                </a:extLst>
              </a:tr>
              <a:tr h="370840">
                <a:tc>
                  <a:txBody>
                    <a:bodyPr/>
                    <a:lstStyle/>
                    <a:p>
                      <a:pPr algn="ctr" rtl="1"/>
                      <a:r>
                        <a:rPr lang="ar-SA" sz="2400" b="1" dirty="0">
                          <a:solidFill>
                            <a:schemeClr val="tx1"/>
                          </a:solidFill>
                        </a:rPr>
                        <a:t>من الفطريات الدعامية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أ/فطر عش الغراب</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فطر عفن الخبز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فطر الخميرة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7029916"/>
                  </a:ext>
                </a:extLst>
              </a:tr>
            </a:tbl>
          </a:graphicData>
        </a:graphic>
      </p:graphicFrame>
      <p:graphicFrame>
        <p:nvGraphicFramePr>
          <p:cNvPr id="4" name="جدول 3">
            <a:extLst>
              <a:ext uri="{FF2B5EF4-FFF2-40B4-BE49-F238E27FC236}">
                <a16:creationId xmlns:a16="http://schemas.microsoft.com/office/drawing/2014/main" id="{7755C26E-9640-49BF-B770-E8D8F39F0025}"/>
              </a:ext>
            </a:extLst>
          </p:cNvPr>
          <p:cNvGraphicFramePr>
            <a:graphicFrameLocks noGrp="1"/>
          </p:cNvGraphicFramePr>
          <p:nvPr>
            <p:extLst>
              <p:ext uri="{D42A27DB-BD31-4B8C-83A1-F6EECF244321}">
                <p14:modId xmlns:p14="http://schemas.microsoft.com/office/powerpoint/2010/main" val="3103919970"/>
              </p:ext>
            </p:extLst>
          </p:nvPr>
        </p:nvGraphicFramePr>
        <p:xfrm>
          <a:off x="85863" y="39189"/>
          <a:ext cx="5976000" cy="6766560"/>
        </p:xfrm>
        <a:graphic>
          <a:graphicData uri="http://schemas.openxmlformats.org/drawingml/2006/table">
            <a:tbl>
              <a:tblPr rtl="1" firstRow="1" bandRow="1">
                <a:tableStyleId>{5C22544A-7EE6-4342-B048-85BDC9FD1C3A}</a:tableStyleId>
              </a:tblPr>
              <a:tblGrid>
                <a:gridCol w="1656000">
                  <a:extLst>
                    <a:ext uri="{9D8B030D-6E8A-4147-A177-3AD203B41FA5}">
                      <a16:colId xmlns:a16="http://schemas.microsoft.com/office/drawing/2014/main" val="95739513"/>
                    </a:ext>
                  </a:extLst>
                </a:gridCol>
                <a:gridCol w="1440000">
                  <a:extLst>
                    <a:ext uri="{9D8B030D-6E8A-4147-A177-3AD203B41FA5}">
                      <a16:colId xmlns:a16="http://schemas.microsoft.com/office/drawing/2014/main" val="1677208109"/>
                    </a:ext>
                  </a:extLst>
                </a:gridCol>
                <a:gridCol w="1440000">
                  <a:extLst>
                    <a:ext uri="{9D8B030D-6E8A-4147-A177-3AD203B41FA5}">
                      <a16:colId xmlns:a16="http://schemas.microsoft.com/office/drawing/2014/main" val="2128709351"/>
                    </a:ext>
                  </a:extLst>
                </a:gridCol>
                <a:gridCol w="1440000">
                  <a:extLst>
                    <a:ext uri="{9D8B030D-6E8A-4147-A177-3AD203B41FA5}">
                      <a16:colId xmlns:a16="http://schemas.microsoft.com/office/drawing/2014/main" val="2983119749"/>
                    </a:ext>
                  </a:extLst>
                </a:gridCol>
              </a:tblGrid>
              <a:tr h="370840">
                <a:tc>
                  <a:txBody>
                    <a:bodyPr/>
                    <a:lstStyle/>
                    <a:p>
                      <a:pPr algn="ctr" rtl="1"/>
                      <a:r>
                        <a:rPr lang="ar-SA" sz="2400" b="1" dirty="0">
                          <a:solidFill>
                            <a:schemeClr val="tx1"/>
                          </a:solidFill>
                        </a:rPr>
                        <a:t>تتميز الفطريات </a:t>
                      </a:r>
                      <a:r>
                        <a:rPr lang="ar-SA" sz="2400" b="1" dirty="0" err="1">
                          <a:solidFill>
                            <a:schemeClr val="tx1"/>
                          </a:solidFill>
                        </a:rPr>
                        <a:t>الكيسية</a:t>
                      </a:r>
                      <a:r>
                        <a:rPr lang="ar-SA" sz="2400" b="1" dirty="0">
                          <a:solidFill>
                            <a:schemeClr val="tx1"/>
                          </a:solidFill>
                        </a:rPr>
                        <a:t> بانها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وحيدة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عديدة الخلايا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مما سبق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793722"/>
                  </a:ext>
                </a:extLst>
              </a:tr>
              <a:tr h="370840">
                <a:tc>
                  <a:txBody>
                    <a:bodyPr/>
                    <a:lstStyle/>
                    <a:p>
                      <a:pPr algn="ctr" rtl="1"/>
                      <a:r>
                        <a:rPr lang="ar-SA" sz="2400" b="1" dirty="0">
                          <a:solidFill>
                            <a:schemeClr val="tx1"/>
                          </a:solidFill>
                        </a:rPr>
                        <a:t>يعيش اغلبها في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البيئة الجافة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الماء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على اليابس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4389838"/>
                  </a:ext>
                </a:extLst>
              </a:tr>
              <a:tr h="370840">
                <a:tc>
                  <a:txBody>
                    <a:bodyPr/>
                    <a:lstStyle/>
                    <a:p>
                      <a:pPr algn="ctr" rtl="1"/>
                      <a:r>
                        <a:rPr lang="ar-SA" sz="2400" b="1" dirty="0">
                          <a:solidFill>
                            <a:schemeClr val="tx1"/>
                          </a:solidFill>
                        </a:rPr>
                        <a:t>نوع التغذي فيها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 رمية أو تطفلية أو تكافلية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ب/بعضها رمي وبعضها تكافلي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بعضها رمي وبعضها طفيلي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3791968"/>
                  </a:ext>
                </a:extLst>
              </a:tr>
              <a:tr h="370840">
                <a:tc>
                  <a:txBody>
                    <a:bodyPr/>
                    <a:lstStyle/>
                    <a:p>
                      <a:pPr algn="ctr" rtl="1"/>
                      <a:r>
                        <a:rPr lang="ar-SA" sz="2400" b="1" dirty="0">
                          <a:solidFill>
                            <a:schemeClr val="tx1"/>
                          </a:solidFill>
                        </a:rPr>
                        <a:t>طرق التكاثر</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أ/نادرا ما تتكاثر لا جنسي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تتكاثر جنسيا بالأبواغ الدعامية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كل </a:t>
                      </a:r>
                      <a:r>
                        <a:rPr lang="ar-SA" sz="2400" b="1" dirty="0" err="1">
                          <a:solidFill>
                            <a:schemeClr val="tx1"/>
                          </a:solidFill>
                        </a:rPr>
                        <a:t>ماسبق</a:t>
                      </a:r>
                      <a:r>
                        <a:rPr lang="ar-SA" sz="24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710338"/>
                  </a:ext>
                </a:extLst>
              </a:tr>
              <a:tr h="370840">
                <a:tc>
                  <a:txBody>
                    <a:bodyPr/>
                    <a:lstStyle/>
                    <a:p>
                      <a:pPr algn="ctr" rtl="1"/>
                      <a:r>
                        <a:rPr lang="ar-SA" sz="2400" b="1" dirty="0">
                          <a:solidFill>
                            <a:schemeClr val="tx1"/>
                          </a:solidFill>
                        </a:rPr>
                        <a:t>ينمو الجسم الثمري فيها بسرعة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أ/لسرعة تكون خلايا جديدة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لكبر حجم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لوجود نواتين في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3023825"/>
                  </a:ext>
                </a:extLst>
              </a:tr>
              <a:tr h="370840">
                <a:tc>
                  <a:txBody>
                    <a:bodyPr/>
                    <a:lstStyle/>
                    <a:p>
                      <a:pPr algn="ctr" rtl="1"/>
                      <a:r>
                        <a:rPr lang="ar-SA" sz="2400" b="1" dirty="0">
                          <a:solidFill>
                            <a:schemeClr val="tx1"/>
                          </a:solidFill>
                        </a:rPr>
                        <a:t>من الفطريات الدعامية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1"/>
                      <a:r>
                        <a:rPr lang="ar-SA" sz="2400" b="1" dirty="0">
                          <a:solidFill>
                            <a:schemeClr val="tx1"/>
                          </a:solidFill>
                        </a:rPr>
                        <a:t>أ/فطر عش الغراب</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ب/ فطر عفن الخبز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1" dirty="0">
                          <a:solidFill>
                            <a:schemeClr val="tx1"/>
                          </a:solidFill>
                        </a:rPr>
                        <a:t>ج/ فطر الخميرة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5463286"/>
                  </a:ext>
                </a:extLst>
              </a:tr>
            </a:tbl>
          </a:graphicData>
        </a:graphic>
      </p:graphicFrame>
    </p:spTree>
    <p:extLst>
      <p:ext uri="{BB962C8B-B14F-4D97-AF65-F5344CB8AC3E}">
        <p14:creationId xmlns:p14="http://schemas.microsoft.com/office/powerpoint/2010/main" val="4053117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06BBE5A6-882F-49A8-A658-88DB4817C68C}"/>
              </a:ext>
            </a:extLst>
          </p:cNvPr>
          <p:cNvSpPr/>
          <p:nvPr/>
        </p:nvSpPr>
        <p:spPr>
          <a:xfrm>
            <a:off x="6780628" y="155058"/>
            <a:ext cx="5241680" cy="809898"/>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الفطريات الدعامية </a:t>
            </a:r>
          </a:p>
        </p:txBody>
      </p:sp>
      <p:sp>
        <p:nvSpPr>
          <p:cNvPr id="4" name="مستطيل 3">
            <a:extLst>
              <a:ext uri="{FF2B5EF4-FFF2-40B4-BE49-F238E27FC236}">
                <a16:creationId xmlns:a16="http://schemas.microsoft.com/office/drawing/2014/main" id="{2654F7D8-C2A0-4CB1-9E8E-B1A42E018274}"/>
              </a:ext>
            </a:extLst>
          </p:cNvPr>
          <p:cNvSpPr/>
          <p:nvPr/>
        </p:nvSpPr>
        <p:spPr>
          <a:xfrm>
            <a:off x="169692" y="155058"/>
            <a:ext cx="6401051" cy="80989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معظمها عديدة الخلايا</a:t>
            </a:r>
          </a:p>
        </p:txBody>
      </p:sp>
      <p:sp>
        <p:nvSpPr>
          <p:cNvPr id="5" name="مستطيل 4">
            <a:extLst>
              <a:ext uri="{FF2B5EF4-FFF2-40B4-BE49-F238E27FC236}">
                <a16:creationId xmlns:a16="http://schemas.microsoft.com/office/drawing/2014/main" id="{F94B44B3-848C-4B46-AA98-13C015769F4F}"/>
              </a:ext>
            </a:extLst>
          </p:cNvPr>
          <p:cNvSpPr/>
          <p:nvPr/>
        </p:nvSpPr>
        <p:spPr>
          <a:xfrm>
            <a:off x="169690" y="1141705"/>
            <a:ext cx="6401051" cy="809898"/>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يعيش أغلبها على اليابس </a:t>
            </a:r>
          </a:p>
        </p:txBody>
      </p:sp>
      <p:sp>
        <p:nvSpPr>
          <p:cNvPr id="6" name="مستطيل 5">
            <a:extLst>
              <a:ext uri="{FF2B5EF4-FFF2-40B4-BE49-F238E27FC236}">
                <a16:creationId xmlns:a16="http://schemas.microsoft.com/office/drawing/2014/main" id="{68287E36-9E01-4F1F-8303-780869BDF50E}"/>
              </a:ext>
            </a:extLst>
          </p:cNvPr>
          <p:cNvSpPr/>
          <p:nvPr/>
        </p:nvSpPr>
        <p:spPr>
          <a:xfrm>
            <a:off x="169690" y="2161733"/>
            <a:ext cx="6401051" cy="809898"/>
          </a:xfrm>
          <a:prstGeom prst="rect">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رمية أو تطفلية أو تكافلية العلاقة </a:t>
            </a:r>
          </a:p>
        </p:txBody>
      </p:sp>
      <p:sp>
        <p:nvSpPr>
          <p:cNvPr id="7" name="مستطيل 6">
            <a:extLst>
              <a:ext uri="{FF2B5EF4-FFF2-40B4-BE49-F238E27FC236}">
                <a16:creationId xmlns:a16="http://schemas.microsoft.com/office/drawing/2014/main" id="{25E9F238-77DD-4E41-9D83-AE2A3FE8B2A5}"/>
              </a:ext>
            </a:extLst>
          </p:cNvPr>
          <p:cNvSpPr/>
          <p:nvPr/>
        </p:nvSpPr>
        <p:spPr>
          <a:xfrm>
            <a:off x="169690" y="3076135"/>
            <a:ext cx="6401051" cy="2629746"/>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نادرا ما تتكاثر لا جنسيا وتتكاثر جنسيا بتكوين الأبواغ </a:t>
            </a:r>
            <a:r>
              <a:rPr lang="ar-SA" sz="4400" dirty="0" err="1">
                <a:solidFill>
                  <a:schemeClr val="tx1"/>
                </a:solidFill>
              </a:rPr>
              <a:t>الأبواغ</a:t>
            </a:r>
            <a:r>
              <a:rPr lang="ar-SA" sz="4400" dirty="0">
                <a:solidFill>
                  <a:schemeClr val="tx1"/>
                </a:solidFill>
              </a:rPr>
              <a:t> الدعامية على حوامل الابواغ الدعامية </a:t>
            </a:r>
          </a:p>
        </p:txBody>
      </p:sp>
      <p:sp>
        <p:nvSpPr>
          <p:cNvPr id="8" name="مستطيل 7">
            <a:extLst>
              <a:ext uri="{FF2B5EF4-FFF2-40B4-BE49-F238E27FC236}">
                <a16:creationId xmlns:a16="http://schemas.microsoft.com/office/drawing/2014/main" id="{40DF6D1E-2458-4BDD-8B1E-7DEB046948C9}"/>
              </a:ext>
            </a:extLst>
          </p:cNvPr>
          <p:cNvSpPr/>
          <p:nvPr/>
        </p:nvSpPr>
        <p:spPr>
          <a:xfrm>
            <a:off x="169690" y="5889100"/>
            <a:ext cx="6401051" cy="772956"/>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من </a:t>
            </a:r>
            <a:r>
              <a:rPr lang="ar-SA" sz="4400" dirty="0" err="1">
                <a:solidFill>
                  <a:schemeClr val="tx1"/>
                </a:solidFill>
              </a:rPr>
              <a:t>أمثلتها:عيش</a:t>
            </a:r>
            <a:r>
              <a:rPr lang="ar-SA" sz="4400" dirty="0">
                <a:solidFill>
                  <a:schemeClr val="tx1"/>
                </a:solidFill>
              </a:rPr>
              <a:t> الغراب </a:t>
            </a:r>
          </a:p>
        </p:txBody>
      </p:sp>
      <p:pic>
        <p:nvPicPr>
          <p:cNvPr id="7170" name="Picture 2" descr="ØµÙØ±Ø© Ø°Ø§Øª ØµÙØ©">
            <a:extLst>
              <a:ext uri="{FF2B5EF4-FFF2-40B4-BE49-F238E27FC236}">
                <a16:creationId xmlns:a16="http://schemas.microsoft.com/office/drawing/2014/main" id="{175796E6-7849-445E-8E0F-42E2E81A0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9164" y="1087896"/>
            <a:ext cx="5241679" cy="557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92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1A9EE7B-67DB-4AA9-91F4-8BF8B78C3791}"/>
              </a:ext>
            </a:extLst>
          </p:cNvPr>
          <p:cNvSpPr/>
          <p:nvPr/>
        </p:nvSpPr>
        <p:spPr>
          <a:xfrm>
            <a:off x="182880" y="91440"/>
            <a:ext cx="11665132" cy="1580607"/>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كان عارف أبو العريف (الذي يدعي كثيرا في كلامه )</a:t>
            </a:r>
          </a:p>
          <a:p>
            <a:pPr algn="ctr"/>
            <a:r>
              <a:rPr lang="ar-SA" sz="4000" dirty="0">
                <a:solidFill>
                  <a:schemeClr val="tx1"/>
                </a:solidFill>
              </a:rPr>
              <a:t>يتحدث مع خالد وقد اخبره بالقصة التالية </a:t>
            </a:r>
          </a:p>
        </p:txBody>
      </p:sp>
      <p:sp>
        <p:nvSpPr>
          <p:cNvPr id="3" name="مستطيل 2">
            <a:extLst>
              <a:ext uri="{FF2B5EF4-FFF2-40B4-BE49-F238E27FC236}">
                <a16:creationId xmlns:a16="http://schemas.microsoft.com/office/drawing/2014/main" id="{D0D28838-3932-4DAB-B6F7-13111151BC76}"/>
              </a:ext>
            </a:extLst>
          </p:cNvPr>
          <p:cNvSpPr/>
          <p:nvPr/>
        </p:nvSpPr>
        <p:spPr>
          <a:xfrm>
            <a:off x="4572000" y="1789611"/>
            <a:ext cx="7276012" cy="3879669"/>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أني احب أن أتناول نبات </a:t>
            </a:r>
            <a:r>
              <a:rPr lang="ar-SA" sz="4000" dirty="0" err="1">
                <a:solidFill>
                  <a:schemeClr val="tx1"/>
                </a:solidFill>
              </a:rPr>
              <a:t>المشروم</a:t>
            </a:r>
            <a:r>
              <a:rPr lang="ar-SA" sz="4000" dirty="0">
                <a:solidFill>
                  <a:schemeClr val="tx1"/>
                </a:solidFill>
              </a:rPr>
              <a:t> كثيرا ولذلك قررت أن أزرعه في أحواض صغيرة عندي في البيت لذا وضعت تربة مناسبه في الحوض واخذت بذورا </a:t>
            </a:r>
            <a:r>
              <a:rPr lang="ar-SA" sz="4000" dirty="0" err="1">
                <a:solidFill>
                  <a:schemeClr val="tx1"/>
                </a:solidFill>
              </a:rPr>
              <a:t>للمشروم</a:t>
            </a:r>
            <a:r>
              <a:rPr lang="ar-SA" sz="4000" dirty="0">
                <a:solidFill>
                  <a:schemeClr val="tx1"/>
                </a:solidFill>
              </a:rPr>
              <a:t> وزرعتها في تلك الأحواض وعرضتها لأشعة الشمس حتى نمت وأصبحت ثمار شهيه </a:t>
            </a:r>
          </a:p>
        </p:txBody>
      </p:sp>
      <p:sp>
        <p:nvSpPr>
          <p:cNvPr id="4" name="مستطيل 3">
            <a:extLst>
              <a:ext uri="{FF2B5EF4-FFF2-40B4-BE49-F238E27FC236}">
                <a16:creationId xmlns:a16="http://schemas.microsoft.com/office/drawing/2014/main" id="{5B0F513E-0B41-4D33-BE87-0709DC5E9445}"/>
              </a:ext>
            </a:extLst>
          </p:cNvPr>
          <p:cNvSpPr/>
          <p:nvPr/>
        </p:nvSpPr>
        <p:spPr>
          <a:xfrm>
            <a:off x="4572000" y="5786843"/>
            <a:ext cx="7276012" cy="862149"/>
          </a:xfrm>
          <a:prstGeom prst="rect">
            <a:avLst/>
          </a:prstGeom>
          <a:solidFill>
            <a:srgbClr val="7CDA9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اكتشفي الخطأ في قصة عارف أبو العريف </a:t>
            </a:r>
          </a:p>
        </p:txBody>
      </p:sp>
      <p:pic>
        <p:nvPicPr>
          <p:cNvPr id="6146" name="Picture 2" descr="ÙØªÙØ¬Ø© Ø¨Ø­Ø« Ø§ÙØµÙØ± Ø¹Ù âªChild Planting CLIPARTâ¬â">
            <a:extLst>
              <a:ext uri="{FF2B5EF4-FFF2-40B4-BE49-F238E27FC236}">
                <a16:creationId xmlns:a16="http://schemas.microsoft.com/office/drawing/2014/main" id="{7870A2A2-095D-4D7C-AE7C-3355F7F5B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82880" y="1789611"/>
            <a:ext cx="4293870" cy="485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45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126F1241-94CA-4AF5-AD2A-7DA2EDFF07EF}"/>
              </a:ext>
            </a:extLst>
          </p:cNvPr>
          <p:cNvSpPr/>
          <p:nvPr/>
        </p:nvSpPr>
        <p:spPr>
          <a:xfrm>
            <a:off x="6096000" y="155057"/>
            <a:ext cx="5926308" cy="2170132"/>
          </a:xfrm>
          <a:prstGeom prst="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لاحظ العلماء أن فطر البنسليوم والكثير من الفطريات لا تتكاثر جنسيا</a:t>
            </a:r>
          </a:p>
        </p:txBody>
      </p:sp>
      <p:sp>
        <p:nvSpPr>
          <p:cNvPr id="4" name="مستطيل 3">
            <a:extLst>
              <a:ext uri="{FF2B5EF4-FFF2-40B4-BE49-F238E27FC236}">
                <a16:creationId xmlns:a16="http://schemas.microsoft.com/office/drawing/2014/main" id="{CE6D1453-84EA-45E8-B19D-4302D426426A}"/>
              </a:ext>
            </a:extLst>
          </p:cNvPr>
          <p:cNvSpPr/>
          <p:nvPr/>
        </p:nvSpPr>
        <p:spPr>
          <a:xfrm>
            <a:off x="6096000" y="4928090"/>
            <a:ext cx="5926308" cy="174123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س/فإلى أي قسم من قسم الفطريات يمكن أن نضمها إليها </a:t>
            </a:r>
          </a:p>
        </p:txBody>
      </p:sp>
      <p:pic>
        <p:nvPicPr>
          <p:cNvPr id="16386" name="Picture 2" descr="ÙØªÙØ¬Ø© Ø¨Ø­Ø« Ø§ÙØµÙØ± Ø¹Ù ÙØ·Ø± Ø§ÙØ¨ÙØ³ÙÙÙÙ">
            <a:extLst>
              <a:ext uri="{FF2B5EF4-FFF2-40B4-BE49-F238E27FC236}">
                <a16:creationId xmlns:a16="http://schemas.microsoft.com/office/drawing/2014/main" id="{39A91A19-21DF-46D7-9136-011B00708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92" y="155057"/>
            <a:ext cx="5760845" cy="6520063"/>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5EF59C24-EB6D-465F-B119-BC4E23ACB5AD}"/>
              </a:ext>
            </a:extLst>
          </p:cNvPr>
          <p:cNvSpPr/>
          <p:nvPr/>
        </p:nvSpPr>
        <p:spPr>
          <a:xfrm>
            <a:off x="6096000" y="2428362"/>
            <a:ext cx="5926308" cy="239655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وقد اعترض بعض العلماء على اضافتها إلى أي من الشعب الأربع السابقة وخاصة </a:t>
            </a:r>
            <a:r>
              <a:rPr lang="ar-SA" sz="4400" dirty="0" err="1">
                <a:solidFill>
                  <a:schemeClr val="tx1"/>
                </a:solidFill>
              </a:rPr>
              <a:t>الكيسية</a:t>
            </a:r>
            <a:r>
              <a:rPr lang="ar-SA" sz="4400" dirty="0">
                <a:solidFill>
                  <a:schemeClr val="tx1"/>
                </a:solidFill>
              </a:rPr>
              <a:t> </a:t>
            </a:r>
          </a:p>
        </p:txBody>
      </p:sp>
      <p:sp>
        <p:nvSpPr>
          <p:cNvPr id="7" name="مستطيل 6">
            <a:extLst>
              <a:ext uri="{FF2B5EF4-FFF2-40B4-BE49-F238E27FC236}">
                <a16:creationId xmlns:a16="http://schemas.microsoft.com/office/drawing/2014/main" id="{001360DD-B0EF-40A3-B0C6-11C4421219D8}"/>
              </a:ext>
            </a:extLst>
          </p:cNvPr>
          <p:cNvSpPr/>
          <p:nvPr/>
        </p:nvSpPr>
        <p:spPr>
          <a:xfrm>
            <a:off x="275325" y="346647"/>
            <a:ext cx="1357532" cy="125429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مشكلة وحل </a:t>
            </a:r>
          </a:p>
        </p:txBody>
      </p:sp>
    </p:spTree>
    <p:extLst>
      <p:ext uri="{BB962C8B-B14F-4D97-AF65-F5344CB8AC3E}">
        <p14:creationId xmlns:p14="http://schemas.microsoft.com/office/powerpoint/2010/main" val="3355910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126F1241-94CA-4AF5-AD2A-7DA2EDFF07EF}"/>
              </a:ext>
            </a:extLst>
          </p:cNvPr>
          <p:cNvSpPr/>
          <p:nvPr/>
        </p:nvSpPr>
        <p:spPr>
          <a:xfrm>
            <a:off x="8673737" y="155056"/>
            <a:ext cx="3348570" cy="6415561"/>
          </a:xfrm>
          <a:prstGeom prst="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استحدث العلماء قسم خاص يضم أنواع متعددة من الفطريات تجمع بينها صفة واحد هي أنها لا تتكاثر جنسيا وسميت </a:t>
            </a:r>
            <a:r>
              <a:rPr lang="ar-SA" sz="4400" dirty="0">
                <a:solidFill>
                  <a:srgbClr val="FF0000"/>
                </a:solidFill>
              </a:rPr>
              <a:t>بالفطريات الناقصة </a:t>
            </a:r>
          </a:p>
        </p:txBody>
      </p:sp>
      <p:pic>
        <p:nvPicPr>
          <p:cNvPr id="18434" name="Picture 2" descr="ÙØªÙØ¬Ø© Ø¨Ø­Ø« Ø§ÙØµÙØ± Ø¹Ù ÙØ·Ø± Ø§ÙØ¨ÙØ³ÙÙÙÙ">
            <a:extLst>
              <a:ext uri="{FF2B5EF4-FFF2-40B4-BE49-F238E27FC236}">
                <a16:creationId xmlns:a16="http://schemas.microsoft.com/office/drawing/2014/main" id="{6A992865-74DA-4928-8CBA-82E98F1A6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93" y="155055"/>
            <a:ext cx="8347290" cy="6415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98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126F1241-94CA-4AF5-AD2A-7DA2EDFF07EF}"/>
              </a:ext>
            </a:extLst>
          </p:cNvPr>
          <p:cNvSpPr/>
          <p:nvPr/>
        </p:nvSpPr>
        <p:spPr>
          <a:xfrm>
            <a:off x="8673737" y="155056"/>
            <a:ext cx="3348570" cy="2757961"/>
          </a:xfrm>
          <a:prstGeom prst="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فسري: </a:t>
            </a:r>
          </a:p>
          <a:p>
            <a:pPr algn="ctr"/>
            <a:r>
              <a:rPr lang="ar-SA" sz="4400" dirty="0">
                <a:solidFill>
                  <a:schemeClr val="tx1"/>
                </a:solidFill>
              </a:rPr>
              <a:t>سميت الفطريات الناقصة بهذا الاسم </a:t>
            </a:r>
          </a:p>
        </p:txBody>
      </p:sp>
      <p:pic>
        <p:nvPicPr>
          <p:cNvPr id="18434" name="Picture 2" descr="ÙØªÙØ¬Ø© Ø¨Ø­Ø« Ø§ÙØµÙØ± Ø¹Ù ÙØ·Ø± Ø§ÙØ¨ÙØ³ÙÙÙÙ">
            <a:extLst>
              <a:ext uri="{FF2B5EF4-FFF2-40B4-BE49-F238E27FC236}">
                <a16:creationId xmlns:a16="http://schemas.microsoft.com/office/drawing/2014/main" id="{6A992865-74DA-4928-8CBA-82E98F1A6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93" y="155055"/>
            <a:ext cx="8347290" cy="6415561"/>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1D784483-7620-4EC8-87D9-061C1F79E224}"/>
              </a:ext>
            </a:extLst>
          </p:cNvPr>
          <p:cNvSpPr/>
          <p:nvPr/>
        </p:nvSpPr>
        <p:spPr>
          <a:xfrm>
            <a:off x="8673737" y="3181285"/>
            <a:ext cx="3348570" cy="2757961"/>
          </a:xfrm>
          <a:prstGeom prst="rect">
            <a:avLst/>
          </a:prstGeom>
          <a:solidFill>
            <a:srgbClr val="C4DE7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لعدم وجود مراحل تكاثر جنسي في دورة حياتها</a:t>
            </a:r>
          </a:p>
        </p:txBody>
      </p:sp>
    </p:spTree>
    <p:extLst>
      <p:ext uri="{BB962C8B-B14F-4D97-AF65-F5344CB8AC3E}">
        <p14:creationId xmlns:p14="http://schemas.microsoft.com/office/powerpoint/2010/main" val="2050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5B880E62-D32A-442F-A0E4-94953A259B1D}"/>
              </a:ext>
            </a:extLst>
          </p:cNvPr>
          <p:cNvSpPr/>
          <p:nvPr/>
        </p:nvSpPr>
        <p:spPr>
          <a:xfrm>
            <a:off x="5133703" y="141994"/>
            <a:ext cx="6848737" cy="2705709"/>
          </a:xfrm>
          <a:prstGeom prst="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طال حريق كبير احد الغابات فاحترقت اشجاره وهجرها معظم الكائنات الحية وأصبحت أرض جرداء </a:t>
            </a:r>
          </a:p>
        </p:txBody>
      </p:sp>
      <p:pic>
        <p:nvPicPr>
          <p:cNvPr id="1026" name="Picture 2" descr="ÙØªÙØ¬Ø© Ø¨Ø­Ø« Ø§ÙØµÙØ± Ø¹Ù Ø§ÙØ£Ø´ÙØ§Øª">
            <a:extLst>
              <a:ext uri="{FF2B5EF4-FFF2-40B4-BE49-F238E27FC236}">
                <a16:creationId xmlns:a16="http://schemas.microsoft.com/office/drawing/2014/main" id="{AD98B969-7070-48A4-B894-F76572BCE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251" y="2984831"/>
            <a:ext cx="4797189" cy="2266950"/>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00020D27-15E8-44D2-838E-1CEA6CE9532E}"/>
              </a:ext>
            </a:extLst>
          </p:cNvPr>
          <p:cNvSpPr/>
          <p:nvPr/>
        </p:nvSpPr>
        <p:spPr>
          <a:xfrm>
            <a:off x="209560" y="3025044"/>
            <a:ext cx="6848737" cy="2213674"/>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بعد مدة من الزمن ساق الله إليها مطر سقيا فظهرت أول اشكال الحياة فيها وهي </a:t>
            </a:r>
            <a:r>
              <a:rPr lang="ar-SA" sz="4400" dirty="0" err="1">
                <a:solidFill>
                  <a:schemeClr val="tx1"/>
                </a:solidFill>
              </a:rPr>
              <a:t>الأشنات</a:t>
            </a:r>
            <a:r>
              <a:rPr lang="ar-SA" sz="4400" dirty="0">
                <a:solidFill>
                  <a:schemeClr val="tx1"/>
                </a:solidFill>
              </a:rPr>
              <a:t> </a:t>
            </a:r>
          </a:p>
        </p:txBody>
      </p:sp>
      <p:pic>
        <p:nvPicPr>
          <p:cNvPr id="1028" name="Picture 4" descr="ÙØªÙØ¬Ø© Ø¨Ø­Ø« Ø§ÙØµÙØ± Ø¹Ù Ø­Ø±Ù ÙÙ ØºØ§Ø¨Ù">
            <a:extLst>
              <a:ext uri="{FF2B5EF4-FFF2-40B4-BE49-F238E27FC236}">
                <a16:creationId xmlns:a16="http://schemas.microsoft.com/office/drawing/2014/main" id="{F918B81F-EE2D-4F7C-82F7-FBF939FD3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60" y="141994"/>
            <a:ext cx="4797189" cy="2705709"/>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E2CE99F8-6897-4141-ABCC-1129C5C4DC66}"/>
              </a:ext>
            </a:extLst>
          </p:cNvPr>
          <p:cNvSpPr/>
          <p:nvPr/>
        </p:nvSpPr>
        <p:spPr>
          <a:xfrm>
            <a:off x="209560" y="5356284"/>
            <a:ext cx="11772879" cy="1385847"/>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قال تعالى (يخرج الحي من الميت ويخرج الميت من الحي و يحيي الأرض بعد موتها وكذلك تخرجون) </a:t>
            </a:r>
          </a:p>
        </p:txBody>
      </p:sp>
    </p:spTree>
    <p:extLst>
      <p:ext uri="{BB962C8B-B14F-4D97-AF65-F5344CB8AC3E}">
        <p14:creationId xmlns:p14="http://schemas.microsoft.com/office/powerpoint/2010/main" val="238649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226B7F7-66F1-4181-851A-CDA72ED512B8}"/>
              </a:ext>
            </a:extLst>
          </p:cNvPr>
          <p:cNvSpPr/>
          <p:nvPr/>
        </p:nvSpPr>
        <p:spPr>
          <a:xfrm>
            <a:off x="418011" y="272624"/>
            <a:ext cx="11325623" cy="80989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استبدلي الصور بكلمات مناسبة  لتصلي لتعريف </a:t>
            </a:r>
            <a:r>
              <a:rPr lang="ar-SA" sz="4400" dirty="0" err="1">
                <a:solidFill>
                  <a:schemeClr val="tx1"/>
                </a:solidFill>
              </a:rPr>
              <a:t>الأشنات</a:t>
            </a:r>
            <a:r>
              <a:rPr lang="ar-SA" sz="4400" dirty="0">
                <a:solidFill>
                  <a:schemeClr val="tx1"/>
                </a:solidFill>
              </a:rPr>
              <a:t> </a:t>
            </a:r>
          </a:p>
        </p:txBody>
      </p:sp>
      <p:pic>
        <p:nvPicPr>
          <p:cNvPr id="1032" name="Picture 8" descr="ØµÙØ±Ø© Ø°Ø§Øª ØµÙØ©">
            <a:extLst>
              <a:ext uri="{FF2B5EF4-FFF2-40B4-BE49-F238E27FC236}">
                <a16:creationId xmlns:a16="http://schemas.microsoft.com/office/drawing/2014/main" id="{C7028B53-5A81-4145-B022-C8A058E74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672" y="1998617"/>
            <a:ext cx="3454425" cy="34840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ØµÙØ±Ø© Ø°Ø§Øª ØµÙØ©">
            <a:extLst>
              <a:ext uri="{FF2B5EF4-FFF2-40B4-BE49-F238E27FC236}">
                <a16:creationId xmlns:a16="http://schemas.microsoft.com/office/drawing/2014/main" id="{67F14739-1850-4A0F-97DE-4E5DF7245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663" y="1622923"/>
            <a:ext cx="3670663" cy="412098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ÙØªÙØ¬Ø© Ø¨Ø­Ø« Ø§ÙØµÙØ± Ø¹Ù âªLICHENSâ¬â">
            <a:extLst>
              <a:ext uri="{FF2B5EF4-FFF2-40B4-BE49-F238E27FC236}">
                <a16:creationId xmlns:a16="http://schemas.microsoft.com/office/drawing/2014/main" id="{FEACF62F-0BA9-4E4F-B2A6-C197211F8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010" y="1998617"/>
            <a:ext cx="3500969" cy="3484031"/>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8088E2E7-3F96-4AE0-89CB-6A3B93ED2178}"/>
              </a:ext>
            </a:extLst>
          </p:cNvPr>
          <p:cNvSpPr/>
          <p:nvPr/>
        </p:nvSpPr>
        <p:spPr>
          <a:xfrm>
            <a:off x="8606308" y="5737855"/>
            <a:ext cx="3307018" cy="80989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الفطر</a:t>
            </a:r>
          </a:p>
        </p:txBody>
      </p:sp>
      <p:sp>
        <p:nvSpPr>
          <p:cNvPr id="11" name="مستطيل 10">
            <a:extLst>
              <a:ext uri="{FF2B5EF4-FFF2-40B4-BE49-F238E27FC236}">
                <a16:creationId xmlns:a16="http://schemas.microsoft.com/office/drawing/2014/main" id="{AE334633-8D61-4AB1-A186-7B2B168A21AF}"/>
              </a:ext>
            </a:extLst>
          </p:cNvPr>
          <p:cNvSpPr/>
          <p:nvPr/>
        </p:nvSpPr>
        <p:spPr>
          <a:xfrm>
            <a:off x="4366672" y="5737855"/>
            <a:ext cx="3307019" cy="80989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طحلب </a:t>
            </a:r>
          </a:p>
        </p:txBody>
      </p:sp>
      <p:sp>
        <p:nvSpPr>
          <p:cNvPr id="12" name="مستطيل 11">
            <a:extLst>
              <a:ext uri="{FF2B5EF4-FFF2-40B4-BE49-F238E27FC236}">
                <a16:creationId xmlns:a16="http://schemas.microsoft.com/office/drawing/2014/main" id="{E4DC9BED-2C2B-4C47-8DD7-A710E8167443}"/>
              </a:ext>
            </a:extLst>
          </p:cNvPr>
          <p:cNvSpPr/>
          <p:nvPr/>
        </p:nvSpPr>
        <p:spPr>
          <a:xfrm>
            <a:off x="365882" y="5737855"/>
            <a:ext cx="3553097" cy="80989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err="1">
                <a:solidFill>
                  <a:schemeClr val="tx1"/>
                </a:solidFill>
              </a:rPr>
              <a:t>الأشنات</a:t>
            </a:r>
            <a:r>
              <a:rPr lang="ar-SA" sz="4400" dirty="0">
                <a:solidFill>
                  <a:schemeClr val="tx1"/>
                </a:solidFill>
              </a:rPr>
              <a:t> </a:t>
            </a:r>
          </a:p>
        </p:txBody>
      </p:sp>
      <p:sp>
        <p:nvSpPr>
          <p:cNvPr id="13" name="مستطيل 12">
            <a:extLst>
              <a:ext uri="{FF2B5EF4-FFF2-40B4-BE49-F238E27FC236}">
                <a16:creationId xmlns:a16="http://schemas.microsoft.com/office/drawing/2014/main" id="{9AE4DC6E-23F1-4251-B035-9E4C469BE788}"/>
              </a:ext>
            </a:extLst>
          </p:cNvPr>
          <p:cNvSpPr/>
          <p:nvPr/>
        </p:nvSpPr>
        <p:spPr>
          <a:xfrm>
            <a:off x="7457453" y="3335683"/>
            <a:ext cx="1148855" cy="8098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dirty="0">
                <a:solidFill>
                  <a:schemeClr val="tx1"/>
                </a:solidFill>
              </a:rPr>
              <a:t>+</a:t>
            </a:r>
          </a:p>
        </p:txBody>
      </p:sp>
      <p:sp>
        <p:nvSpPr>
          <p:cNvPr id="14" name="مستطيل 13">
            <a:extLst>
              <a:ext uri="{FF2B5EF4-FFF2-40B4-BE49-F238E27FC236}">
                <a16:creationId xmlns:a16="http://schemas.microsoft.com/office/drawing/2014/main" id="{0E3E4938-37D7-47B1-8AF3-0920221FBD0A}"/>
              </a:ext>
            </a:extLst>
          </p:cNvPr>
          <p:cNvSpPr/>
          <p:nvPr/>
        </p:nvSpPr>
        <p:spPr>
          <a:xfrm>
            <a:off x="3555335" y="3429000"/>
            <a:ext cx="1148855" cy="8098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dirty="0">
                <a:solidFill>
                  <a:schemeClr val="tx1"/>
                </a:solidFill>
              </a:rPr>
              <a:t>=</a:t>
            </a:r>
          </a:p>
        </p:txBody>
      </p:sp>
      <p:sp>
        <p:nvSpPr>
          <p:cNvPr id="15" name="مستطيل 14">
            <a:extLst>
              <a:ext uri="{FF2B5EF4-FFF2-40B4-BE49-F238E27FC236}">
                <a16:creationId xmlns:a16="http://schemas.microsoft.com/office/drawing/2014/main" id="{D1BCDE71-9173-4C06-8EBD-28753249D5B2}"/>
              </a:ext>
            </a:extLst>
          </p:cNvPr>
          <p:cNvSpPr/>
          <p:nvPr/>
        </p:nvSpPr>
        <p:spPr>
          <a:xfrm>
            <a:off x="7466900" y="5482647"/>
            <a:ext cx="1148855" cy="8098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dirty="0">
                <a:solidFill>
                  <a:schemeClr val="tx1"/>
                </a:solidFill>
              </a:rPr>
              <a:t>و</a:t>
            </a:r>
          </a:p>
        </p:txBody>
      </p:sp>
      <p:sp>
        <p:nvSpPr>
          <p:cNvPr id="16" name="مستطيل 15">
            <a:extLst>
              <a:ext uri="{FF2B5EF4-FFF2-40B4-BE49-F238E27FC236}">
                <a16:creationId xmlns:a16="http://schemas.microsoft.com/office/drawing/2014/main" id="{F2167AA6-1905-420A-AB49-FB25C2453429}"/>
              </a:ext>
            </a:extLst>
          </p:cNvPr>
          <p:cNvSpPr/>
          <p:nvPr/>
        </p:nvSpPr>
        <p:spPr>
          <a:xfrm>
            <a:off x="8606308" y="5737855"/>
            <a:ext cx="3307018" cy="80989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400" dirty="0">
              <a:solidFill>
                <a:schemeClr val="tx1"/>
              </a:solidFill>
            </a:endParaRPr>
          </a:p>
        </p:txBody>
      </p:sp>
      <p:sp>
        <p:nvSpPr>
          <p:cNvPr id="17" name="مستطيل 16">
            <a:extLst>
              <a:ext uri="{FF2B5EF4-FFF2-40B4-BE49-F238E27FC236}">
                <a16:creationId xmlns:a16="http://schemas.microsoft.com/office/drawing/2014/main" id="{EDE0FE4B-85B7-4410-9012-8FB5EB1C5DAF}"/>
              </a:ext>
            </a:extLst>
          </p:cNvPr>
          <p:cNvSpPr/>
          <p:nvPr/>
        </p:nvSpPr>
        <p:spPr>
          <a:xfrm>
            <a:off x="4348887" y="5738998"/>
            <a:ext cx="3307018" cy="809898"/>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400" dirty="0">
              <a:solidFill>
                <a:schemeClr val="tx1"/>
              </a:solidFill>
            </a:endParaRPr>
          </a:p>
        </p:txBody>
      </p:sp>
    </p:spTree>
    <p:extLst>
      <p:ext uri="{BB962C8B-B14F-4D97-AF65-F5344CB8AC3E}">
        <p14:creationId xmlns:p14="http://schemas.microsoft.com/office/powerpoint/2010/main" val="348567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B2D4673-8EC2-4D2B-AC83-A7A1459009DB}"/>
              </a:ext>
            </a:extLst>
          </p:cNvPr>
          <p:cNvSpPr/>
          <p:nvPr/>
        </p:nvSpPr>
        <p:spPr>
          <a:xfrm>
            <a:off x="7772399" y="155058"/>
            <a:ext cx="4075611" cy="6062862"/>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err="1">
                <a:solidFill>
                  <a:schemeClr val="tx1"/>
                </a:solidFill>
              </a:rPr>
              <a:t>الأشنات</a:t>
            </a:r>
            <a:r>
              <a:rPr lang="ar-SA" sz="4400" dirty="0">
                <a:solidFill>
                  <a:schemeClr val="tx1"/>
                </a:solidFill>
              </a:rPr>
              <a:t>: هي علاقة تبادل منفعة بين الفطريات والطحالب الخضراء أو البكتيريا الخضراء المزرقة أو أي شريك أخر يقوم بالبناء الضوئي </a:t>
            </a:r>
          </a:p>
        </p:txBody>
      </p:sp>
      <p:pic>
        <p:nvPicPr>
          <p:cNvPr id="2050" name="Picture 2" descr="ØµÙØ±Ø© Ø°Ø§Øª ØµÙØ©">
            <a:extLst>
              <a:ext uri="{FF2B5EF4-FFF2-40B4-BE49-F238E27FC236}">
                <a16:creationId xmlns:a16="http://schemas.microsoft.com/office/drawing/2014/main" id="{02DB1301-F770-4DF3-AF6B-401AB579A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155057"/>
            <a:ext cx="7432222" cy="616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127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1E7C8398-B1D1-4423-90AA-91F9FBBF255E}"/>
              </a:ext>
            </a:extLst>
          </p:cNvPr>
          <p:cNvSpPr/>
          <p:nvPr/>
        </p:nvSpPr>
        <p:spPr>
          <a:xfrm>
            <a:off x="5956663" y="155058"/>
            <a:ext cx="5891348" cy="2601205"/>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تقيم الكثير من الفطريات (</a:t>
            </a:r>
            <a:r>
              <a:rPr lang="ar-SA" sz="4400" dirty="0" err="1">
                <a:solidFill>
                  <a:schemeClr val="tx1"/>
                </a:solidFill>
              </a:rPr>
              <a:t>كالاشنات</a:t>
            </a:r>
            <a:r>
              <a:rPr lang="ar-SA" sz="4400" dirty="0">
                <a:solidFill>
                  <a:schemeClr val="tx1"/>
                </a:solidFill>
              </a:rPr>
              <a:t> والفطريات الجذرية)</a:t>
            </a:r>
          </a:p>
          <a:p>
            <a:pPr algn="ctr"/>
            <a:r>
              <a:rPr lang="ar-SA" sz="4400" dirty="0">
                <a:solidFill>
                  <a:schemeClr val="tx1"/>
                </a:solidFill>
              </a:rPr>
              <a:t>علاقات تبادل منفعة (</a:t>
            </a:r>
            <a:r>
              <a:rPr lang="ar-SA" sz="4400" dirty="0" err="1">
                <a:solidFill>
                  <a:schemeClr val="tx1"/>
                </a:solidFill>
              </a:rPr>
              <a:t>التقايض</a:t>
            </a:r>
            <a:r>
              <a:rPr lang="ar-SA" sz="4400" dirty="0">
                <a:solidFill>
                  <a:schemeClr val="tx1"/>
                </a:solidFill>
              </a:rPr>
              <a:t>) بينها وبين المخلوقات الحية </a:t>
            </a:r>
          </a:p>
        </p:txBody>
      </p:sp>
      <p:sp>
        <p:nvSpPr>
          <p:cNvPr id="4" name="مستطيل 3">
            <a:extLst>
              <a:ext uri="{FF2B5EF4-FFF2-40B4-BE49-F238E27FC236}">
                <a16:creationId xmlns:a16="http://schemas.microsoft.com/office/drawing/2014/main" id="{84EF9CA6-34E4-431A-95A1-C96949DA02D4}"/>
              </a:ext>
            </a:extLst>
          </p:cNvPr>
          <p:cNvSpPr/>
          <p:nvPr/>
        </p:nvSpPr>
        <p:spPr>
          <a:xfrm>
            <a:off x="5956663" y="3024533"/>
            <a:ext cx="5891348" cy="1364587"/>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فما مفهومكـِ لمعنى العلاقة التكافلية </a:t>
            </a:r>
          </a:p>
        </p:txBody>
      </p:sp>
      <p:pic>
        <p:nvPicPr>
          <p:cNvPr id="5" name="صورة 4">
            <a:extLst>
              <a:ext uri="{FF2B5EF4-FFF2-40B4-BE49-F238E27FC236}">
                <a16:creationId xmlns:a16="http://schemas.microsoft.com/office/drawing/2014/main" id="{CDCC0032-0546-4DC6-8108-609B305E89DA}"/>
              </a:ext>
            </a:extLst>
          </p:cNvPr>
          <p:cNvPicPr>
            <a:picLocks noChangeAspect="1"/>
          </p:cNvPicPr>
          <p:nvPr/>
        </p:nvPicPr>
        <p:blipFill rotWithShape="1">
          <a:blip r:embed="rId2"/>
          <a:srcRect b="32611"/>
          <a:stretch/>
        </p:blipFill>
        <p:spPr>
          <a:xfrm>
            <a:off x="209006" y="155058"/>
            <a:ext cx="5548448" cy="6533125"/>
          </a:xfrm>
          <a:prstGeom prst="rect">
            <a:avLst/>
          </a:prstGeom>
        </p:spPr>
      </p:pic>
      <p:sp>
        <p:nvSpPr>
          <p:cNvPr id="7" name="مستطيل 6">
            <a:extLst>
              <a:ext uri="{FF2B5EF4-FFF2-40B4-BE49-F238E27FC236}">
                <a16:creationId xmlns:a16="http://schemas.microsoft.com/office/drawing/2014/main" id="{B6230ECD-4B82-4026-8FC2-CD15AE7F565E}"/>
              </a:ext>
            </a:extLst>
          </p:cNvPr>
          <p:cNvSpPr/>
          <p:nvPr/>
        </p:nvSpPr>
        <p:spPr>
          <a:xfrm>
            <a:off x="5956663" y="4548533"/>
            <a:ext cx="5891348" cy="1364587"/>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علاق يستفيد فيها كلا الطرفين </a:t>
            </a:r>
          </a:p>
        </p:txBody>
      </p:sp>
    </p:spTree>
    <p:extLst>
      <p:ext uri="{BB962C8B-B14F-4D97-AF65-F5344CB8AC3E}">
        <p14:creationId xmlns:p14="http://schemas.microsoft.com/office/powerpoint/2010/main" val="141805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8DADF18-DB37-458E-9281-5C80B0605161}"/>
              </a:ext>
            </a:extLst>
          </p:cNvPr>
          <p:cNvSpPr/>
          <p:nvPr/>
        </p:nvSpPr>
        <p:spPr>
          <a:xfrm>
            <a:off x="6466114" y="130628"/>
            <a:ext cx="5521234" cy="2050870"/>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حللي علاقة </a:t>
            </a:r>
            <a:r>
              <a:rPr lang="ar-SA" sz="4000" b="1" dirty="0" err="1">
                <a:solidFill>
                  <a:schemeClr val="tx1"/>
                </a:solidFill>
              </a:rPr>
              <a:t>التقايض</a:t>
            </a:r>
            <a:r>
              <a:rPr lang="ar-SA" sz="4000" b="1" dirty="0">
                <a:solidFill>
                  <a:schemeClr val="tx1"/>
                </a:solidFill>
              </a:rPr>
              <a:t> بين الفطريات والطحالب التي تكون </a:t>
            </a:r>
            <a:r>
              <a:rPr lang="ar-SA" sz="4000" b="1" dirty="0" err="1">
                <a:solidFill>
                  <a:schemeClr val="tx1"/>
                </a:solidFill>
              </a:rPr>
              <a:t>الاشنات</a:t>
            </a:r>
            <a:r>
              <a:rPr lang="ar-SA" sz="4000" b="1" dirty="0">
                <a:solidFill>
                  <a:schemeClr val="tx1"/>
                </a:solidFill>
              </a:rPr>
              <a:t> </a:t>
            </a:r>
          </a:p>
        </p:txBody>
      </p:sp>
      <p:pic>
        <p:nvPicPr>
          <p:cNvPr id="1026" name="Picture 2" descr="ØµÙØ±Ø© Ø°Ø§Øª ØµÙØ©">
            <a:extLst>
              <a:ext uri="{FF2B5EF4-FFF2-40B4-BE49-F238E27FC236}">
                <a16:creationId xmlns:a16="http://schemas.microsoft.com/office/drawing/2014/main" id="{5BBD50B2-76D3-4793-A75C-0BF2C00A5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52" y="130630"/>
            <a:ext cx="6130834" cy="6508568"/>
          </a:xfrm>
          <a:prstGeom prst="rect">
            <a:avLst/>
          </a:prstGeom>
          <a:noFill/>
          <a:extLst>
            <a:ext uri="{909E8E84-426E-40DD-AFC4-6F175D3DCCD1}">
              <a14:hiddenFill xmlns:a14="http://schemas.microsoft.com/office/drawing/2010/main">
                <a:solidFill>
                  <a:srgbClr val="FFFFFF"/>
                </a:solidFill>
              </a14:hiddenFill>
            </a:ext>
          </a:extLst>
        </p:spPr>
      </p:pic>
      <p:sp>
        <p:nvSpPr>
          <p:cNvPr id="3" name="سهم: لليمين 2">
            <a:extLst>
              <a:ext uri="{FF2B5EF4-FFF2-40B4-BE49-F238E27FC236}">
                <a16:creationId xmlns:a16="http://schemas.microsoft.com/office/drawing/2014/main" id="{A967ADC7-60DD-4CE7-A3F1-D94F34DC5B33}"/>
              </a:ext>
            </a:extLst>
          </p:cNvPr>
          <p:cNvSpPr/>
          <p:nvPr/>
        </p:nvSpPr>
        <p:spPr>
          <a:xfrm>
            <a:off x="204652" y="130627"/>
            <a:ext cx="1859280" cy="16328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t>الغزل الفطري </a:t>
            </a:r>
          </a:p>
        </p:txBody>
      </p:sp>
      <p:sp>
        <p:nvSpPr>
          <p:cNvPr id="5" name="سهم: لليمين 4">
            <a:extLst>
              <a:ext uri="{FF2B5EF4-FFF2-40B4-BE49-F238E27FC236}">
                <a16:creationId xmlns:a16="http://schemas.microsoft.com/office/drawing/2014/main" id="{45C3954A-55D2-4BC2-887E-09327717C4D3}"/>
              </a:ext>
            </a:extLst>
          </p:cNvPr>
          <p:cNvSpPr/>
          <p:nvPr/>
        </p:nvSpPr>
        <p:spPr>
          <a:xfrm>
            <a:off x="1010195" y="2856409"/>
            <a:ext cx="1859280" cy="16328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الطحالب </a:t>
            </a:r>
          </a:p>
        </p:txBody>
      </p:sp>
      <p:sp>
        <p:nvSpPr>
          <p:cNvPr id="6" name="مستطيل 5">
            <a:extLst>
              <a:ext uri="{FF2B5EF4-FFF2-40B4-BE49-F238E27FC236}">
                <a16:creationId xmlns:a16="http://schemas.microsoft.com/office/drawing/2014/main" id="{336F4977-44F8-4CC3-9402-BA3BD6624B52}"/>
              </a:ext>
            </a:extLst>
          </p:cNvPr>
          <p:cNvSpPr/>
          <p:nvPr/>
        </p:nvSpPr>
        <p:spPr>
          <a:xfrm>
            <a:off x="6466114" y="2351315"/>
            <a:ext cx="5521234" cy="2529838"/>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توفر الفطريات شبكة من الخيوط الفطرية التي تنمو عليها الطحالب لتحصل منها على الماء والاملاح المعدنية </a:t>
            </a:r>
          </a:p>
        </p:txBody>
      </p:sp>
      <p:sp>
        <p:nvSpPr>
          <p:cNvPr id="7" name="مستطيل 6">
            <a:extLst>
              <a:ext uri="{FF2B5EF4-FFF2-40B4-BE49-F238E27FC236}">
                <a16:creationId xmlns:a16="http://schemas.microsoft.com/office/drawing/2014/main" id="{C0F9F87D-2E41-4DCE-80CE-164C75E9CF7D}"/>
              </a:ext>
            </a:extLst>
          </p:cNvPr>
          <p:cNvSpPr/>
          <p:nvPr/>
        </p:nvSpPr>
        <p:spPr>
          <a:xfrm>
            <a:off x="6466114" y="5033554"/>
            <a:ext cx="5521234" cy="1605644"/>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تقوم الطحالب بالبناء الضوئي لصنع الغذاء لها وللفطر </a:t>
            </a:r>
          </a:p>
        </p:txBody>
      </p:sp>
    </p:spTree>
    <p:extLst>
      <p:ext uri="{BB962C8B-B14F-4D97-AF65-F5344CB8AC3E}">
        <p14:creationId xmlns:p14="http://schemas.microsoft.com/office/powerpoint/2010/main" val="103171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ØµÙØ±Ø© Ø°Ø§Øª ØµÙØ©">
            <a:extLst>
              <a:ext uri="{FF2B5EF4-FFF2-40B4-BE49-F238E27FC236}">
                <a16:creationId xmlns:a16="http://schemas.microsoft.com/office/drawing/2014/main" id="{0DAF3242-DAE5-4619-8094-60A3807CE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5543" y="1649050"/>
            <a:ext cx="3461656" cy="3804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ÙØªÙØ¬Ø© Ø¨Ø­Ø« Ø§ÙØµÙØ± Ø¹Ù âªLICHENSâ¬â">
            <a:extLst>
              <a:ext uri="{FF2B5EF4-FFF2-40B4-BE49-F238E27FC236}">
                <a16:creationId xmlns:a16="http://schemas.microsoft.com/office/drawing/2014/main" id="{0E99148F-026D-43B8-B3FC-A0A1E1256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643075"/>
            <a:ext cx="3892595"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ØµÙØ±Ø© Ø°Ø§Øª ØµÙØ©">
            <a:extLst>
              <a:ext uri="{FF2B5EF4-FFF2-40B4-BE49-F238E27FC236}">
                <a16:creationId xmlns:a16="http://schemas.microsoft.com/office/drawing/2014/main" id="{3C04490E-0CCA-4546-A60F-64EB374FB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6869" y="1643076"/>
            <a:ext cx="3892595"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1B9B07D0-F7D2-4D1E-82AE-8B0F6FD81D42}"/>
              </a:ext>
            </a:extLst>
          </p:cNvPr>
          <p:cNvSpPr/>
          <p:nvPr/>
        </p:nvSpPr>
        <p:spPr>
          <a:xfrm>
            <a:off x="274320" y="104504"/>
            <a:ext cx="11612879" cy="1333977"/>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قد تنمو </a:t>
            </a:r>
            <a:r>
              <a:rPr lang="ar-SA" sz="4000" b="1" dirty="0" err="1">
                <a:solidFill>
                  <a:schemeClr val="tx1"/>
                </a:solidFill>
              </a:rPr>
              <a:t>الأشنات</a:t>
            </a:r>
            <a:r>
              <a:rPr lang="ar-SA" sz="4000" b="1" dirty="0">
                <a:solidFill>
                  <a:schemeClr val="tx1"/>
                </a:solidFill>
              </a:rPr>
              <a:t> في بيئات يصعب على الكثير من الكائنات الحية النمو </a:t>
            </a:r>
            <a:r>
              <a:rPr lang="ar-SA" sz="4000" b="1">
                <a:solidFill>
                  <a:schemeClr val="tx1"/>
                </a:solidFill>
              </a:rPr>
              <a:t>فيها سمي </a:t>
            </a:r>
            <a:r>
              <a:rPr lang="ar-SA" sz="4000" b="1" dirty="0">
                <a:solidFill>
                  <a:schemeClr val="tx1"/>
                </a:solidFill>
              </a:rPr>
              <a:t>بعض هذه البيئات من خلال الصور التالية </a:t>
            </a:r>
          </a:p>
        </p:txBody>
      </p:sp>
      <p:sp>
        <p:nvSpPr>
          <p:cNvPr id="7" name="مستطيل 6">
            <a:extLst>
              <a:ext uri="{FF2B5EF4-FFF2-40B4-BE49-F238E27FC236}">
                <a16:creationId xmlns:a16="http://schemas.microsoft.com/office/drawing/2014/main" id="{630DF0BF-120B-4221-A228-212418F2E909}"/>
              </a:ext>
            </a:extLst>
          </p:cNvPr>
          <p:cNvSpPr/>
          <p:nvPr/>
        </p:nvSpPr>
        <p:spPr>
          <a:xfrm>
            <a:off x="8425543" y="5042263"/>
            <a:ext cx="3461656" cy="833675"/>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فوق الجليد</a:t>
            </a:r>
          </a:p>
        </p:txBody>
      </p:sp>
      <p:sp>
        <p:nvSpPr>
          <p:cNvPr id="8" name="مستطيل 7">
            <a:extLst>
              <a:ext uri="{FF2B5EF4-FFF2-40B4-BE49-F238E27FC236}">
                <a16:creationId xmlns:a16="http://schemas.microsoft.com/office/drawing/2014/main" id="{82D4ABA6-1662-445F-A4CB-B1807EA22F56}"/>
              </a:ext>
            </a:extLst>
          </p:cNvPr>
          <p:cNvSpPr/>
          <p:nvPr/>
        </p:nvSpPr>
        <p:spPr>
          <a:xfrm>
            <a:off x="4336869" y="5042263"/>
            <a:ext cx="3892595" cy="833675"/>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على جذوع الأشجار </a:t>
            </a:r>
          </a:p>
        </p:txBody>
      </p:sp>
      <p:sp>
        <p:nvSpPr>
          <p:cNvPr id="9" name="مستطيل 8">
            <a:extLst>
              <a:ext uri="{FF2B5EF4-FFF2-40B4-BE49-F238E27FC236}">
                <a16:creationId xmlns:a16="http://schemas.microsoft.com/office/drawing/2014/main" id="{76D78765-248A-48C4-8845-2F4B3CED9077}"/>
              </a:ext>
            </a:extLst>
          </p:cNvPr>
          <p:cNvSpPr/>
          <p:nvPr/>
        </p:nvSpPr>
        <p:spPr>
          <a:xfrm>
            <a:off x="274320" y="5036236"/>
            <a:ext cx="3892595" cy="833675"/>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فوق الصخور الجرداء </a:t>
            </a:r>
          </a:p>
        </p:txBody>
      </p:sp>
      <p:sp>
        <p:nvSpPr>
          <p:cNvPr id="10" name="مستطيل 9">
            <a:extLst>
              <a:ext uri="{FF2B5EF4-FFF2-40B4-BE49-F238E27FC236}">
                <a16:creationId xmlns:a16="http://schemas.microsoft.com/office/drawing/2014/main" id="{F93B350C-AF4A-47DE-9A1A-C67D112C4FA4}"/>
              </a:ext>
            </a:extLst>
          </p:cNvPr>
          <p:cNvSpPr/>
          <p:nvPr/>
        </p:nvSpPr>
        <p:spPr>
          <a:xfrm>
            <a:off x="274319" y="5932884"/>
            <a:ext cx="11612879" cy="833675"/>
          </a:xfrm>
          <a:prstGeom prst="rect">
            <a:avLst/>
          </a:prstGeom>
          <a:solidFill>
            <a:srgbClr val="FFD65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لكن هناك بيئات لا تستطيع </a:t>
            </a:r>
            <a:r>
              <a:rPr lang="ar-SA" sz="4000" b="1" dirty="0" err="1">
                <a:solidFill>
                  <a:schemeClr val="tx1"/>
                </a:solidFill>
              </a:rPr>
              <a:t>الاشنات</a:t>
            </a:r>
            <a:r>
              <a:rPr lang="ar-SA" sz="4000" b="1" dirty="0">
                <a:solidFill>
                  <a:schemeClr val="tx1"/>
                </a:solidFill>
              </a:rPr>
              <a:t> النمو فيها فما هي </a:t>
            </a:r>
            <a:r>
              <a:rPr lang="ar-SA" sz="4000" b="1" dirty="0" err="1">
                <a:solidFill>
                  <a:schemeClr val="tx1"/>
                </a:solidFill>
              </a:rPr>
              <a:t>ياترى</a:t>
            </a:r>
            <a:r>
              <a:rPr lang="ar-SA" sz="4000" b="1" dirty="0">
                <a:solidFill>
                  <a:schemeClr val="tx1"/>
                </a:solidFill>
              </a:rPr>
              <a:t> ؟ </a:t>
            </a:r>
          </a:p>
        </p:txBody>
      </p:sp>
    </p:spTree>
    <p:extLst>
      <p:ext uri="{BB962C8B-B14F-4D97-AF65-F5344CB8AC3E}">
        <p14:creationId xmlns:p14="http://schemas.microsoft.com/office/powerpoint/2010/main" val="78996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74D5FCD-CC3F-4C00-AE8D-896FC9842C64}"/>
              </a:ext>
            </a:extLst>
          </p:cNvPr>
          <p:cNvSpPr/>
          <p:nvPr/>
        </p:nvSpPr>
        <p:spPr>
          <a:xfrm>
            <a:off x="5695406" y="222069"/>
            <a:ext cx="6309359" cy="2181497"/>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لا تستطيع </a:t>
            </a:r>
            <a:r>
              <a:rPr lang="ar-SA" sz="4000" b="1" dirty="0" err="1">
                <a:solidFill>
                  <a:schemeClr val="tx1"/>
                </a:solidFill>
              </a:rPr>
              <a:t>الأشنات</a:t>
            </a:r>
            <a:r>
              <a:rPr lang="ar-SA" sz="4000" b="1" dirty="0">
                <a:solidFill>
                  <a:schemeClr val="tx1"/>
                </a:solidFill>
              </a:rPr>
              <a:t> العيش في المناطق المزدحمة أو الملوثة و أنما توجد في المناطق الريفية قليلة التلوث  </a:t>
            </a:r>
          </a:p>
        </p:txBody>
      </p:sp>
      <p:sp>
        <p:nvSpPr>
          <p:cNvPr id="3" name="مستطيل 2">
            <a:extLst>
              <a:ext uri="{FF2B5EF4-FFF2-40B4-BE49-F238E27FC236}">
                <a16:creationId xmlns:a16="http://schemas.microsoft.com/office/drawing/2014/main" id="{504A99B9-F128-42BE-9DCE-5F13CCD066FE}"/>
              </a:ext>
            </a:extLst>
          </p:cNvPr>
          <p:cNvSpPr/>
          <p:nvPr/>
        </p:nvSpPr>
        <p:spPr>
          <a:xfrm>
            <a:off x="5695405" y="2608217"/>
            <a:ext cx="6309359" cy="820783"/>
          </a:xfrm>
          <a:prstGeom prst="rect">
            <a:avLst/>
          </a:prstGeom>
          <a:solidFill>
            <a:srgbClr val="FFD65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فسري ذلك ؟</a:t>
            </a:r>
          </a:p>
        </p:txBody>
      </p:sp>
      <p:sp>
        <p:nvSpPr>
          <p:cNvPr id="4" name="مستطيل 3">
            <a:extLst>
              <a:ext uri="{FF2B5EF4-FFF2-40B4-BE49-F238E27FC236}">
                <a16:creationId xmlns:a16="http://schemas.microsoft.com/office/drawing/2014/main" id="{1406B25B-84A3-4F4F-B81D-C272A6B97FE3}"/>
              </a:ext>
            </a:extLst>
          </p:cNvPr>
          <p:cNvSpPr/>
          <p:nvPr/>
        </p:nvSpPr>
        <p:spPr>
          <a:xfrm>
            <a:off x="5695404" y="3633651"/>
            <a:ext cx="6309359" cy="2336075"/>
          </a:xfrm>
          <a:prstGeom prst="rect">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لأنه تمتص الماء والمعادن من جو المنطقة التي تعيش فيها وهي </a:t>
            </a:r>
            <a:r>
              <a:rPr lang="ar-SA" sz="4000" b="1" dirty="0" err="1">
                <a:solidFill>
                  <a:schemeClr val="tx1"/>
                </a:solidFill>
              </a:rPr>
              <a:t>تتاثر</a:t>
            </a:r>
            <a:r>
              <a:rPr lang="ar-SA" sz="4000" b="1" dirty="0">
                <a:solidFill>
                  <a:schemeClr val="tx1"/>
                </a:solidFill>
              </a:rPr>
              <a:t> وتموت أذا كان ملوثين </a:t>
            </a:r>
          </a:p>
        </p:txBody>
      </p:sp>
      <p:pic>
        <p:nvPicPr>
          <p:cNvPr id="3074" name="Picture 2" descr="ÙØªÙØ¬Ø© Ø¨Ø­Ø« Ø§ÙØµÙØ± Ø¹Ù âªLICHENSâ¬â">
            <a:extLst>
              <a:ext uri="{FF2B5EF4-FFF2-40B4-BE49-F238E27FC236}">
                <a16:creationId xmlns:a16="http://schemas.microsoft.com/office/drawing/2014/main" id="{F42120C7-7E50-4761-ADDC-BA926DA48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35" y="195943"/>
            <a:ext cx="5353866" cy="642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59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1A9EE7B-67DB-4AA9-91F4-8BF8B78C3791}"/>
              </a:ext>
            </a:extLst>
          </p:cNvPr>
          <p:cNvSpPr/>
          <p:nvPr/>
        </p:nvSpPr>
        <p:spPr>
          <a:xfrm>
            <a:off x="6557554" y="548640"/>
            <a:ext cx="5290458" cy="901337"/>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أن </a:t>
            </a:r>
            <a:r>
              <a:rPr lang="ar-SA" sz="4000" dirty="0" err="1">
                <a:solidFill>
                  <a:schemeClr val="tx1"/>
                </a:solidFill>
              </a:rPr>
              <a:t>المشروم</a:t>
            </a:r>
            <a:r>
              <a:rPr lang="ar-SA" sz="4000" dirty="0">
                <a:solidFill>
                  <a:schemeClr val="tx1"/>
                </a:solidFill>
              </a:rPr>
              <a:t> فطر وليس بنبات </a:t>
            </a:r>
          </a:p>
        </p:txBody>
      </p:sp>
      <p:sp>
        <p:nvSpPr>
          <p:cNvPr id="3" name="مستطيل 2">
            <a:extLst>
              <a:ext uri="{FF2B5EF4-FFF2-40B4-BE49-F238E27FC236}">
                <a16:creationId xmlns:a16="http://schemas.microsoft.com/office/drawing/2014/main" id="{D0D28838-3932-4DAB-B6F7-13111151BC76}"/>
              </a:ext>
            </a:extLst>
          </p:cNvPr>
          <p:cNvSpPr/>
          <p:nvPr/>
        </p:nvSpPr>
        <p:spPr>
          <a:xfrm>
            <a:off x="6557554" y="1789611"/>
            <a:ext cx="5290458" cy="1358537"/>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أن </a:t>
            </a:r>
            <a:r>
              <a:rPr lang="ar-SA" sz="4000" dirty="0" err="1">
                <a:solidFill>
                  <a:schemeClr val="tx1"/>
                </a:solidFill>
              </a:rPr>
              <a:t>المشروم</a:t>
            </a:r>
            <a:r>
              <a:rPr lang="ar-SA" sz="4000" dirty="0">
                <a:solidFill>
                  <a:schemeClr val="tx1"/>
                </a:solidFill>
              </a:rPr>
              <a:t> لا يتكاثر بالبذور بل بالأبواغ  </a:t>
            </a:r>
          </a:p>
        </p:txBody>
      </p:sp>
      <p:sp>
        <p:nvSpPr>
          <p:cNvPr id="4" name="مستطيل 3">
            <a:extLst>
              <a:ext uri="{FF2B5EF4-FFF2-40B4-BE49-F238E27FC236}">
                <a16:creationId xmlns:a16="http://schemas.microsoft.com/office/drawing/2014/main" id="{5B0F513E-0B41-4D33-BE87-0709DC5E9445}"/>
              </a:ext>
            </a:extLst>
          </p:cNvPr>
          <p:cNvSpPr/>
          <p:nvPr/>
        </p:nvSpPr>
        <p:spPr>
          <a:xfrm>
            <a:off x="6557552" y="3265710"/>
            <a:ext cx="5290459" cy="3156313"/>
          </a:xfrm>
          <a:prstGeom prst="rect">
            <a:avLst/>
          </a:prstGeom>
          <a:solidFill>
            <a:srgbClr val="7CDA9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أن </a:t>
            </a:r>
            <a:r>
              <a:rPr lang="ar-SA" sz="4000" dirty="0" err="1">
                <a:solidFill>
                  <a:schemeClr val="tx1"/>
                </a:solidFill>
              </a:rPr>
              <a:t>المشروم</a:t>
            </a:r>
            <a:r>
              <a:rPr lang="ar-SA" sz="4000" dirty="0">
                <a:solidFill>
                  <a:schemeClr val="tx1"/>
                </a:solidFill>
              </a:rPr>
              <a:t> لا يحتاج إلى ضوء الشمس لينمو لأنه ليس ذاتي </a:t>
            </a:r>
            <a:r>
              <a:rPr lang="ar-SA" sz="4000" dirty="0" err="1">
                <a:solidFill>
                  <a:schemeClr val="tx1"/>
                </a:solidFill>
              </a:rPr>
              <a:t>التغذيه</a:t>
            </a:r>
            <a:r>
              <a:rPr lang="ar-SA" sz="4000" dirty="0">
                <a:solidFill>
                  <a:schemeClr val="tx1"/>
                </a:solidFill>
              </a:rPr>
              <a:t> بل على العكس تحبذ الفطريات الأماكن الرطبة والظليلة لتنمو </a:t>
            </a:r>
          </a:p>
        </p:txBody>
      </p:sp>
      <p:pic>
        <p:nvPicPr>
          <p:cNvPr id="6146" name="Picture 2" descr="ÙØªÙØ¬Ø© Ø¨Ø­Ø« Ø§ÙØµÙØ± Ø¹Ù âªChild Planting CLIPARTâ¬â">
            <a:extLst>
              <a:ext uri="{FF2B5EF4-FFF2-40B4-BE49-F238E27FC236}">
                <a16:creationId xmlns:a16="http://schemas.microsoft.com/office/drawing/2014/main" id="{7870A2A2-095D-4D7C-AE7C-3355F7F5B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82879" y="548640"/>
            <a:ext cx="5451567" cy="6095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12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1CFD68C-B35F-475A-A68F-9260252A03F6}"/>
              </a:ext>
            </a:extLst>
          </p:cNvPr>
          <p:cNvSpPr/>
          <p:nvPr/>
        </p:nvSpPr>
        <p:spPr>
          <a:xfrm>
            <a:off x="3126377" y="230779"/>
            <a:ext cx="6435633" cy="853439"/>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اختاري مصطلح مناسبا للعبارة التالية </a:t>
            </a:r>
          </a:p>
        </p:txBody>
      </p:sp>
      <p:graphicFrame>
        <p:nvGraphicFramePr>
          <p:cNvPr id="4" name="جدول 3">
            <a:extLst>
              <a:ext uri="{FF2B5EF4-FFF2-40B4-BE49-F238E27FC236}">
                <a16:creationId xmlns:a16="http://schemas.microsoft.com/office/drawing/2014/main" id="{757056BA-6869-4C8E-A118-0F6FC317BA95}"/>
              </a:ext>
            </a:extLst>
          </p:cNvPr>
          <p:cNvGraphicFramePr>
            <a:graphicFrameLocks noGrp="1"/>
          </p:cNvGraphicFramePr>
          <p:nvPr>
            <p:extLst>
              <p:ext uri="{D42A27DB-BD31-4B8C-83A1-F6EECF244321}">
                <p14:modId xmlns:p14="http://schemas.microsoft.com/office/powerpoint/2010/main" val="1700804853"/>
              </p:ext>
            </p:extLst>
          </p:nvPr>
        </p:nvGraphicFramePr>
        <p:xfrm>
          <a:off x="336000" y="1398935"/>
          <a:ext cx="11520000" cy="1737360"/>
        </p:xfrm>
        <a:graphic>
          <a:graphicData uri="http://schemas.openxmlformats.org/drawingml/2006/table">
            <a:tbl>
              <a:tblPr rtl="1" firstRow="1" bandRow="1">
                <a:tableStyleId>{5C22544A-7EE6-4342-B048-85BDC9FD1C3A}</a:tableStyleId>
              </a:tblPr>
              <a:tblGrid>
                <a:gridCol w="2880000">
                  <a:extLst>
                    <a:ext uri="{9D8B030D-6E8A-4147-A177-3AD203B41FA5}">
                      <a16:colId xmlns:a16="http://schemas.microsoft.com/office/drawing/2014/main" val="941349943"/>
                    </a:ext>
                  </a:extLst>
                </a:gridCol>
                <a:gridCol w="2160000">
                  <a:extLst>
                    <a:ext uri="{9D8B030D-6E8A-4147-A177-3AD203B41FA5}">
                      <a16:colId xmlns:a16="http://schemas.microsoft.com/office/drawing/2014/main" val="1269610332"/>
                    </a:ext>
                  </a:extLst>
                </a:gridCol>
                <a:gridCol w="2160000">
                  <a:extLst>
                    <a:ext uri="{9D8B030D-6E8A-4147-A177-3AD203B41FA5}">
                      <a16:colId xmlns:a16="http://schemas.microsoft.com/office/drawing/2014/main" val="3173931106"/>
                    </a:ext>
                  </a:extLst>
                </a:gridCol>
                <a:gridCol w="2160000">
                  <a:extLst>
                    <a:ext uri="{9D8B030D-6E8A-4147-A177-3AD203B41FA5}">
                      <a16:colId xmlns:a16="http://schemas.microsoft.com/office/drawing/2014/main" val="241636997"/>
                    </a:ext>
                  </a:extLst>
                </a:gridCol>
                <a:gridCol w="2160000">
                  <a:extLst>
                    <a:ext uri="{9D8B030D-6E8A-4147-A177-3AD203B41FA5}">
                      <a16:colId xmlns:a16="http://schemas.microsoft.com/office/drawing/2014/main" val="1009155605"/>
                    </a:ext>
                  </a:extLst>
                </a:gridCol>
              </a:tblGrid>
              <a:tr h="370840">
                <a:tc>
                  <a:txBody>
                    <a:bodyPr/>
                    <a:lstStyle/>
                    <a:p>
                      <a:pPr algn="ctr" rtl="1"/>
                      <a:r>
                        <a:rPr lang="ar-SA" sz="3600" dirty="0">
                          <a:solidFill>
                            <a:sysClr val="windowText" lastClr="000000"/>
                          </a:solidFill>
                        </a:rPr>
                        <a:t>المخلوقات الحية الحساسة للتغيرات الظروف البيئة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CDA95"/>
                    </a:solidFill>
                  </a:tcPr>
                </a:tc>
                <a:tc>
                  <a:txBody>
                    <a:bodyPr/>
                    <a:lstStyle/>
                    <a:p>
                      <a:pPr algn="ctr" rtl="1"/>
                      <a:r>
                        <a:rPr lang="ar-SA" sz="3600" dirty="0">
                          <a:solidFill>
                            <a:sysClr val="windowText" lastClr="000000"/>
                          </a:solidFill>
                        </a:rPr>
                        <a:t>أ/ الكاشف العضوي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ysClr val="windowText" lastClr="000000"/>
                          </a:solidFill>
                        </a:rPr>
                        <a:t>ب/ الحساس الحيوي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ysClr val="windowText" lastClr="000000"/>
                          </a:solidFill>
                        </a:rPr>
                        <a:t>ج/ المؤشر الحيوي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ysClr val="windowText" lastClr="000000"/>
                          </a:solidFill>
                        </a:rPr>
                        <a:t>د/ المقياس الحيوي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8335860"/>
                  </a:ext>
                </a:extLst>
              </a:tr>
            </a:tbl>
          </a:graphicData>
        </a:graphic>
      </p:graphicFrame>
      <p:pic>
        <p:nvPicPr>
          <p:cNvPr id="4098" name="Picture 2" descr="ÙØªÙØ¬Ø© Ø¨Ø­Ø« Ø§ÙØµÙØ± Ø¹Ù Ø§ÙÙÙØ¬Ù ÙÙÙØ±">
            <a:extLst>
              <a:ext uri="{FF2B5EF4-FFF2-40B4-BE49-F238E27FC236}">
                <a16:creationId xmlns:a16="http://schemas.microsoft.com/office/drawing/2014/main" id="{0FAF9067-84E4-495E-B8F8-FBBD48A816A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5079" b="86190" l="28667" r="69500">
                        <a14:foregroundMark x1="69583" y1="43968" x2="69583" y2="43968"/>
                        <a14:foregroundMark x1="53333" y1="15079" x2="53333" y2="15079"/>
                        <a14:foregroundMark x1="49667" y1="16190" x2="49667" y2="16190"/>
                        <a14:foregroundMark x1="57000" y1="16825" x2="57000" y2="16825"/>
                        <a14:foregroundMark x1="56667" y1="23968" x2="56667" y2="23968"/>
                      </a14:backgroundRemoval>
                    </a14:imgEffect>
                  </a14:imgLayer>
                </a14:imgProps>
              </a:ext>
              <a:ext uri="{28A0092B-C50C-407E-A947-70E740481C1C}">
                <a14:useLocalDpi xmlns:a14="http://schemas.microsoft.com/office/drawing/2010/main" val="0"/>
              </a:ext>
            </a:extLst>
          </a:blip>
          <a:srcRect l="24020" t="10925" r="29161" b="5266"/>
          <a:stretch/>
        </p:blipFill>
        <p:spPr bwMode="auto">
          <a:xfrm>
            <a:off x="9313375" y="85961"/>
            <a:ext cx="1633300" cy="1534956"/>
          </a:xfrm>
          <a:prstGeom prst="ellipse">
            <a:avLst/>
          </a:prstGeom>
          <a:noFill/>
          <a:extLst>
            <a:ext uri="{909E8E84-426E-40DD-AFC4-6F175D3DCCD1}">
              <a14:hiddenFill xmlns:a14="http://schemas.microsoft.com/office/drawing/2010/main">
                <a:solidFill>
                  <a:srgbClr val="FFFFFF"/>
                </a:solidFill>
              </a14:hiddenFill>
            </a:ext>
          </a:extLst>
        </p:spPr>
      </p:pic>
      <p:pic>
        <p:nvPicPr>
          <p:cNvPr id="4100" name="Picture 4" descr="ØµÙØ±Ø© Ø°Ø§Øª ØµÙØ©">
            <a:extLst>
              <a:ext uri="{FF2B5EF4-FFF2-40B4-BE49-F238E27FC236}">
                <a16:creationId xmlns:a16="http://schemas.microsoft.com/office/drawing/2014/main" id="{535CBBC6-C613-4256-A3F6-8EF25B5A5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91840"/>
            <a:ext cx="5760000" cy="33804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ÙØªÙØ¬Ø© Ø¨Ø­Ø« Ø§ÙØµÙØ± Ø¹Ù âªLICHENSâ¬â">
            <a:extLst>
              <a:ext uri="{FF2B5EF4-FFF2-40B4-BE49-F238E27FC236}">
                <a16:creationId xmlns:a16="http://schemas.microsoft.com/office/drawing/2014/main" id="{B825F8FE-6EE9-4A16-AEE8-0F70E92234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00" y="3291840"/>
            <a:ext cx="5555634" cy="3380446"/>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A74398AB-76CC-4A32-809C-FABC5451D373}"/>
              </a:ext>
            </a:extLst>
          </p:cNvPr>
          <p:cNvSpPr/>
          <p:nvPr/>
        </p:nvSpPr>
        <p:spPr>
          <a:xfrm>
            <a:off x="2573382" y="1476103"/>
            <a:ext cx="1933303" cy="11887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98286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ÙØªÙØ¬Ø© Ø¨Ø­Ø« Ø§ÙØµÙØ± Ø¹Ù âªLICHENSâ¬â">
            <a:extLst>
              <a:ext uri="{FF2B5EF4-FFF2-40B4-BE49-F238E27FC236}">
                <a16:creationId xmlns:a16="http://schemas.microsoft.com/office/drawing/2014/main" id="{83D16292-A67F-478E-996E-AB7136A1B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98" y="124096"/>
            <a:ext cx="6647091" cy="652489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5066A969-0922-43AE-81AD-5CA5CFD999F5}"/>
              </a:ext>
            </a:extLst>
          </p:cNvPr>
          <p:cNvSpPr/>
          <p:nvPr/>
        </p:nvSpPr>
        <p:spPr>
          <a:xfrm>
            <a:off x="7158446" y="195943"/>
            <a:ext cx="4783456" cy="3409406"/>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لاحظ هذا العالم أثناء فحصه </a:t>
            </a:r>
            <a:r>
              <a:rPr lang="ar-SA" sz="4000" b="1" dirty="0" err="1">
                <a:solidFill>
                  <a:schemeClr val="tx1"/>
                </a:solidFill>
              </a:rPr>
              <a:t>للأشنات</a:t>
            </a:r>
            <a:r>
              <a:rPr lang="ar-SA" sz="4000" b="1" dirty="0">
                <a:solidFill>
                  <a:schemeClr val="tx1"/>
                </a:solidFill>
              </a:rPr>
              <a:t> على الشجرة تناقص في أعداد هذه </a:t>
            </a:r>
            <a:r>
              <a:rPr lang="ar-SA" sz="4000" b="1" dirty="0" err="1">
                <a:solidFill>
                  <a:schemeClr val="tx1"/>
                </a:solidFill>
              </a:rPr>
              <a:t>الأشنات</a:t>
            </a:r>
            <a:r>
              <a:rPr lang="ar-SA" sz="4000" b="1" dirty="0">
                <a:solidFill>
                  <a:schemeClr val="tx1"/>
                </a:solidFill>
              </a:rPr>
              <a:t> </a:t>
            </a:r>
          </a:p>
          <a:p>
            <a:pPr algn="ctr"/>
            <a:r>
              <a:rPr lang="ar-SA" sz="4000" b="1" dirty="0">
                <a:solidFill>
                  <a:schemeClr val="tx1"/>
                </a:solidFill>
              </a:rPr>
              <a:t>على ماذا يدل ؟</a:t>
            </a:r>
          </a:p>
        </p:txBody>
      </p:sp>
      <p:sp>
        <p:nvSpPr>
          <p:cNvPr id="4" name="مستطيل 3">
            <a:extLst>
              <a:ext uri="{FF2B5EF4-FFF2-40B4-BE49-F238E27FC236}">
                <a16:creationId xmlns:a16="http://schemas.microsoft.com/office/drawing/2014/main" id="{2D50915C-A4B9-4138-BB8E-0DC225F09D56}"/>
              </a:ext>
            </a:extLst>
          </p:cNvPr>
          <p:cNvSpPr/>
          <p:nvPr/>
        </p:nvSpPr>
        <p:spPr>
          <a:xfrm>
            <a:off x="7158446" y="3918858"/>
            <a:ext cx="4783456" cy="2286000"/>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بدأت هذه المنطقة تتلوث لهذا قلت أعداد </a:t>
            </a:r>
            <a:r>
              <a:rPr lang="ar-SA" sz="4000" b="1" dirty="0" err="1">
                <a:solidFill>
                  <a:schemeClr val="tx1"/>
                </a:solidFill>
              </a:rPr>
              <a:t>الاشنات</a:t>
            </a:r>
            <a:r>
              <a:rPr lang="ar-SA" sz="4000" b="1" dirty="0">
                <a:solidFill>
                  <a:schemeClr val="tx1"/>
                </a:solidFill>
              </a:rPr>
              <a:t> </a:t>
            </a:r>
          </a:p>
        </p:txBody>
      </p:sp>
    </p:spTree>
    <p:extLst>
      <p:ext uri="{BB962C8B-B14F-4D97-AF65-F5344CB8AC3E}">
        <p14:creationId xmlns:p14="http://schemas.microsoft.com/office/powerpoint/2010/main" val="3028693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32BE782-A83F-4B41-AF70-B96AFBFC3340}"/>
              </a:ext>
            </a:extLst>
          </p:cNvPr>
          <p:cNvSpPr/>
          <p:nvPr/>
        </p:nvSpPr>
        <p:spPr>
          <a:xfrm>
            <a:off x="5133703" y="141995"/>
            <a:ext cx="6848737" cy="2052566"/>
          </a:xfrm>
          <a:prstGeom prst="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أن أكثر من </a:t>
            </a:r>
            <a:r>
              <a:rPr lang="en-US" sz="4400" dirty="0">
                <a:solidFill>
                  <a:schemeClr val="tx1"/>
                </a:solidFill>
              </a:rPr>
              <a:t>80% </a:t>
            </a:r>
            <a:r>
              <a:rPr lang="ar-SA" sz="4400" dirty="0">
                <a:solidFill>
                  <a:schemeClr val="tx1"/>
                </a:solidFill>
              </a:rPr>
              <a:t> وربما </a:t>
            </a:r>
            <a:r>
              <a:rPr lang="en-US" sz="4400" dirty="0">
                <a:solidFill>
                  <a:schemeClr val="tx1"/>
                </a:solidFill>
              </a:rPr>
              <a:t>90% </a:t>
            </a:r>
            <a:r>
              <a:rPr lang="ar-SA" sz="4400" dirty="0">
                <a:solidFill>
                  <a:schemeClr val="tx1"/>
                </a:solidFill>
              </a:rPr>
              <a:t>من النباتات لها فطريات جذرية </a:t>
            </a:r>
          </a:p>
        </p:txBody>
      </p:sp>
      <p:sp>
        <p:nvSpPr>
          <p:cNvPr id="3" name="مستطيل 2">
            <a:extLst>
              <a:ext uri="{FF2B5EF4-FFF2-40B4-BE49-F238E27FC236}">
                <a16:creationId xmlns:a16="http://schemas.microsoft.com/office/drawing/2014/main" id="{AAC14CCC-EB1A-4346-A4DC-76BFB408705B}"/>
              </a:ext>
            </a:extLst>
          </p:cNvPr>
          <p:cNvSpPr/>
          <p:nvPr/>
        </p:nvSpPr>
        <p:spPr>
          <a:xfrm>
            <a:off x="5133702" y="2402717"/>
            <a:ext cx="6848737" cy="1921089"/>
          </a:xfrm>
          <a:prstGeom prst="rect">
            <a:avLst/>
          </a:prstGeom>
          <a:solidFill>
            <a:srgbClr val="7CDA9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err="1">
                <a:solidFill>
                  <a:schemeClr val="tx1"/>
                </a:solidFill>
              </a:rPr>
              <a:t>كالأوركيدا</a:t>
            </a:r>
            <a:r>
              <a:rPr lang="ar-SA" sz="4400" dirty="0">
                <a:solidFill>
                  <a:schemeClr val="tx1"/>
                </a:solidFill>
              </a:rPr>
              <a:t> الذي لا ينمو الا بالفطر التكافلي لبذورها </a:t>
            </a:r>
          </a:p>
        </p:txBody>
      </p:sp>
      <p:sp>
        <p:nvSpPr>
          <p:cNvPr id="4" name="مستطيل 3">
            <a:extLst>
              <a:ext uri="{FF2B5EF4-FFF2-40B4-BE49-F238E27FC236}">
                <a16:creationId xmlns:a16="http://schemas.microsoft.com/office/drawing/2014/main" id="{94C32B9D-6699-433C-A443-2A0FE6C01592}"/>
              </a:ext>
            </a:extLst>
          </p:cNvPr>
          <p:cNvSpPr/>
          <p:nvPr/>
        </p:nvSpPr>
        <p:spPr>
          <a:xfrm>
            <a:off x="5133701" y="4531962"/>
            <a:ext cx="6848737" cy="1921089"/>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وهناك علاقة تكافل بين شجر </a:t>
            </a:r>
            <a:r>
              <a:rPr lang="ar-SA" sz="4400" dirty="0" err="1">
                <a:solidFill>
                  <a:schemeClr val="tx1"/>
                </a:solidFill>
              </a:rPr>
              <a:t>اليوكاليبتوس</a:t>
            </a:r>
            <a:r>
              <a:rPr lang="ar-SA" sz="4400" dirty="0">
                <a:solidFill>
                  <a:schemeClr val="tx1"/>
                </a:solidFill>
              </a:rPr>
              <a:t> وفطر </a:t>
            </a:r>
            <a:r>
              <a:rPr lang="ar-SA" sz="4400" dirty="0" err="1">
                <a:solidFill>
                  <a:schemeClr val="tx1"/>
                </a:solidFill>
              </a:rPr>
              <a:t>سكليروديرما</a:t>
            </a:r>
            <a:r>
              <a:rPr lang="ar-SA" sz="4400" dirty="0">
                <a:solidFill>
                  <a:schemeClr val="tx1"/>
                </a:solidFill>
              </a:rPr>
              <a:t> </a:t>
            </a:r>
          </a:p>
        </p:txBody>
      </p:sp>
      <p:pic>
        <p:nvPicPr>
          <p:cNvPr id="6146" name="Picture 2" descr="ØµÙØ±Ø© Ø°Ø§Øª ØµÙØ©">
            <a:extLst>
              <a:ext uri="{FF2B5EF4-FFF2-40B4-BE49-F238E27FC236}">
                <a16:creationId xmlns:a16="http://schemas.microsoft.com/office/drawing/2014/main" id="{53E39906-5738-4EEF-80DC-540C98C637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808" r="7667"/>
          <a:stretch/>
        </p:blipFill>
        <p:spPr bwMode="auto">
          <a:xfrm>
            <a:off x="209560" y="233497"/>
            <a:ext cx="4728201" cy="6219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28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ÙØªÙØ¬Ø© Ø¨Ø­Ø« Ø§ÙØµÙØ± Ø¹Ù âªmycorrhizaeâ¬â">
            <a:extLst>
              <a:ext uri="{FF2B5EF4-FFF2-40B4-BE49-F238E27FC236}">
                <a16:creationId xmlns:a16="http://schemas.microsoft.com/office/drawing/2014/main" id="{2C58C5B6-4D73-440B-9B6C-2A7072368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98" y="130628"/>
            <a:ext cx="6091373" cy="650857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78DADF18-DB37-458E-9281-5C80B0605161}"/>
              </a:ext>
            </a:extLst>
          </p:cNvPr>
          <p:cNvSpPr/>
          <p:nvPr/>
        </p:nvSpPr>
        <p:spPr>
          <a:xfrm>
            <a:off x="6466114" y="130628"/>
            <a:ext cx="5521234" cy="2050870"/>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حللي علاقة </a:t>
            </a:r>
            <a:r>
              <a:rPr lang="ar-SA" sz="4000" b="1" dirty="0" err="1">
                <a:solidFill>
                  <a:schemeClr val="tx1"/>
                </a:solidFill>
              </a:rPr>
              <a:t>التقايض</a:t>
            </a:r>
            <a:r>
              <a:rPr lang="ar-SA" sz="4000" b="1" dirty="0">
                <a:solidFill>
                  <a:schemeClr val="tx1"/>
                </a:solidFill>
              </a:rPr>
              <a:t> بين الفطريات الجذرية والنباتات </a:t>
            </a:r>
          </a:p>
        </p:txBody>
      </p:sp>
      <p:sp>
        <p:nvSpPr>
          <p:cNvPr id="3" name="سهم: لليمين 2">
            <a:extLst>
              <a:ext uri="{FF2B5EF4-FFF2-40B4-BE49-F238E27FC236}">
                <a16:creationId xmlns:a16="http://schemas.microsoft.com/office/drawing/2014/main" id="{A967ADC7-60DD-4CE7-A3F1-D94F34DC5B33}"/>
              </a:ext>
            </a:extLst>
          </p:cNvPr>
          <p:cNvSpPr/>
          <p:nvPr/>
        </p:nvSpPr>
        <p:spPr>
          <a:xfrm rot="5400000">
            <a:off x="2812869" y="1725929"/>
            <a:ext cx="1859280" cy="16328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t>الفطريات </a:t>
            </a:r>
          </a:p>
        </p:txBody>
      </p:sp>
      <p:sp>
        <p:nvSpPr>
          <p:cNvPr id="5" name="سهم: لليمين 4">
            <a:extLst>
              <a:ext uri="{FF2B5EF4-FFF2-40B4-BE49-F238E27FC236}">
                <a16:creationId xmlns:a16="http://schemas.microsoft.com/office/drawing/2014/main" id="{45C3954A-55D2-4BC2-887E-09327717C4D3}"/>
              </a:ext>
            </a:extLst>
          </p:cNvPr>
          <p:cNvSpPr/>
          <p:nvPr/>
        </p:nvSpPr>
        <p:spPr>
          <a:xfrm>
            <a:off x="448492" y="2799806"/>
            <a:ext cx="1859280" cy="16328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الجذور  </a:t>
            </a:r>
          </a:p>
        </p:txBody>
      </p:sp>
      <p:sp>
        <p:nvSpPr>
          <p:cNvPr id="6" name="مستطيل 5">
            <a:extLst>
              <a:ext uri="{FF2B5EF4-FFF2-40B4-BE49-F238E27FC236}">
                <a16:creationId xmlns:a16="http://schemas.microsoft.com/office/drawing/2014/main" id="{336F4977-44F8-4CC3-9402-BA3BD6624B52}"/>
              </a:ext>
            </a:extLst>
          </p:cNvPr>
          <p:cNvSpPr/>
          <p:nvPr/>
        </p:nvSpPr>
        <p:spPr>
          <a:xfrm>
            <a:off x="6466114" y="2351315"/>
            <a:ext cx="5521234" cy="2529838"/>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تقوم الفطريات بامتصاص الأملاح المعدنية وزيادة تركيزها من اجل النبات وتزيد من مساحة الجذور لتتيح المزيد من الماء </a:t>
            </a:r>
          </a:p>
        </p:txBody>
      </p:sp>
      <p:sp>
        <p:nvSpPr>
          <p:cNvPr id="7" name="مستطيل 6">
            <a:extLst>
              <a:ext uri="{FF2B5EF4-FFF2-40B4-BE49-F238E27FC236}">
                <a16:creationId xmlns:a16="http://schemas.microsoft.com/office/drawing/2014/main" id="{C0F9F87D-2E41-4DCE-80CE-164C75E9CF7D}"/>
              </a:ext>
            </a:extLst>
          </p:cNvPr>
          <p:cNvSpPr/>
          <p:nvPr/>
        </p:nvSpPr>
        <p:spPr>
          <a:xfrm>
            <a:off x="6466114" y="5033554"/>
            <a:ext cx="5521234" cy="1605644"/>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تقوم النباتات بالبناء الضوئي لصنع الغذاء لها وللفطر </a:t>
            </a:r>
          </a:p>
        </p:txBody>
      </p:sp>
    </p:spTree>
    <p:extLst>
      <p:ext uri="{BB962C8B-B14F-4D97-AF65-F5344CB8AC3E}">
        <p14:creationId xmlns:p14="http://schemas.microsoft.com/office/powerpoint/2010/main" val="346747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44E3EE0-25D8-4B3D-927F-B75D34E9C515}"/>
              </a:ext>
            </a:extLst>
          </p:cNvPr>
          <p:cNvSpPr/>
          <p:nvPr/>
        </p:nvSpPr>
        <p:spPr>
          <a:xfrm>
            <a:off x="5133702" y="161108"/>
            <a:ext cx="6858171" cy="2481943"/>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err="1">
                <a:solidFill>
                  <a:schemeClr val="tx1"/>
                </a:solidFill>
              </a:rPr>
              <a:t>استيراتيجة</a:t>
            </a:r>
            <a:r>
              <a:rPr lang="ar-SA" sz="4800" dirty="0">
                <a:solidFill>
                  <a:schemeClr val="tx1"/>
                </a:solidFill>
              </a:rPr>
              <a:t> </a:t>
            </a:r>
            <a:r>
              <a:rPr lang="ar-SA" sz="4800" dirty="0" err="1">
                <a:solidFill>
                  <a:schemeClr val="tx1"/>
                </a:solidFill>
              </a:rPr>
              <a:t>سكامبر</a:t>
            </a:r>
            <a:r>
              <a:rPr lang="ar-SA" sz="4800" dirty="0">
                <a:solidFill>
                  <a:schemeClr val="tx1"/>
                </a:solidFill>
              </a:rPr>
              <a:t> </a:t>
            </a:r>
          </a:p>
          <a:p>
            <a:pPr algn="ctr"/>
            <a:r>
              <a:rPr lang="ar-SA" sz="4800" dirty="0">
                <a:solidFill>
                  <a:schemeClr val="tx1"/>
                </a:solidFill>
              </a:rPr>
              <a:t>تخيلي ماذا يحدث لو اختفت الفطريات من البيئة </a:t>
            </a:r>
          </a:p>
        </p:txBody>
      </p:sp>
      <p:sp>
        <p:nvSpPr>
          <p:cNvPr id="3" name="مستطيل 2">
            <a:extLst>
              <a:ext uri="{FF2B5EF4-FFF2-40B4-BE49-F238E27FC236}">
                <a16:creationId xmlns:a16="http://schemas.microsoft.com/office/drawing/2014/main" id="{6848BB08-0221-45D8-AB96-A7E8C4FCC4C6}"/>
              </a:ext>
            </a:extLst>
          </p:cNvPr>
          <p:cNvSpPr/>
          <p:nvPr/>
        </p:nvSpPr>
        <p:spPr>
          <a:xfrm>
            <a:off x="5133702" y="2830284"/>
            <a:ext cx="6858171" cy="2481943"/>
          </a:xfrm>
          <a:prstGeom prst="rect">
            <a:avLst/>
          </a:prstGeom>
          <a:solidFill>
            <a:srgbClr val="7CDA9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chemeClr val="tx1"/>
                </a:solidFill>
              </a:rPr>
              <a:t>ستتراكم المواد العضوية على سطح الأرض من غير تحلل وستختل دورة المواد في الطبيعة </a:t>
            </a:r>
          </a:p>
        </p:txBody>
      </p:sp>
      <p:pic>
        <p:nvPicPr>
          <p:cNvPr id="8194" name="Picture 2" descr="ÙØªÙØ¬Ø© Ø¨Ø­Ø« Ø§ÙØµÙØ± Ø¹Ù Ø§ÙÙØ·Ø±ÙØ§Øª Ø§ÙÙØ­ÙÙØ©">
            <a:extLst>
              <a:ext uri="{FF2B5EF4-FFF2-40B4-BE49-F238E27FC236}">
                <a16:creationId xmlns:a16="http://schemas.microsoft.com/office/drawing/2014/main" id="{3174B7CC-B508-435A-8B38-9090E86AA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27" y="161108"/>
            <a:ext cx="4701983" cy="655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38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44E3EE0-25D8-4B3D-927F-B75D34E9C515}"/>
              </a:ext>
            </a:extLst>
          </p:cNvPr>
          <p:cNvSpPr/>
          <p:nvPr/>
        </p:nvSpPr>
        <p:spPr>
          <a:xfrm>
            <a:off x="5133702" y="161108"/>
            <a:ext cx="6858171" cy="1497875"/>
          </a:xfrm>
          <a:prstGeom prst="rect">
            <a:avLst/>
          </a:prstGeom>
          <a:solidFill>
            <a:srgbClr val="FFFF9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chemeClr val="tx1"/>
                </a:solidFill>
              </a:rPr>
              <a:t>!ذا استنتجي أهمية الفطريات في الطبيعة </a:t>
            </a:r>
          </a:p>
        </p:txBody>
      </p:sp>
      <p:pic>
        <p:nvPicPr>
          <p:cNvPr id="8194" name="Picture 2" descr="ÙØªÙØ¬Ø© Ø¨Ø­Ø« Ø§ÙØµÙØ± Ø¹Ù Ø§ÙÙØ·Ø±ÙØ§Øª Ø§ÙÙØ­ÙÙØ©">
            <a:extLst>
              <a:ext uri="{FF2B5EF4-FFF2-40B4-BE49-F238E27FC236}">
                <a16:creationId xmlns:a16="http://schemas.microsoft.com/office/drawing/2014/main" id="{3174B7CC-B508-435A-8B38-9090E86AA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27" y="161108"/>
            <a:ext cx="4701983" cy="655320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17119E74-25E1-4668-9B6A-A0F8C973228B}"/>
              </a:ext>
            </a:extLst>
          </p:cNvPr>
          <p:cNvSpPr/>
          <p:nvPr/>
        </p:nvSpPr>
        <p:spPr>
          <a:xfrm>
            <a:off x="5133702" y="2016031"/>
            <a:ext cx="6858171" cy="4515397"/>
          </a:xfrm>
          <a:prstGeom prst="rect">
            <a:avLst/>
          </a:prstGeom>
          <a:solidFill>
            <a:srgbClr val="7CDA9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chemeClr val="tx1"/>
                </a:solidFill>
              </a:rPr>
              <a:t>أذن الفطريات مهمة جدا في الطبيعة حيث تعمل كمحللات تساهم في أعادة تدوير المخلوقات الميتة كما يمنع تراكم الفضلات على سطح الأرض وتتكافل مع النباتات والكائنات الذاتية التغذي </a:t>
            </a:r>
          </a:p>
        </p:txBody>
      </p:sp>
    </p:spTree>
    <p:extLst>
      <p:ext uri="{BB962C8B-B14F-4D97-AF65-F5344CB8AC3E}">
        <p14:creationId xmlns:p14="http://schemas.microsoft.com/office/powerpoint/2010/main" val="195115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2C368693-4CF6-47C0-98FC-FF2C5175CC57}"/>
              </a:ext>
            </a:extLst>
          </p:cNvPr>
          <p:cNvSpPr/>
          <p:nvPr/>
        </p:nvSpPr>
        <p:spPr>
          <a:xfrm>
            <a:off x="6557553" y="235129"/>
            <a:ext cx="5434321" cy="3435532"/>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dirty="0">
                <a:solidFill>
                  <a:schemeClr val="tx1"/>
                </a:solidFill>
              </a:rPr>
              <a:t>للفطريات آثراها الكبيرة في الانسان إيجاباً أو سلباً فمنها الداء ومنها الدواء </a:t>
            </a:r>
          </a:p>
        </p:txBody>
      </p:sp>
      <p:pic>
        <p:nvPicPr>
          <p:cNvPr id="7172" name="Picture 4" descr="ÙØªÙØ¬Ø© Ø¨Ø­Ø« Ø§ÙØµÙØ± Ø¹Ù Ø§Ø¯ÙÙØ© ÙÙØ¶Ø§Ø¯Ø§Øª Ø­ÙÙÙØ©">
            <a:extLst>
              <a:ext uri="{FF2B5EF4-FFF2-40B4-BE49-F238E27FC236}">
                <a16:creationId xmlns:a16="http://schemas.microsoft.com/office/drawing/2014/main" id="{4ED6E4B5-F594-4853-813C-E423DF654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26" y="3187337"/>
            <a:ext cx="626779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ÙØªÙØ¬Ø© Ø¨Ø­Ø« Ø§ÙØµÙØ± Ø¹Ù ÙØ·Ø±ÙØ§Øª Ø§ÙØ¬ÙØ¯">
            <a:extLst>
              <a:ext uri="{FF2B5EF4-FFF2-40B4-BE49-F238E27FC236}">
                <a16:creationId xmlns:a16="http://schemas.microsoft.com/office/drawing/2014/main" id="{28808B68-0C3E-4CFB-90AC-A82088199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3" y="418011"/>
            <a:ext cx="5829028" cy="2609850"/>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BDBECA7B-5410-48B1-8B54-10074039F173}"/>
              </a:ext>
            </a:extLst>
          </p:cNvPr>
          <p:cNvSpPr/>
          <p:nvPr/>
        </p:nvSpPr>
        <p:spPr>
          <a:xfrm>
            <a:off x="6557553" y="3905794"/>
            <a:ext cx="5434321" cy="2481943"/>
          </a:xfrm>
          <a:prstGeom prst="rect">
            <a:avLst/>
          </a:prstGeom>
          <a:solidFill>
            <a:srgbClr val="B4CF5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dirty="0">
                <a:solidFill>
                  <a:schemeClr val="tx1"/>
                </a:solidFill>
              </a:rPr>
              <a:t>شاهدي الفلم التالي للتعرف على فوائدها للإنسان واضرارها </a:t>
            </a:r>
          </a:p>
        </p:txBody>
      </p:sp>
    </p:spTree>
    <p:extLst>
      <p:ext uri="{BB962C8B-B14F-4D97-AF65-F5344CB8AC3E}">
        <p14:creationId xmlns:p14="http://schemas.microsoft.com/office/powerpoint/2010/main" val="332489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40)">
            <a:hlinkClick r:id="" action="ppaction://media"/>
            <a:extLst>
              <a:ext uri="{FF2B5EF4-FFF2-40B4-BE49-F238E27FC236}">
                <a16:creationId xmlns:a16="http://schemas.microsoft.com/office/drawing/2014/main" id="{C54F1ED3-C7B6-480B-89F8-A610A6F3EA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1545669" cy="6858000"/>
          </a:xfrm>
          <a:prstGeom prst="rect">
            <a:avLst/>
          </a:prstGeom>
        </p:spPr>
      </p:pic>
      <p:sp>
        <p:nvSpPr>
          <p:cNvPr id="3" name="مستطيل 2">
            <a:extLst>
              <a:ext uri="{FF2B5EF4-FFF2-40B4-BE49-F238E27FC236}">
                <a16:creationId xmlns:a16="http://schemas.microsoft.com/office/drawing/2014/main" id="{CD24FCD5-EE04-4B3E-8970-B16E2206875D}"/>
              </a:ext>
            </a:extLst>
          </p:cNvPr>
          <p:cNvSpPr/>
          <p:nvPr/>
        </p:nvSpPr>
        <p:spPr>
          <a:xfrm rot="5400000">
            <a:off x="8701942" y="3105834"/>
            <a:ext cx="6333785" cy="646331"/>
          </a:xfrm>
          <a:prstGeom prst="rect">
            <a:avLst/>
          </a:prstGeom>
          <a:no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انقر هنا لمشاهدة فوائد واضرار الفطريات </a:t>
            </a:r>
          </a:p>
        </p:txBody>
      </p:sp>
    </p:spTree>
    <p:extLst>
      <p:ext uri="{BB962C8B-B14F-4D97-AF65-F5344CB8AC3E}">
        <p14:creationId xmlns:p14="http://schemas.microsoft.com/office/powerpoint/2010/main" val="103856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274FB87-2750-41E7-978A-BF5DBD7DD878}"/>
              </a:ext>
            </a:extLst>
          </p:cNvPr>
          <p:cNvSpPr/>
          <p:nvPr/>
        </p:nvSpPr>
        <p:spPr>
          <a:xfrm>
            <a:off x="8373291" y="274320"/>
            <a:ext cx="3265716" cy="744583"/>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فوائد الفطريات </a:t>
            </a:r>
          </a:p>
        </p:txBody>
      </p:sp>
      <p:sp>
        <p:nvSpPr>
          <p:cNvPr id="3" name="مستطيل 2">
            <a:extLst>
              <a:ext uri="{FF2B5EF4-FFF2-40B4-BE49-F238E27FC236}">
                <a16:creationId xmlns:a16="http://schemas.microsoft.com/office/drawing/2014/main" id="{07D7C21A-EC02-4F22-A4B2-E672CDB4C815}"/>
              </a:ext>
            </a:extLst>
          </p:cNvPr>
          <p:cNvSpPr/>
          <p:nvPr/>
        </p:nvSpPr>
        <p:spPr>
          <a:xfrm>
            <a:off x="2978331" y="274320"/>
            <a:ext cx="5159829" cy="744583"/>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في الطب </a:t>
            </a:r>
          </a:p>
        </p:txBody>
      </p:sp>
      <p:sp>
        <p:nvSpPr>
          <p:cNvPr id="4" name="مستطيل 3">
            <a:extLst>
              <a:ext uri="{FF2B5EF4-FFF2-40B4-BE49-F238E27FC236}">
                <a16:creationId xmlns:a16="http://schemas.microsoft.com/office/drawing/2014/main" id="{CD99E4EE-EAAC-4267-9932-5DA683AA813C}"/>
              </a:ext>
            </a:extLst>
          </p:cNvPr>
          <p:cNvSpPr/>
          <p:nvPr/>
        </p:nvSpPr>
        <p:spPr>
          <a:xfrm>
            <a:off x="6479178" y="1123406"/>
            <a:ext cx="5159829" cy="2305593"/>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المضادات الحيوية كالبنسلين </a:t>
            </a:r>
          </a:p>
        </p:txBody>
      </p:sp>
      <p:sp>
        <p:nvSpPr>
          <p:cNvPr id="5" name="مستطيل 4">
            <a:extLst>
              <a:ext uri="{FF2B5EF4-FFF2-40B4-BE49-F238E27FC236}">
                <a16:creationId xmlns:a16="http://schemas.microsoft.com/office/drawing/2014/main" id="{D08AC724-DB62-476F-B03E-CAE4463D0B22}"/>
              </a:ext>
            </a:extLst>
          </p:cNvPr>
          <p:cNvSpPr/>
          <p:nvPr/>
        </p:nvSpPr>
        <p:spPr>
          <a:xfrm>
            <a:off x="398416" y="3531324"/>
            <a:ext cx="5159829" cy="3093719"/>
          </a:xfrm>
          <a:prstGeom prst="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خفض مناعة الأشخاص الذين يجرون زراعة للأعضاء لكي تتقب أجسامه العضو المزروع </a:t>
            </a:r>
          </a:p>
        </p:txBody>
      </p:sp>
      <p:pic>
        <p:nvPicPr>
          <p:cNvPr id="9218" name="Picture 2" descr="ØµÙØ±Ø© Ø°Ø§Øª ØµÙØ©">
            <a:extLst>
              <a:ext uri="{FF2B5EF4-FFF2-40B4-BE49-F238E27FC236}">
                <a16:creationId xmlns:a16="http://schemas.microsoft.com/office/drawing/2014/main" id="{B66C04D5-1176-4B66-A735-3D0EEEE94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16" y="1123407"/>
            <a:ext cx="5812973" cy="236655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ÙØªÙØ¬Ø© Ø¨Ø­Ø« Ø§ÙØµÙØ± Ø¹Ù âªOrgan transplantationâ¬â">
            <a:extLst>
              <a:ext uri="{FF2B5EF4-FFF2-40B4-BE49-F238E27FC236}">
                <a16:creationId xmlns:a16="http://schemas.microsoft.com/office/drawing/2014/main" id="{59EDE994-D684-4814-9645-19D71C57E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959" y="3489961"/>
            <a:ext cx="5987625" cy="3093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02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 calcmode="lin" valueType="num">
                                      <p:cBhvr additive="base">
                                        <p:cTn id="17" dur="500" fill="hold"/>
                                        <p:tgtEl>
                                          <p:spTgt spid="9220"/>
                                        </p:tgtEl>
                                        <p:attrNameLst>
                                          <p:attrName>ppt_x</p:attrName>
                                        </p:attrNameLst>
                                      </p:cBhvr>
                                      <p:tavLst>
                                        <p:tav tm="0">
                                          <p:val>
                                            <p:strVal val="#ppt_x"/>
                                          </p:val>
                                        </p:tav>
                                        <p:tav tm="100000">
                                          <p:val>
                                            <p:strVal val="#ppt_x"/>
                                          </p:val>
                                        </p:tav>
                                      </p:tavLst>
                                    </p:anim>
                                    <p:anim calcmode="lin" valueType="num">
                                      <p:cBhvr additive="base">
                                        <p:cTn id="18" dur="500" fill="hold"/>
                                        <p:tgtEl>
                                          <p:spTgt spid="92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274FB87-2750-41E7-978A-BF5DBD7DD878}"/>
              </a:ext>
            </a:extLst>
          </p:cNvPr>
          <p:cNvSpPr/>
          <p:nvPr/>
        </p:nvSpPr>
        <p:spPr>
          <a:xfrm>
            <a:off x="8373291" y="274320"/>
            <a:ext cx="3265716" cy="744583"/>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فوائد الفطريات </a:t>
            </a:r>
          </a:p>
        </p:txBody>
      </p:sp>
      <p:sp>
        <p:nvSpPr>
          <p:cNvPr id="3" name="مستطيل 2">
            <a:extLst>
              <a:ext uri="{FF2B5EF4-FFF2-40B4-BE49-F238E27FC236}">
                <a16:creationId xmlns:a16="http://schemas.microsoft.com/office/drawing/2014/main" id="{07D7C21A-EC02-4F22-A4B2-E672CDB4C815}"/>
              </a:ext>
            </a:extLst>
          </p:cNvPr>
          <p:cNvSpPr/>
          <p:nvPr/>
        </p:nvSpPr>
        <p:spPr>
          <a:xfrm>
            <a:off x="2978331" y="274320"/>
            <a:ext cx="5159829" cy="744583"/>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في الطعام </a:t>
            </a:r>
          </a:p>
        </p:txBody>
      </p:sp>
      <p:sp>
        <p:nvSpPr>
          <p:cNvPr id="4" name="مستطيل 3">
            <a:extLst>
              <a:ext uri="{FF2B5EF4-FFF2-40B4-BE49-F238E27FC236}">
                <a16:creationId xmlns:a16="http://schemas.microsoft.com/office/drawing/2014/main" id="{CD99E4EE-EAAC-4267-9932-5DA683AA813C}"/>
              </a:ext>
            </a:extLst>
          </p:cNvPr>
          <p:cNvSpPr/>
          <p:nvPr/>
        </p:nvSpPr>
        <p:spPr>
          <a:xfrm>
            <a:off x="6479178" y="1123406"/>
            <a:ext cx="5159829" cy="2612571"/>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تدخل الفطريات في كثير من الطعام منها </a:t>
            </a:r>
            <a:r>
              <a:rPr lang="ar-SA" sz="4800" dirty="0" err="1">
                <a:solidFill>
                  <a:sysClr val="windowText" lastClr="000000"/>
                </a:solidFill>
              </a:rPr>
              <a:t>المشروم</a:t>
            </a:r>
            <a:r>
              <a:rPr lang="ar-SA" sz="4800" dirty="0">
                <a:solidFill>
                  <a:sysClr val="windowText" lastClr="000000"/>
                </a:solidFill>
              </a:rPr>
              <a:t> والكمأة والخميرة </a:t>
            </a:r>
          </a:p>
        </p:txBody>
      </p:sp>
      <p:pic>
        <p:nvPicPr>
          <p:cNvPr id="11266" name="Picture 2" descr="ÙØªÙØ¬Ø© Ø¨Ø­Ø« Ø§ÙØµÙØ± Ø¹Ù ÙÙØ´Ø±ÙÙ">
            <a:extLst>
              <a:ext uri="{FF2B5EF4-FFF2-40B4-BE49-F238E27FC236}">
                <a16:creationId xmlns:a16="http://schemas.microsoft.com/office/drawing/2014/main" id="{A4600A0A-6089-4237-B6DE-217CF89A9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4" y="1123406"/>
            <a:ext cx="6061166" cy="261257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ÙØªÙØ¬Ø© Ø¨Ø­Ø« Ø§ÙØµÙØ± Ø¹Ù Ø§ÙÙÙØ£Ø©">
            <a:extLst>
              <a:ext uri="{FF2B5EF4-FFF2-40B4-BE49-F238E27FC236}">
                <a16:creationId xmlns:a16="http://schemas.microsoft.com/office/drawing/2014/main" id="{3C1AEBB2-7E5B-4229-B4C1-EF0B5B88D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178" y="3840479"/>
            <a:ext cx="5159829" cy="289995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ØµÙØ±Ø© Ø°Ø§Øª ØµÙØ©">
            <a:extLst>
              <a:ext uri="{FF2B5EF4-FFF2-40B4-BE49-F238E27FC236}">
                <a16:creationId xmlns:a16="http://schemas.microsoft.com/office/drawing/2014/main" id="{278768C5-68D0-4B16-8D7B-3A2A4148A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84" y="3840480"/>
            <a:ext cx="6061166" cy="2899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555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r="-4000" b="-15000"/>
          </a:stretch>
        </a:blipFill>
        <a:effectLst/>
      </p:bgPr>
    </p:bg>
    <p:spTree>
      <p:nvGrpSpPr>
        <p:cNvPr id="1" name=""/>
        <p:cNvGrpSpPr/>
        <p:nvPr/>
      </p:nvGrpSpPr>
      <p:grpSpPr>
        <a:xfrm>
          <a:off x="0" y="0"/>
          <a:ext cx="0" cy="0"/>
          <a:chOff x="0" y="0"/>
          <a:chExt cx="0" cy="0"/>
        </a:xfrm>
      </p:grpSpPr>
      <p:sp>
        <p:nvSpPr>
          <p:cNvPr id="3" name="مستطيل مستدير الزوايا 2"/>
          <p:cNvSpPr/>
          <p:nvPr/>
        </p:nvSpPr>
        <p:spPr>
          <a:xfrm>
            <a:off x="1261314" y="823121"/>
            <a:ext cx="9339943" cy="4963886"/>
          </a:xfrm>
          <a:prstGeom prst="roundRect">
            <a:avLst/>
          </a:prstGeom>
          <a:solidFill>
            <a:srgbClr val="00AA90"/>
          </a:solidFill>
          <a:ln w="76200">
            <a:solidFill>
              <a:srgbClr val="0490A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9900" b="1" dirty="0">
                <a:solidFill>
                  <a:schemeClr val="bg1"/>
                </a:solidFill>
                <a:latin typeface="Arabic Typesetting" panose="03020402040406030203" pitchFamily="66" charset="-78"/>
                <a:cs typeface="Arabic Typesetting" panose="03020402040406030203" pitchFamily="66" charset="-78"/>
              </a:rPr>
              <a:t>تنوع الفطريات</a:t>
            </a:r>
            <a:r>
              <a:rPr lang="ar-SA" sz="19900" b="1" dirty="0">
                <a:solidFill>
                  <a:srgbClr val="E21A27"/>
                </a:solidFill>
                <a:latin typeface="Arabic Typesetting" panose="03020402040406030203" pitchFamily="66" charset="-78"/>
                <a:cs typeface="Arabic Typesetting" panose="03020402040406030203" pitchFamily="66" charset="-78"/>
              </a:rPr>
              <a:t> </a:t>
            </a:r>
          </a:p>
        </p:txBody>
      </p:sp>
    </p:spTree>
    <p:extLst>
      <p:ext uri="{BB962C8B-B14F-4D97-AF65-F5344CB8AC3E}">
        <p14:creationId xmlns:p14="http://schemas.microsoft.com/office/powerpoint/2010/main" val="4254620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ØµÙØ±Ø© Ø°Ø§Øª ØµÙØ©">
            <a:extLst>
              <a:ext uri="{FF2B5EF4-FFF2-40B4-BE49-F238E27FC236}">
                <a16:creationId xmlns:a16="http://schemas.microsoft.com/office/drawing/2014/main" id="{C8123C44-4BE5-4652-947B-A69D07B218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12"/>
          <a:stretch/>
        </p:blipFill>
        <p:spPr bwMode="auto">
          <a:xfrm>
            <a:off x="444137" y="117566"/>
            <a:ext cx="11456125" cy="6570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394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274FB87-2750-41E7-978A-BF5DBD7DD878}"/>
              </a:ext>
            </a:extLst>
          </p:cNvPr>
          <p:cNvSpPr/>
          <p:nvPr/>
        </p:nvSpPr>
        <p:spPr>
          <a:xfrm>
            <a:off x="8373291" y="274320"/>
            <a:ext cx="3265716" cy="744583"/>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فوائد الفطريات </a:t>
            </a:r>
          </a:p>
        </p:txBody>
      </p:sp>
      <p:sp>
        <p:nvSpPr>
          <p:cNvPr id="3" name="مستطيل 2">
            <a:extLst>
              <a:ext uri="{FF2B5EF4-FFF2-40B4-BE49-F238E27FC236}">
                <a16:creationId xmlns:a16="http://schemas.microsoft.com/office/drawing/2014/main" id="{07D7C21A-EC02-4F22-A4B2-E672CDB4C815}"/>
              </a:ext>
            </a:extLst>
          </p:cNvPr>
          <p:cNvSpPr/>
          <p:nvPr/>
        </p:nvSpPr>
        <p:spPr>
          <a:xfrm>
            <a:off x="2978331" y="274320"/>
            <a:ext cx="5159829" cy="744583"/>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في المعالجة الحيوية  </a:t>
            </a:r>
          </a:p>
        </p:txBody>
      </p:sp>
      <p:sp>
        <p:nvSpPr>
          <p:cNvPr id="4" name="مستطيل 3">
            <a:extLst>
              <a:ext uri="{FF2B5EF4-FFF2-40B4-BE49-F238E27FC236}">
                <a16:creationId xmlns:a16="http://schemas.microsoft.com/office/drawing/2014/main" id="{CD99E4EE-EAAC-4267-9932-5DA683AA813C}"/>
              </a:ext>
            </a:extLst>
          </p:cNvPr>
          <p:cNvSpPr/>
          <p:nvPr/>
        </p:nvSpPr>
        <p:spPr>
          <a:xfrm>
            <a:off x="6479178" y="1123406"/>
            <a:ext cx="5159829" cy="5617028"/>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تنظيف البيئة من الملوثات حيث يتم خلط أنواع من الفطريات بالماء أو التربة لتقوم بتحليل المواد العضوية الملوثة والضارة وتحويلها إلى مواد أخرى غير ضارة </a:t>
            </a:r>
          </a:p>
        </p:txBody>
      </p:sp>
      <p:pic>
        <p:nvPicPr>
          <p:cNvPr id="6" name="صورة 5">
            <a:extLst>
              <a:ext uri="{FF2B5EF4-FFF2-40B4-BE49-F238E27FC236}">
                <a16:creationId xmlns:a16="http://schemas.microsoft.com/office/drawing/2014/main" id="{858852A1-FD09-409D-A505-F49AFEAE43CA}"/>
              </a:ext>
            </a:extLst>
          </p:cNvPr>
          <p:cNvPicPr>
            <a:picLocks noChangeAspect="1"/>
          </p:cNvPicPr>
          <p:nvPr/>
        </p:nvPicPr>
        <p:blipFill>
          <a:blip r:embed="rId2"/>
          <a:stretch>
            <a:fillRect/>
          </a:stretch>
        </p:blipFill>
        <p:spPr>
          <a:xfrm>
            <a:off x="313508" y="1123405"/>
            <a:ext cx="6069058" cy="5617027"/>
          </a:xfrm>
          <a:prstGeom prst="rect">
            <a:avLst/>
          </a:prstGeom>
        </p:spPr>
      </p:pic>
    </p:spTree>
    <p:extLst>
      <p:ext uri="{BB962C8B-B14F-4D97-AF65-F5344CB8AC3E}">
        <p14:creationId xmlns:p14="http://schemas.microsoft.com/office/powerpoint/2010/main" val="1642507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274FB87-2750-41E7-978A-BF5DBD7DD878}"/>
              </a:ext>
            </a:extLst>
          </p:cNvPr>
          <p:cNvSpPr/>
          <p:nvPr/>
        </p:nvSpPr>
        <p:spPr>
          <a:xfrm>
            <a:off x="7680960" y="274320"/>
            <a:ext cx="3958047" cy="744583"/>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أضرار الفطريات </a:t>
            </a:r>
          </a:p>
        </p:txBody>
      </p:sp>
      <p:sp>
        <p:nvSpPr>
          <p:cNvPr id="4" name="مستطيل 3">
            <a:extLst>
              <a:ext uri="{FF2B5EF4-FFF2-40B4-BE49-F238E27FC236}">
                <a16:creationId xmlns:a16="http://schemas.microsoft.com/office/drawing/2014/main" id="{CD99E4EE-EAAC-4267-9932-5DA683AA813C}"/>
              </a:ext>
            </a:extLst>
          </p:cNvPr>
          <p:cNvSpPr/>
          <p:nvPr/>
        </p:nvSpPr>
        <p:spPr>
          <a:xfrm>
            <a:off x="7680960" y="1123406"/>
            <a:ext cx="3958047" cy="5355771"/>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تسبب الكثير من الأمراض للإنسان كالتهابات الحلق والجلد والتهاب الأقدام وعدوى الخميرة  </a:t>
            </a:r>
          </a:p>
        </p:txBody>
      </p:sp>
      <p:pic>
        <p:nvPicPr>
          <p:cNvPr id="14338" name="Picture 2" descr="ØµÙØ±Ø© Ø°Ø§Øª ØµÙØ©">
            <a:extLst>
              <a:ext uri="{FF2B5EF4-FFF2-40B4-BE49-F238E27FC236}">
                <a16:creationId xmlns:a16="http://schemas.microsoft.com/office/drawing/2014/main" id="{5DE8802D-5638-441D-927F-572D6CC94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326" y="274319"/>
            <a:ext cx="4736374" cy="39449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ÙØªÙØ¬Ø© Ø¨Ø­Ø« Ø§ÙØµÙØ± Ø¹Ù ÙØ·Ø±ÙØ§Øª Ø§ÙÙÙ">
            <a:extLst>
              <a:ext uri="{FF2B5EF4-FFF2-40B4-BE49-F238E27FC236}">
                <a16:creationId xmlns:a16="http://schemas.microsoft.com/office/drawing/2014/main" id="{AE1FB8D0-2125-4D31-BC1D-B7894ECEB2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714" y="1724298"/>
            <a:ext cx="3958047" cy="47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142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ÙØªÙØ¬Ø© Ø¨Ø­Ø« Ø§ÙØµÙØ± Ø¹Ù ØµØ¯Ø£ Ø§ÙÙÙØ­ ÙØ§ÙØ´Ø¹ÙØ±">
            <a:extLst>
              <a:ext uri="{FF2B5EF4-FFF2-40B4-BE49-F238E27FC236}">
                <a16:creationId xmlns:a16="http://schemas.microsoft.com/office/drawing/2014/main" id="{649C854B-F9E6-4C1D-A2E9-48EC2FF43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469" y="104502"/>
            <a:ext cx="6422572" cy="342247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8274FB87-2750-41E7-978A-BF5DBD7DD878}"/>
              </a:ext>
            </a:extLst>
          </p:cNvPr>
          <p:cNvSpPr/>
          <p:nvPr/>
        </p:nvSpPr>
        <p:spPr>
          <a:xfrm>
            <a:off x="7680960" y="104501"/>
            <a:ext cx="3958047" cy="744583"/>
          </a:xfrm>
          <a:prstGeom prst="rect">
            <a:avLst/>
          </a:prstGeom>
          <a:solidFill>
            <a:srgbClr val="9DE3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أضرار الفطريات </a:t>
            </a:r>
          </a:p>
        </p:txBody>
      </p:sp>
      <p:sp>
        <p:nvSpPr>
          <p:cNvPr id="4" name="مستطيل 3">
            <a:extLst>
              <a:ext uri="{FF2B5EF4-FFF2-40B4-BE49-F238E27FC236}">
                <a16:creationId xmlns:a16="http://schemas.microsoft.com/office/drawing/2014/main" id="{CD99E4EE-EAAC-4267-9932-5DA683AA813C}"/>
              </a:ext>
            </a:extLst>
          </p:cNvPr>
          <p:cNvSpPr/>
          <p:nvPr/>
        </p:nvSpPr>
        <p:spPr>
          <a:xfrm>
            <a:off x="7680960" y="992776"/>
            <a:ext cx="3958047" cy="573459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تسبب الكثير من الأمراض للنباتات فتدمر المحاصيل الزراعية مثل البياض الدقيقي الذي يصيب الفواكه وصدأ القمح والشعير </a:t>
            </a:r>
          </a:p>
        </p:txBody>
      </p:sp>
      <p:pic>
        <p:nvPicPr>
          <p:cNvPr id="15364" name="Picture 4" descr="ØµÙØ±Ø© Ø°Ø§Øª ØµÙØ©">
            <a:extLst>
              <a:ext uri="{FF2B5EF4-FFF2-40B4-BE49-F238E27FC236}">
                <a16:creationId xmlns:a16="http://schemas.microsoft.com/office/drawing/2014/main" id="{5D1EB0D6-0A69-4EB4-A7E9-CFBE2CAD1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38" y="3161210"/>
            <a:ext cx="5910222" cy="332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40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E91B2CAF-D98C-4F11-8625-0412ED54DF2D}"/>
              </a:ext>
            </a:extLst>
          </p:cNvPr>
          <p:cNvSpPr/>
          <p:nvPr/>
        </p:nvSpPr>
        <p:spPr>
          <a:xfrm>
            <a:off x="1055077" y="225083"/>
            <a:ext cx="10705514" cy="6246054"/>
          </a:xfrm>
          <a:prstGeom prst="roundRect">
            <a:avLst/>
          </a:prstGeom>
          <a:solidFill>
            <a:schemeClr val="bg1"/>
          </a:solidFill>
          <a:ln w="76200">
            <a:solidFill>
              <a:srgbClr val="F367B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وايا مستديرة 3">
            <a:extLst>
              <a:ext uri="{FF2B5EF4-FFF2-40B4-BE49-F238E27FC236}">
                <a16:creationId xmlns:a16="http://schemas.microsoft.com/office/drawing/2014/main" id="{83FA438A-748D-4CEE-B032-294DA3581F0A}"/>
              </a:ext>
            </a:extLst>
          </p:cNvPr>
          <p:cNvSpPr/>
          <p:nvPr/>
        </p:nvSpPr>
        <p:spPr>
          <a:xfrm>
            <a:off x="1287192" y="703384"/>
            <a:ext cx="9765323" cy="5537983"/>
          </a:xfrm>
          <a:prstGeom prst="roundRect">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050" name="Picture 2" descr="SGBlogosfera. MarÃ­a JosÃ© ArgÃ¼eso: ImÃ¡genes Kay Miller">
            <a:extLst>
              <a:ext uri="{FF2B5EF4-FFF2-40B4-BE49-F238E27FC236}">
                <a16:creationId xmlns:a16="http://schemas.microsoft.com/office/drawing/2014/main" id="{8D6435C9-E073-4888-A6E8-479CF9F1DB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0" b="92200" l="3234" r="95274">
                        <a14:foregroundMark x1="60199" y1="5600" x2="60199" y2="5600"/>
                        <a14:foregroundMark x1="51990" y1="400" x2="51990" y2="400"/>
                        <a14:foregroundMark x1="17910" y1="35400" x2="17910" y2="35400"/>
                        <a14:foregroundMark x1="19403" y1="39200" x2="19403" y2="39200"/>
                        <a14:foregroundMark x1="95771" y1="41600" x2="95771" y2="41600"/>
                        <a14:foregroundMark x1="7960" y1="45600" x2="7960" y2="45600"/>
                        <a14:foregroundMark x1="80348" y1="67400" x2="80348" y2="67400"/>
                        <a14:foregroundMark x1="87065" y1="70000" x2="87065" y2="70000"/>
                        <a14:foregroundMark x1="84080" y1="68000" x2="84080" y2="68000"/>
                        <a14:foregroundMark x1="81095" y1="73400" x2="81095" y2="73400"/>
                        <a14:foregroundMark x1="89801" y1="71000" x2="89801" y2="71000"/>
                        <a14:foregroundMark x1="80100" y1="74200" x2="80100" y2="74200"/>
                        <a14:foregroundMark x1="92537" y1="80400" x2="92537" y2="80400"/>
                        <a14:foregroundMark x1="94279" y1="75200" x2="94279" y2="75200"/>
                        <a14:foregroundMark x1="86318" y1="72200" x2="86318" y2="72200"/>
                        <a14:foregroundMark x1="79602" y1="70200" x2="79602" y2="70200"/>
                        <a14:foregroundMark x1="70896" y1="86800" x2="70896" y2="86800"/>
                        <a14:foregroundMark x1="70896" y1="89600" x2="70896" y2="89600"/>
                        <a14:foregroundMark x1="75622" y1="88000" x2="75622" y2="88000"/>
                        <a14:foregroundMark x1="73383" y1="91800" x2="73383" y2="91800"/>
                        <a14:foregroundMark x1="47015" y1="92200" x2="47015" y2="92200"/>
                        <a14:foregroundMark x1="69652" y1="14800" x2="69652" y2="14800"/>
                        <a14:foregroundMark x1="68657" y1="13200" x2="68657" y2="13200"/>
                        <a14:foregroundMark x1="71144" y1="18600" x2="71144" y2="18600"/>
                        <a14:foregroundMark x1="70149" y1="16800" x2="70149" y2="16800"/>
                        <a14:foregroundMark x1="68159" y1="13600" x2="68159" y2="13600"/>
                        <a14:foregroundMark x1="15423" y1="56000" x2="15423" y2="56000"/>
                        <a14:foregroundMark x1="11692" y1="56000" x2="11692" y2="56000"/>
                        <a14:foregroundMark x1="10199" y1="56000" x2="10199" y2="56000"/>
                        <a14:foregroundMark x1="10199" y1="64800" x2="10199" y2="64800"/>
                        <a14:foregroundMark x1="14925" y1="71000" x2="14925" y2="71000"/>
                        <a14:foregroundMark x1="14925" y1="68400" x2="14925" y2="68400"/>
                        <a14:foregroundMark x1="18905" y1="61400" x2="18905" y2="61400"/>
                        <a14:foregroundMark x1="12687" y1="70200" x2="12687" y2="70200"/>
                        <a14:foregroundMark x1="14925" y1="67400" x2="14925" y2="67400"/>
                        <a14:foregroundMark x1="14925" y1="65600" x2="14925" y2="65600"/>
                        <a14:foregroundMark x1="13433" y1="61800" x2="13433" y2="61800"/>
                        <a14:foregroundMark x1="11940" y1="60200" x2="11940" y2="60200"/>
                        <a14:foregroundMark x1="7960" y1="64200" x2="7960" y2="64200"/>
                        <a14:foregroundMark x1="11692" y1="78200" x2="11692" y2="78200"/>
                        <a14:foregroundMark x1="3234" y1="77000" x2="3234" y2="77000"/>
                        <a14:foregroundMark x1="15423" y1="86800" x2="15423" y2="86800"/>
                        <a14:foregroundMark x1="16915" y1="89600" x2="16915" y2="89600"/>
                        <a14:foregroundMark x1="54975" y1="92000" x2="54975" y2="92000"/>
                      </a14:backgroundRemoval>
                    </a14:imgEffect>
                  </a14:imgLayer>
                </a14:imgProps>
              </a:ext>
              <a:ext uri="{28A0092B-C50C-407E-A947-70E740481C1C}">
                <a14:useLocalDpi xmlns:a14="http://schemas.microsoft.com/office/drawing/2010/main" val="0"/>
              </a:ext>
            </a:extLst>
          </a:blip>
          <a:srcRect/>
          <a:stretch>
            <a:fillRect/>
          </a:stretch>
        </p:blipFill>
        <p:spPr bwMode="auto">
          <a:xfrm>
            <a:off x="431409" y="2525152"/>
            <a:ext cx="3438331" cy="433284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79CC65CD-7F11-4DF0-B577-1E64E0254E3B}"/>
              </a:ext>
            </a:extLst>
          </p:cNvPr>
          <p:cNvSpPr/>
          <p:nvPr/>
        </p:nvSpPr>
        <p:spPr>
          <a:xfrm>
            <a:off x="5546013" y="926068"/>
            <a:ext cx="2717412" cy="1200329"/>
          </a:xfrm>
          <a:prstGeom prst="rect">
            <a:avLst/>
          </a:prstGeom>
          <a:noFill/>
        </p:spPr>
        <p:txBody>
          <a:bodyPr wrap="none" lIns="91440" tIns="45720" rIns="91440" bIns="45720">
            <a:spAutoFit/>
          </a:bodyPr>
          <a:lstStyle/>
          <a:p>
            <a:pPr algn="ctr"/>
            <a:r>
              <a:rPr lang="ar-SA" sz="7200" b="1"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الفكرة العامة </a:t>
            </a:r>
          </a:p>
        </p:txBody>
      </p:sp>
      <p:sp>
        <p:nvSpPr>
          <p:cNvPr id="6" name="مستطيل 5">
            <a:extLst>
              <a:ext uri="{FF2B5EF4-FFF2-40B4-BE49-F238E27FC236}">
                <a16:creationId xmlns:a16="http://schemas.microsoft.com/office/drawing/2014/main" id="{9FE0D637-902D-459E-BC60-554F5224414F}"/>
              </a:ext>
            </a:extLst>
          </p:cNvPr>
          <p:cNvSpPr/>
          <p:nvPr/>
        </p:nvSpPr>
        <p:spPr>
          <a:xfrm>
            <a:off x="3869740" y="2241456"/>
            <a:ext cx="6069959" cy="3416320"/>
          </a:xfrm>
          <a:prstGeom prst="rect">
            <a:avLst/>
          </a:prstGeom>
          <a:noFill/>
        </p:spPr>
        <p:txBody>
          <a:bodyPr wrap="square" lIns="91440" tIns="45720" rIns="91440" bIns="45720">
            <a:spAutoFit/>
          </a:bodyPr>
          <a:lstStyle/>
          <a:p>
            <a:pPr algn="ctr"/>
            <a:r>
              <a:rPr lang="ar-SA" sz="7200" b="1"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تنقسم مملكة الفطريات إلى أربع شعب بناء على تركيبها وطرق تغذيها وتكاثرها </a:t>
            </a:r>
          </a:p>
        </p:txBody>
      </p:sp>
    </p:spTree>
    <p:extLst>
      <p:ext uri="{BB962C8B-B14F-4D97-AF65-F5344CB8AC3E}">
        <p14:creationId xmlns:p14="http://schemas.microsoft.com/office/powerpoint/2010/main" val="204552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E91B2CAF-D98C-4F11-8625-0412ED54DF2D}"/>
              </a:ext>
            </a:extLst>
          </p:cNvPr>
          <p:cNvSpPr/>
          <p:nvPr/>
        </p:nvSpPr>
        <p:spPr>
          <a:xfrm>
            <a:off x="1055077" y="225083"/>
            <a:ext cx="10705514" cy="6246054"/>
          </a:xfrm>
          <a:prstGeom prst="roundRect">
            <a:avLst/>
          </a:prstGeom>
          <a:solidFill>
            <a:schemeClr val="bg1"/>
          </a:solidFill>
          <a:ln w="76200">
            <a:solidFill>
              <a:srgbClr val="F367B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وايا مستديرة 3">
            <a:extLst>
              <a:ext uri="{FF2B5EF4-FFF2-40B4-BE49-F238E27FC236}">
                <a16:creationId xmlns:a16="http://schemas.microsoft.com/office/drawing/2014/main" id="{83FA438A-748D-4CEE-B032-294DA3581F0A}"/>
              </a:ext>
            </a:extLst>
          </p:cNvPr>
          <p:cNvSpPr/>
          <p:nvPr/>
        </p:nvSpPr>
        <p:spPr>
          <a:xfrm>
            <a:off x="1287192" y="703384"/>
            <a:ext cx="9765323" cy="5537983"/>
          </a:xfrm>
          <a:prstGeom prst="roundRect">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050" name="Picture 2" descr="SGBlogosfera. MarÃ­a JosÃ© ArgÃ¼eso: ImÃ¡genes Kay Miller">
            <a:extLst>
              <a:ext uri="{FF2B5EF4-FFF2-40B4-BE49-F238E27FC236}">
                <a16:creationId xmlns:a16="http://schemas.microsoft.com/office/drawing/2014/main" id="{8D6435C9-E073-4888-A6E8-479CF9F1DB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0" b="92200" l="3234" r="95274">
                        <a14:foregroundMark x1="60199" y1="5600" x2="60199" y2="5600"/>
                        <a14:foregroundMark x1="51990" y1="400" x2="51990" y2="400"/>
                        <a14:foregroundMark x1="17910" y1="35400" x2="17910" y2="35400"/>
                        <a14:foregroundMark x1="19403" y1="39200" x2="19403" y2="39200"/>
                        <a14:foregroundMark x1="95771" y1="41600" x2="95771" y2="41600"/>
                        <a14:foregroundMark x1="7960" y1="45600" x2="7960" y2="45600"/>
                        <a14:foregroundMark x1="80348" y1="67400" x2="80348" y2="67400"/>
                        <a14:foregroundMark x1="87065" y1="70000" x2="87065" y2="70000"/>
                        <a14:foregroundMark x1="84080" y1="68000" x2="84080" y2="68000"/>
                        <a14:foregroundMark x1="81095" y1="73400" x2="81095" y2="73400"/>
                        <a14:foregroundMark x1="89801" y1="71000" x2="89801" y2="71000"/>
                        <a14:foregroundMark x1="80100" y1="74200" x2="80100" y2="74200"/>
                        <a14:foregroundMark x1="92537" y1="80400" x2="92537" y2="80400"/>
                        <a14:foregroundMark x1="94279" y1="75200" x2="94279" y2="75200"/>
                        <a14:foregroundMark x1="86318" y1="72200" x2="86318" y2="72200"/>
                        <a14:foregroundMark x1="79602" y1="70200" x2="79602" y2="70200"/>
                        <a14:foregroundMark x1="70896" y1="86800" x2="70896" y2="86800"/>
                        <a14:foregroundMark x1="70896" y1="89600" x2="70896" y2="89600"/>
                        <a14:foregroundMark x1="75622" y1="88000" x2="75622" y2="88000"/>
                        <a14:foregroundMark x1="73383" y1="91800" x2="73383" y2="91800"/>
                        <a14:foregroundMark x1="47015" y1="92200" x2="47015" y2="92200"/>
                        <a14:foregroundMark x1="69652" y1="14800" x2="69652" y2="14800"/>
                        <a14:foregroundMark x1="68657" y1="13200" x2="68657" y2="13200"/>
                        <a14:foregroundMark x1="71144" y1="18600" x2="71144" y2="18600"/>
                        <a14:foregroundMark x1="70149" y1="16800" x2="70149" y2="16800"/>
                        <a14:foregroundMark x1="68159" y1="13600" x2="68159" y2="13600"/>
                        <a14:foregroundMark x1="15423" y1="56000" x2="15423" y2="56000"/>
                        <a14:foregroundMark x1="11692" y1="56000" x2="11692" y2="56000"/>
                        <a14:foregroundMark x1="10199" y1="56000" x2="10199" y2="56000"/>
                        <a14:foregroundMark x1="10199" y1="64800" x2="10199" y2="64800"/>
                        <a14:foregroundMark x1="14925" y1="71000" x2="14925" y2="71000"/>
                        <a14:foregroundMark x1="14925" y1="68400" x2="14925" y2="68400"/>
                        <a14:foregroundMark x1="18905" y1="61400" x2="18905" y2="61400"/>
                        <a14:foregroundMark x1="12687" y1="70200" x2="12687" y2="70200"/>
                        <a14:foregroundMark x1="14925" y1="67400" x2="14925" y2="67400"/>
                        <a14:foregroundMark x1="14925" y1="65600" x2="14925" y2="65600"/>
                        <a14:foregroundMark x1="13433" y1="61800" x2="13433" y2="61800"/>
                        <a14:foregroundMark x1="11940" y1="60200" x2="11940" y2="60200"/>
                        <a14:foregroundMark x1="7960" y1="64200" x2="7960" y2="64200"/>
                        <a14:foregroundMark x1="11692" y1="78200" x2="11692" y2="78200"/>
                        <a14:foregroundMark x1="3234" y1="77000" x2="3234" y2="77000"/>
                        <a14:foregroundMark x1="15423" y1="86800" x2="15423" y2="86800"/>
                        <a14:foregroundMark x1="16915" y1="89600" x2="16915" y2="89600"/>
                        <a14:foregroundMark x1="54975" y1="92000" x2="54975" y2="92000"/>
                      </a14:backgroundRemoval>
                    </a14:imgEffect>
                  </a14:imgLayer>
                </a14:imgProps>
              </a:ext>
              <a:ext uri="{28A0092B-C50C-407E-A947-70E740481C1C}">
                <a14:useLocalDpi xmlns:a14="http://schemas.microsoft.com/office/drawing/2010/main" val="0"/>
              </a:ext>
            </a:extLst>
          </a:blip>
          <a:srcRect/>
          <a:stretch>
            <a:fillRect/>
          </a:stretch>
        </p:blipFill>
        <p:spPr bwMode="auto">
          <a:xfrm>
            <a:off x="431409" y="2525152"/>
            <a:ext cx="3438331" cy="433284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79CC65CD-7F11-4DF0-B577-1E64E0254E3B}"/>
              </a:ext>
            </a:extLst>
          </p:cNvPr>
          <p:cNvSpPr/>
          <p:nvPr/>
        </p:nvSpPr>
        <p:spPr>
          <a:xfrm>
            <a:off x="5431532" y="937960"/>
            <a:ext cx="3044423" cy="1200329"/>
          </a:xfrm>
          <a:prstGeom prst="rect">
            <a:avLst/>
          </a:prstGeom>
          <a:noFill/>
        </p:spPr>
        <p:txBody>
          <a:bodyPr wrap="none" lIns="91440" tIns="45720" rIns="91440" bIns="45720">
            <a:spAutoFit/>
          </a:bodyPr>
          <a:lstStyle/>
          <a:p>
            <a:pPr algn="ctr"/>
            <a:r>
              <a:rPr lang="ar-SA" sz="7200" b="1"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الفكرة الرئيسة </a:t>
            </a:r>
          </a:p>
        </p:txBody>
      </p:sp>
      <p:sp>
        <p:nvSpPr>
          <p:cNvPr id="6" name="مستطيل 5">
            <a:extLst>
              <a:ext uri="{FF2B5EF4-FFF2-40B4-BE49-F238E27FC236}">
                <a16:creationId xmlns:a16="http://schemas.microsoft.com/office/drawing/2014/main" id="{FCB74961-3477-4109-ACAD-51F7C893C9CA}"/>
              </a:ext>
            </a:extLst>
          </p:cNvPr>
          <p:cNvSpPr/>
          <p:nvPr/>
        </p:nvSpPr>
        <p:spPr>
          <a:xfrm>
            <a:off x="3239489" y="2525152"/>
            <a:ext cx="7428511" cy="2308324"/>
          </a:xfrm>
          <a:prstGeom prst="rect">
            <a:avLst/>
          </a:prstGeom>
          <a:noFill/>
        </p:spPr>
        <p:txBody>
          <a:bodyPr wrap="square" lIns="91440" tIns="45720" rIns="91440" bIns="45720">
            <a:spAutoFit/>
          </a:bodyPr>
          <a:lstStyle/>
          <a:p>
            <a:pPr algn="ctr"/>
            <a:r>
              <a:rPr lang="ar-SA" sz="7200" b="1"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تظهر الفطريات مجالا واسعا في التنوع وتنصف إلى أربع شعب رئيسية  </a:t>
            </a:r>
          </a:p>
        </p:txBody>
      </p:sp>
    </p:spTree>
    <p:extLst>
      <p:ext uri="{BB962C8B-B14F-4D97-AF65-F5344CB8AC3E}">
        <p14:creationId xmlns:p14="http://schemas.microsoft.com/office/powerpoint/2010/main" val="1364979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E91B2CAF-D98C-4F11-8625-0412ED54DF2D}"/>
              </a:ext>
            </a:extLst>
          </p:cNvPr>
          <p:cNvSpPr/>
          <p:nvPr/>
        </p:nvSpPr>
        <p:spPr>
          <a:xfrm>
            <a:off x="1055077" y="225083"/>
            <a:ext cx="10705514" cy="6246054"/>
          </a:xfrm>
          <a:prstGeom prst="roundRect">
            <a:avLst/>
          </a:prstGeom>
          <a:solidFill>
            <a:schemeClr val="bg1"/>
          </a:solidFill>
          <a:ln w="76200">
            <a:solidFill>
              <a:srgbClr val="F367B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وايا مستديرة 3">
            <a:extLst>
              <a:ext uri="{FF2B5EF4-FFF2-40B4-BE49-F238E27FC236}">
                <a16:creationId xmlns:a16="http://schemas.microsoft.com/office/drawing/2014/main" id="{83FA438A-748D-4CEE-B032-294DA3581F0A}"/>
              </a:ext>
            </a:extLst>
          </p:cNvPr>
          <p:cNvSpPr/>
          <p:nvPr/>
        </p:nvSpPr>
        <p:spPr>
          <a:xfrm>
            <a:off x="1287192" y="703384"/>
            <a:ext cx="9765323" cy="5537983"/>
          </a:xfrm>
          <a:prstGeom prst="roundRect">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050" name="Picture 2" descr="SGBlogosfera. MarÃ­a JosÃ© ArgÃ¼eso: ImÃ¡genes Kay Miller">
            <a:extLst>
              <a:ext uri="{FF2B5EF4-FFF2-40B4-BE49-F238E27FC236}">
                <a16:creationId xmlns:a16="http://schemas.microsoft.com/office/drawing/2014/main" id="{8D6435C9-E073-4888-A6E8-479CF9F1DB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0" b="92200" l="3234" r="95274">
                        <a14:foregroundMark x1="60199" y1="5600" x2="60199" y2="5600"/>
                        <a14:foregroundMark x1="51990" y1="400" x2="51990" y2="400"/>
                        <a14:foregroundMark x1="17910" y1="35400" x2="17910" y2="35400"/>
                        <a14:foregroundMark x1="19403" y1="39200" x2="19403" y2="39200"/>
                        <a14:foregroundMark x1="95771" y1="41600" x2="95771" y2="41600"/>
                        <a14:foregroundMark x1="7960" y1="45600" x2="7960" y2="45600"/>
                        <a14:foregroundMark x1="80348" y1="67400" x2="80348" y2="67400"/>
                        <a14:foregroundMark x1="87065" y1="70000" x2="87065" y2="70000"/>
                        <a14:foregroundMark x1="84080" y1="68000" x2="84080" y2="68000"/>
                        <a14:foregroundMark x1="81095" y1="73400" x2="81095" y2="73400"/>
                        <a14:foregroundMark x1="89801" y1="71000" x2="89801" y2="71000"/>
                        <a14:foregroundMark x1="80100" y1="74200" x2="80100" y2="74200"/>
                        <a14:foregroundMark x1="92537" y1="80400" x2="92537" y2="80400"/>
                        <a14:foregroundMark x1="94279" y1="75200" x2="94279" y2="75200"/>
                        <a14:foregroundMark x1="86318" y1="72200" x2="86318" y2="72200"/>
                        <a14:foregroundMark x1="79602" y1="70200" x2="79602" y2="70200"/>
                        <a14:foregroundMark x1="70896" y1="86800" x2="70896" y2="86800"/>
                        <a14:foregroundMark x1="70896" y1="89600" x2="70896" y2="89600"/>
                        <a14:foregroundMark x1="75622" y1="88000" x2="75622" y2="88000"/>
                        <a14:foregroundMark x1="73383" y1="91800" x2="73383" y2="91800"/>
                        <a14:foregroundMark x1="47015" y1="92200" x2="47015" y2="92200"/>
                        <a14:foregroundMark x1="69652" y1="14800" x2="69652" y2="14800"/>
                        <a14:foregroundMark x1="68657" y1="13200" x2="68657" y2="13200"/>
                        <a14:foregroundMark x1="71144" y1="18600" x2="71144" y2="18600"/>
                        <a14:foregroundMark x1="70149" y1="16800" x2="70149" y2="16800"/>
                        <a14:foregroundMark x1="68159" y1="13600" x2="68159" y2="13600"/>
                        <a14:foregroundMark x1="15423" y1="56000" x2="15423" y2="56000"/>
                        <a14:foregroundMark x1="11692" y1="56000" x2="11692" y2="56000"/>
                        <a14:foregroundMark x1="10199" y1="56000" x2="10199" y2="56000"/>
                        <a14:foregroundMark x1="10199" y1="64800" x2="10199" y2="64800"/>
                        <a14:foregroundMark x1="14925" y1="71000" x2="14925" y2="71000"/>
                        <a14:foregroundMark x1="14925" y1="68400" x2="14925" y2="68400"/>
                        <a14:foregroundMark x1="18905" y1="61400" x2="18905" y2="61400"/>
                        <a14:foregroundMark x1="12687" y1="70200" x2="12687" y2="70200"/>
                        <a14:foregroundMark x1="14925" y1="67400" x2="14925" y2="67400"/>
                        <a14:foregroundMark x1="14925" y1="65600" x2="14925" y2="65600"/>
                        <a14:foregroundMark x1="13433" y1="61800" x2="13433" y2="61800"/>
                        <a14:foregroundMark x1="11940" y1="60200" x2="11940" y2="60200"/>
                        <a14:foregroundMark x1="7960" y1="64200" x2="7960" y2="64200"/>
                        <a14:foregroundMark x1="11692" y1="78200" x2="11692" y2="78200"/>
                        <a14:foregroundMark x1="3234" y1="77000" x2="3234" y2="77000"/>
                        <a14:foregroundMark x1="15423" y1="86800" x2="15423" y2="86800"/>
                        <a14:foregroundMark x1="16915" y1="89600" x2="16915" y2="89600"/>
                        <a14:foregroundMark x1="54975" y1="92000" x2="54975" y2="92000"/>
                      </a14:backgroundRemoval>
                    </a14:imgEffect>
                  </a14:imgLayer>
                </a14:imgProps>
              </a:ext>
              <a:ext uri="{28A0092B-C50C-407E-A947-70E740481C1C}">
                <a14:useLocalDpi xmlns:a14="http://schemas.microsoft.com/office/drawing/2010/main" val="0"/>
              </a:ext>
            </a:extLst>
          </a:blip>
          <a:srcRect/>
          <a:stretch>
            <a:fillRect/>
          </a:stretch>
        </p:blipFill>
        <p:spPr bwMode="auto">
          <a:xfrm>
            <a:off x="431409" y="2525152"/>
            <a:ext cx="3438331" cy="433284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79CC65CD-7F11-4DF0-B577-1E64E0254E3B}"/>
              </a:ext>
            </a:extLst>
          </p:cNvPr>
          <p:cNvSpPr/>
          <p:nvPr/>
        </p:nvSpPr>
        <p:spPr>
          <a:xfrm>
            <a:off x="5453581" y="889255"/>
            <a:ext cx="3044423" cy="1200329"/>
          </a:xfrm>
          <a:prstGeom prst="rect">
            <a:avLst/>
          </a:prstGeom>
          <a:noFill/>
        </p:spPr>
        <p:txBody>
          <a:bodyPr wrap="none" lIns="91440" tIns="45720" rIns="91440" bIns="45720">
            <a:spAutoFit/>
          </a:bodyPr>
          <a:lstStyle/>
          <a:p>
            <a:pPr algn="ctr"/>
            <a:r>
              <a:rPr lang="ar-SA" sz="7200" b="1"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الفكرة الرئيسة </a:t>
            </a:r>
          </a:p>
        </p:txBody>
      </p:sp>
      <p:sp>
        <p:nvSpPr>
          <p:cNvPr id="7" name="مستطيل 6">
            <a:extLst>
              <a:ext uri="{FF2B5EF4-FFF2-40B4-BE49-F238E27FC236}">
                <a16:creationId xmlns:a16="http://schemas.microsoft.com/office/drawing/2014/main" id="{5DCD5FAB-E157-47BF-BC9B-83EFF7E5459B}"/>
              </a:ext>
            </a:extLst>
          </p:cNvPr>
          <p:cNvSpPr/>
          <p:nvPr/>
        </p:nvSpPr>
        <p:spPr>
          <a:xfrm>
            <a:off x="2814663" y="2275455"/>
            <a:ext cx="8322260" cy="3416320"/>
          </a:xfrm>
          <a:prstGeom prst="rect">
            <a:avLst/>
          </a:prstGeom>
          <a:noFill/>
        </p:spPr>
        <p:txBody>
          <a:bodyPr wrap="square" lIns="91440" tIns="45720" rIns="91440" bIns="45720">
            <a:spAutoFit/>
          </a:bodyPr>
          <a:lstStyle/>
          <a:p>
            <a:pPr algn="ctr"/>
            <a:r>
              <a:rPr lang="ar-SA" sz="7200" b="1"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تمثل علاقة </a:t>
            </a:r>
            <a:r>
              <a:rPr lang="ar-SA" sz="7200" b="1" cap="none" spc="0" dirty="0" err="1">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الأشنات</a:t>
            </a:r>
            <a:r>
              <a:rPr lang="ar-SA" sz="7200" b="1"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 والفطريات الجذرية علاقة تكافلية مهمة بين الفطريات والمخلوقات الأخرى </a:t>
            </a:r>
          </a:p>
        </p:txBody>
      </p:sp>
    </p:spTree>
    <p:extLst>
      <p:ext uri="{BB962C8B-B14F-4D97-AF65-F5344CB8AC3E}">
        <p14:creationId xmlns:p14="http://schemas.microsoft.com/office/powerpoint/2010/main" val="281467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bujos. Clipart. Digi stamps - Green Mushroom House">
            <a:extLst>
              <a:ext uri="{FF2B5EF4-FFF2-40B4-BE49-F238E27FC236}">
                <a16:creationId xmlns:a16="http://schemas.microsoft.com/office/drawing/2014/main" id="{2DC423CC-37D7-4CD8-B260-54F745C00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01" y="2275755"/>
            <a:ext cx="3399239" cy="4371581"/>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59633CC5-8955-4E4C-AB02-2AEBB69034F2}"/>
              </a:ext>
            </a:extLst>
          </p:cNvPr>
          <p:cNvSpPr/>
          <p:nvPr/>
        </p:nvSpPr>
        <p:spPr>
          <a:xfrm>
            <a:off x="312563" y="388307"/>
            <a:ext cx="2956259" cy="923330"/>
          </a:xfrm>
          <a:prstGeom prst="rect">
            <a:avLst/>
          </a:prstGeom>
          <a:noFill/>
        </p:spPr>
        <p:txBody>
          <a:bodyPr wrap="none" lIns="91440" tIns="45720" rIns="91440" bIns="45720">
            <a:spAutoFit/>
          </a:bodyPr>
          <a:lstStyle/>
          <a:p>
            <a:pPr algn="ctr"/>
            <a:r>
              <a:rPr lang="ar-SA" sz="5400" b="1" cap="none" spc="0" dirty="0">
                <a:ln w="0"/>
                <a:effectLst>
                  <a:outerShdw blurRad="38100" dist="19050" dir="2700000" algn="tl" rotWithShape="0">
                    <a:schemeClr val="dk1">
                      <a:alpha val="40000"/>
                    </a:schemeClr>
                  </a:outerShdw>
                </a:effectLst>
              </a:rPr>
              <a:t>جدول التعلم </a:t>
            </a:r>
          </a:p>
        </p:txBody>
      </p:sp>
      <p:graphicFrame>
        <p:nvGraphicFramePr>
          <p:cNvPr id="5" name="جدول 4">
            <a:extLst>
              <a:ext uri="{FF2B5EF4-FFF2-40B4-BE49-F238E27FC236}">
                <a16:creationId xmlns:a16="http://schemas.microsoft.com/office/drawing/2014/main" id="{4C583ECF-C42B-4968-A5E2-85BDEB984666}"/>
              </a:ext>
            </a:extLst>
          </p:cNvPr>
          <p:cNvGraphicFramePr>
            <a:graphicFrameLocks noGrp="1"/>
          </p:cNvGraphicFramePr>
          <p:nvPr>
            <p:extLst>
              <p:ext uri="{D42A27DB-BD31-4B8C-83A1-F6EECF244321}">
                <p14:modId xmlns:p14="http://schemas.microsoft.com/office/powerpoint/2010/main" val="184071884"/>
              </p:ext>
            </p:extLst>
          </p:nvPr>
        </p:nvGraphicFramePr>
        <p:xfrm>
          <a:off x="3695964" y="3030445"/>
          <a:ext cx="8100000" cy="3616891"/>
        </p:xfrm>
        <a:graphic>
          <a:graphicData uri="http://schemas.openxmlformats.org/drawingml/2006/table">
            <a:tbl>
              <a:tblPr rtl="1" firstRow="1" bandRow="1">
                <a:tableStyleId>{5C22544A-7EE6-4342-B048-85BDC9FD1C3A}</a:tableStyleId>
              </a:tblPr>
              <a:tblGrid>
                <a:gridCol w="2700000">
                  <a:extLst>
                    <a:ext uri="{9D8B030D-6E8A-4147-A177-3AD203B41FA5}">
                      <a16:colId xmlns:a16="http://schemas.microsoft.com/office/drawing/2014/main" val="2418179221"/>
                    </a:ext>
                  </a:extLst>
                </a:gridCol>
                <a:gridCol w="2700000">
                  <a:extLst>
                    <a:ext uri="{9D8B030D-6E8A-4147-A177-3AD203B41FA5}">
                      <a16:colId xmlns:a16="http://schemas.microsoft.com/office/drawing/2014/main" val="1736408618"/>
                    </a:ext>
                  </a:extLst>
                </a:gridCol>
                <a:gridCol w="2700000">
                  <a:extLst>
                    <a:ext uri="{9D8B030D-6E8A-4147-A177-3AD203B41FA5}">
                      <a16:colId xmlns:a16="http://schemas.microsoft.com/office/drawing/2014/main" val="434216919"/>
                    </a:ext>
                  </a:extLst>
                </a:gridCol>
              </a:tblGrid>
              <a:tr h="1330891">
                <a:tc>
                  <a:txBody>
                    <a:bodyPr/>
                    <a:lstStyle/>
                    <a:p>
                      <a:pPr algn="ctr" rtl="1"/>
                      <a:r>
                        <a:rPr lang="ar-SA" sz="4000">
                          <a:solidFill>
                            <a:schemeClr val="tx1"/>
                          </a:solidFill>
                        </a:rPr>
                        <a:t>ماذا أعرف؟</a:t>
                      </a:r>
                      <a:endParaRPr lang="ar-SA" sz="40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rtl="1"/>
                      <a:r>
                        <a:rPr lang="ar-SA" sz="4000" dirty="0">
                          <a:solidFill>
                            <a:schemeClr val="tx1"/>
                          </a:solidFill>
                        </a:rPr>
                        <a:t>ماذا أود ان أعرف؟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rtl="1"/>
                      <a:r>
                        <a:rPr lang="ar-SA" sz="4000" dirty="0">
                          <a:solidFill>
                            <a:schemeClr val="tx1"/>
                          </a:solidFill>
                        </a:rPr>
                        <a:t>ماذا تعلمت؟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298221"/>
                  </a:ext>
                </a:extLst>
              </a:tr>
              <a:tr h="2077735">
                <a:tc>
                  <a:txBody>
                    <a:bodyPr/>
                    <a:lstStyle/>
                    <a:p>
                      <a:pPr rtl="1"/>
                      <a:endParaRPr lang="ar-SA"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p>
                      <a:pPr rtl="1"/>
                      <a:endParaRPr lang="ar-SA"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rtl="1"/>
                      <a:endParaRPr lang="ar-SA"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8197752"/>
                  </a:ext>
                </a:extLst>
              </a:tr>
            </a:tbl>
          </a:graphicData>
        </a:graphic>
      </p:graphicFrame>
      <p:sp>
        <p:nvSpPr>
          <p:cNvPr id="6" name="مستطيل 5">
            <a:extLst>
              <a:ext uri="{FF2B5EF4-FFF2-40B4-BE49-F238E27FC236}">
                <a16:creationId xmlns:a16="http://schemas.microsoft.com/office/drawing/2014/main" id="{7D7BBCB2-3514-4F9A-89D3-1683CB159874}"/>
              </a:ext>
            </a:extLst>
          </p:cNvPr>
          <p:cNvSpPr/>
          <p:nvPr/>
        </p:nvSpPr>
        <p:spPr>
          <a:xfrm>
            <a:off x="3512430" y="162480"/>
            <a:ext cx="8467069" cy="2554545"/>
          </a:xfrm>
          <a:prstGeom prst="rect">
            <a:avLst/>
          </a:prstGeom>
          <a:noFill/>
        </p:spPr>
        <p:txBody>
          <a:bodyPr wrap="square" lIns="91440" tIns="45720" rIns="91440" bIns="45720">
            <a:spAutoFit/>
          </a:bodyPr>
          <a:lstStyle/>
          <a:p>
            <a:pPr algn="ctr"/>
            <a:r>
              <a:rPr lang="ar-SA" sz="4000" b="1" cap="none" spc="0" dirty="0">
                <a:ln w="0"/>
                <a:effectLst>
                  <a:outerShdw blurRad="38100" dist="19050" dir="2700000" algn="tl" rotWithShape="0">
                    <a:schemeClr val="dk1">
                      <a:alpha val="40000"/>
                    </a:schemeClr>
                  </a:outerShdw>
                </a:effectLst>
              </a:rPr>
              <a:t>طالبتي العزيزة باستخدام استراتيجية التصفح اطلعي على </a:t>
            </a:r>
            <a:r>
              <a:rPr lang="ar-SA" sz="4000" b="1" dirty="0">
                <a:ln w="0"/>
                <a:effectLst>
                  <a:outerShdw blurRad="38100" dist="19050" dir="2700000" algn="tl" rotWithShape="0">
                    <a:schemeClr val="dk1">
                      <a:alpha val="40000"/>
                    </a:schemeClr>
                  </a:outerShdw>
                </a:effectLst>
              </a:rPr>
              <a:t>عناصر </a:t>
            </a:r>
            <a:r>
              <a:rPr lang="ar-SA" sz="4000" b="1" cap="none" spc="0" dirty="0">
                <a:ln w="0"/>
                <a:effectLst>
                  <a:outerShdw blurRad="38100" dist="19050" dir="2700000" algn="tl" rotWithShape="0">
                    <a:schemeClr val="dk1">
                      <a:alpha val="40000"/>
                    </a:schemeClr>
                  </a:outerShdw>
                </a:effectLst>
              </a:rPr>
              <a:t>الدرس  في كتابكـِ المقرر وحددي العناصر التي سبق أن تعلمتها(ماذا أعرف) والعناصر التي لم تتعلمين عنها (ماذا أود أن أتعلم)</a:t>
            </a:r>
          </a:p>
        </p:txBody>
      </p:sp>
      <p:sp>
        <p:nvSpPr>
          <p:cNvPr id="7" name="مستطيل 6">
            <a:extLst>
              <a:ext uri="{FF2B5EF4-FFF2-40B4-BE49-F238E27FC236}">
                <a16:creationId xmlns:a16="http://schemas.microsoft.com/office/drawing/2014/main" id="{20D1EE99-B6F5-4740-B1AC-6DF62CAE7D49}"/>
              </a:ext>
            </a:extLst>
          </p:cNvPr>
          <p:cNvSpPr/>
          <p:nvPr/>
        </p:nvSpPr>
        <p:spPr>
          <a:xfrm>
            <a:off x="212501" y="1439753"/>
            <a:ext cx="3156381" cy="707886"/>
          </a:xfrm>
          <a:prstGeom prst="rect">
            <a:avLst/>
          </a:prstGeom>
          <a:noFill/>
        </p:spPr>
        <p:txBody>
          <a:bodyPr wrap="square" lIns="91440" tIns="45720" rIns="91440" bIns="45720">
            <a:spAutoFit/>
          </a:bodyPr>
          <a:lstStyle/>
          <a:p>
            <a:pPr algn="ctr"/>
            <a:r>
              <a:rPr lang="ar-SA" sz="4000" b="1" cap="none" spc="0" dirty="0">
                <a:ln w="0"/>
                <a:solidFill>
                  <a:srgbClr val="FF0000"/>
                </a:solidFill>
                <a:effectLst>
                  <a:outerShdw blurRad="38100" dist="19050" dir="2700000" algn="tl" rotWithShape="0">
                    <a:schemeClr val="dk1">
                      <a:alpha val="40000"/>
                    </a:schemeClr>
                  </a:outerShdw>
                </a:effectLst>
              </a:rPr>
              <a:t>فردي ـ </a:t>
            </a:r>
            <a:r>
              <a:rPr lang="en-US" sz="4000" b="1" cap="none" spc="0" dirty="0">
                <a:ln w="0"/>
                <a:solidFill>
                  <a:srgbClr val="FF0000"/>
                </a:solidFill>
                <a:effectLst>
                  <a:outerShdw blurRad="38100" dist="19050" dir="2700000" algn="tl" rotWithShape="0">
                    <a:schemeClr val="dk1">
                      <a:alpha val="40000"/>
                    </a:schemeClr>
                  </a:outerShdw>
                </a:effectLst>
              </a:rPr>
              <a:t> 2 </a:t>
            </a:r>
            <a:r>
              <a:rPr lang="ar-SA" sz="4000" b="1" cap="none" spc="0" dirty="0">
                <a:ln w="0"/>
                <a:solidFill>
                  <a:srgbClr val="FF0000"/>
                </a:solidFill>
                <a:effectLst>
                  <a:outerShdw blurRad="38100" dist="19050" dir="2700000" algn="tl" rotWithShape="0">
                    <a:schemeClr val="dk1">
                      <a:alpha val="40000"/>
                    </a:schemeClr>
                  </a:outerShdw>
                </a:effectLst>
              </a:rPr>
              <a:t>دقيقة </a:t>
            </a:r>
          </a:p>
        </p:txBody>
      </p:sp>
    </p:spTree>
    <p:extLst>
      <p:ext uri="{BB962C8B-B14F-4D97-AF65-F5344CB8AC3E}">
        <p14:creationId xmlns:p14="http://schemas.microsoft.com/office/powerpoint/2010/main" val="969405359"/>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2039</TotalTime>
  <Words>1926</Words>
  <Application>Microsoft Office PowerPoint</Application>
  <PresentationFormat>شاشة عريضة</PresentationFormat>
  <Paragraphs>368</Paragraphs>
  <Slides>53</Slides>
  <Notes>0</Notes>
  <HiddenSlides>0</HiddenSlides>
  <MMClips>2</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53</vt:i4>
      </vt:variant>
    </vt:vector>
  </HeadingPairs>
  <TitlesOfParts>
    <vt:vector size="59" baseType="lpstr">
      <vt:lpstr>Arabic Typesetting</vt:lpstr>
      <vt:lpstr>Arial</vt:lpstr>
      <vt:lpstr>Calibri</vt:lpstr>
      <vt:lpstr>Calibri Light</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أم جواد</dc:creator>
  <cp:lastModifiedBy>ريحانة العامر</cp:lastModifiedBy>
  <cp:revision>87</cp:revision>
  <dcterms:created xsi:type="dcterms:W3CDTF">2015-12-04T17:31:02Z</dcterms:created>
  <dcterms:modified xsi:type="dcterms:W3CDTF">2018-10-14T17:09:45Z</dcterms:modified>
</cp:coreProperties>
</file>