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9"/>
  </p:notesMasterIdLst>
  <p:sldIdLst>
    <p:sldId id="256" r:id="rId2"/>
    <p:sldId id="270" r:id="rId3"/>
    <p:sldId id="269" r:id="rId4"/>
    <p:sldId id="271" r:id="rId5"/>
    <p:sldId id="268" r:id="rId6"/>
    <p:sldId id="257" r:id="rId7"/>
    <p:sldId id="258" r:id="rId8"/>
    <p:sldId id="259" r:id="rId9"/>
    <p:sldId id="260" r:id="rId10"/>
    <p:sldId id="262" r:id="rId11"/>
    <p:sldId id="263" r:id="rId12"/>
    <p:sldId id="264" r:id="rId13"/>
    <p:sldId id="265" r:id="rId14"/>
    <p:sldId id="266" r:id="rId15"/>
    <p:sldId id="267" r:id="rId16"/>
    <p:sldId id="272" r:id="rId17"/>
    <p:sldId id="275" r:id="rId18"/>
    <p:sldId id="276" r:id="rId19"/>
    <p:sldId id="273" r:id="rId20"/>
    <p:sldId id="274" r:id="rId21"/>
    <p:sldId id="277" r:id="rId22"/>
    <p:sldId id="278" r:id="rId23"/>
    <p:sldId id="279" r:id="rId24"/>
    <p:sldId id="281" r:id="rId25"/>
    <p:sldId id="280" r:id="rId26"/>
    <p:sldId id="290" r:id="rId27"/>
    <p:sldId id="289" r:id="rId28"/>
    <p:sldId id="283" r:id="rId29"/>
    <p:sldId id="284" r:id="rId30"/>
    <p:sldId id="285" r:id="rId31"/>
    <p:sldId id="287" r:id="rId32"/>
    <p:sldId id="286" r:id="rId33"/>
    <p:sldId id="291" r:id="rId34"/>
    <p:sldId id="288" r:id="rId35"/>
    <p:sldId id="292" r:id="rId36"/>
    <p:sldId id="293" r:id="rId37"/>
    <p:sldId id="301" r:id="rId38"/>
    <p:sldId id="294" r:id="rId39"/>
    <p:sldId id="295" r:id="rId40"/>
    <p:sldId id="296" r:id="rId41"/>
    <p:sldId id="297" r:id="rId42"/>
    <p:sldId id="299" r:id="rId43"/>
    <p:sldId id="300" r:id="rId44"/>
    <p:sldId id="302" r:id="rId45"/>
    <p:sldId id="303" r:id="rId46"/>
    <p:sldId id="306" r:id="rId47"/>
    <p:sldId id="304" r:id="rId48"/>
    <p:sldId id="305" r:id="rId49"/>
    <p:sldId id="298" r:id="rId50"/>
    <p:sldId id="307" r:id="rId51"/>
    <p:sldId id="308" r:id="rId52"/>
    <p:sldId id="309" r:id="rId53"/>
    <p:sldId id="310" r:id="rId54"/>
    <p:sldId id="311" r:id="rId55"/>
    <p:sldId id="312" r:id="rId56"/>
    <p:sldId id="313" r:id="rId57"/>
    <p:sldId id="314" r:id="rId58"/>
    <p:sldId id="316" r:id="rId59"/>
    <p:sldId id="315" r:id="rId60"/>
    <p:sldId id="335" r:id="rId61"/>
    <p:sldId id="317" r:id="rId62"/>
    <p:sldId id="318" r:id="rId63"/>
    <p:sldId id="319" r:id="rId64"/>
    <p:sldId id="320" r:id="rId65"/>
    <p:sldId id="321" r:id="rId66"/>
    <p:sldId id="322" r:id="rId67"/>
    <p:sldId id="323" r:id="rId68"/>
    <p:sldId id="332" r:id="rId69"/>
    <p:sldId id="324" r:id="rId70"/>
    <p:sldId id="333" r:id="rId71"/>
    <p:sldId id="325" r:id="rId72"/>
    <p:sldId id="327" r:id="rId73"/>
    <p:sldId id="328" r:id="rId74"/>
    <p:sldId id="329" r:id="rId75"/>
    <p:sldId id="330" r:id="rId76"/>
    <p:sldId id="334" r:id="rId77"/>
    <p:sldId id="331" r:id="rId78"/>
    <p:sldId id="336" r:id="rId79"/>
    <p:sldId id="326" r:id="rId80"/>
    <p:sldId id="337" r:id="rId81"/>
    <p:sldId id="338" r:id="rId82"/>
    <p:sldId id="339" r:id="rId83"/>
    <p:sldId id="341" r:id="rId84"/>
    <p:sldId id="340" r:id="rId85"/>
    <p:sldId id="342" r:id="rId86"/>
    <p:sldId id="344" r:id="rId87"/>
    <p:sldId id="343" r:id="rId88"/>
  </p:sldIdLst>
  <p:sldSz cx="12192000" cy="6858000"/>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FF85"/>
    <a:srgbClr val="FFFF8F"/>
    <a:srgbClr val="ADCA70"/>
    <a:srgbClr val="ECD2AD"/>
    <a:srgbClr val="8FAADC"/>
    <a:srgbClr val="FF8F8F"/>
    <a:srgbClr val="FFFF75"/>
    <a:srgbClr val="33CC33"/>
    <a:srgbClr val="99FF66"/>
    <a:srgbClr val="FFF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52016" y="0"/>
            <a:ext cx="2945659" cy="498135"/>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74" y="0"/>
            <a:ext cx="2945659" cy="498135"/>
          </a:xfrm>
          <a:prstGeom prst="rect">
            <a:avLst/>
          </a:prstGeom>
        </p:spPr>
        <p:txBody>
          <a:bodyPr vert="horz" lIns="91440" tIns="45720" rIns="91440" bIns="45720" rtlCol="1"/>
          <a:lstStyle>
            <a:lvl1pPr algn="l">
              <a:defRPr sz="1200"/>
            </a:lvl1pPr>
          </a:lstStyle>
          <a:p>
            <a:fld id="{8234010D-A68B-43A5-814A-F771D36C12C1}" type="datetimeFigureOut">
              <a:rPr lang="ar-SA" smtClean="0"/>
              <a:t>15/05/40</a:t>
            </a:fld>
            <a:endParaRPr lang="ar-SA"/>
          </a:p>
        </p:txBody>
      </p:sp>
      <p:sp>
        <p:nvSpPr>
          <p:cNvPr id="4" name="عنصر نائب لصورة الشريحة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79768" y="4777958"/>
            <a:ext cx="5438140" cy="3909239"/>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52016" y="9430091"/>
            <a:ext cx="2945659" cy="498134"/>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74" y="9430091"/>
            <a:ext cx="2945659" cy="498134"/>
          </a:xfrm>
          <a:prstGeom prst="rect">
            <a:avLst/>
          </a:prstGeom>
        </p:spPr>
        <p:txBody>
          <a:bodyPr vert="horz" lIns="91440" tIns="45720" rIns="91440" bIns="45720" rtlCol="1" anchor="b"/>
          <a:lstStyle>
            <a:lvl1pPr algn="l">
              <a:defRPr sz="1200"/>
            </a:lvl1pPr>
          </a:lstStyle>
          <a:p>
            <a:fld id="{CD3503EC-41B8-4D84-B176-7D0C62EC2000}" type="slidenum">
              <a:rPr lang="ar-SA" smtClean="0"/>
              <a:t>‹#›</a:t>
            </a:fld>
            <a:endParaRPr lang="ar-SA"/>
          </a:p>
        </p:txBody>
      </p:sp>
    </p:spTree>
    <p:extLst>
      <p:ext uri="{BB962C8B-B14F-4D97-AF65-F5344CB8AC3E}">
        <p14:creationId xmlns:p14="http://schemas.microsoft.com/office/powerpoint/2010/main" val="339867195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CD3503EC-41B8-4D84-B176-7D0C62EC2000}" type="slidenum">
              <a:rPr lang="ar-SA" smtClean="0"/>
              <a:t>4</a:t>
            </a:fld>
            <a:endParaRPr lang="ar-SA"/>
          </a:p>
        </p:txBody>
      </p:sp>
    </p:spTree>
    <p:extLst>
      <p:ext uri="{BB962C8B-B14F-4D97-AF65-F5344CB8AC3E}">
        <p14:creationId xmlns:p14="http://schemas.microsoft.com/office/powerpoint/2010/main" val="109154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CD3503EC-41B8-4D84-B176-7D0C62EC2000}" type="slidenum">
              <a:rPr lang="ar-SA" smtClean="0"/>
              <a:t>11</a:t>
            </a:fld>
            <a:endParaRPr lang="ar-SA"/>
          </a:p>
        </p:txBody>
      </p:sp>
    </p:spTree>
    <p:extLst>
      <p:ext uri="{BB962C8B-B14F-4D97-AF65-F5344CB8AC3E}">
        <p14:creationId xmlns:p14="http://schemas.microsoft.com/office/powerpoint/2010/main" val="3026985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CD3503EC-41B8-4D84-B176-7D0C62EC2000}" type="slidenum">
              <a:rPr lang="ar-SA" smtClean="0"/>
              <a:t>12</a:t>
            </a:fld>
            <a:endParaRPr lang="ar-SA"/>
          </a:p>
        </p:txBody>
      </p:sp>
    </p:spTree>
    <p:extLst>
      <p:ext uri="{BB962C8B-B14F-4D97-AF65-F5344CB8AC3E}">
        <p14:creationId xmlns:p14="http://schemas.microsoft.com/office/powerpoint/2010/main" val="3074856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E0940B8-EC9D-49D9-A74B-31E011027753}"/>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5C1D306E-C3BA-41A1-855F-F149171BB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7B37DEED-168C-4A6A-AEFB-3CA32F7C5C2B}"/>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5" name="عنصر نائب للتذييل 4">
            <a:extLst>
              <a:ext uri="{FF2B5EF4-FFF2-40B4-BE49-F238E27FC236}">
                <a16:creationId xmlns:a16="http://schemas.microsoft.com/office/drawing/2014/main" id="{D94020AA-DE87-4E5D-B1D8-F88ECEA1465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EE7A4A5-D379-41A0-9EDF-FB1963753E88}"/>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407127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08E1996-AADF-41F7-BB3F-6AC56628C96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494E4BB4-EB07-4BBA-8C74-6C3606AF34F3}"/>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DFCF92D-4BA9-4A65-A21D-5FEEF8647434}"/>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5" name="عنصر نائب للتذييل 4">
            <a:extLst>
              <a:ext uri="{FF2B5EF4-FFF2-40B4-BE49-F238E27FC236}">
                <a16:creationId xmlns:a16="http://schemas.microsoft.com/office/drawing/2014/main" id="{32CB1ED7-9AE6-4E1A-A913-301EF0FAC39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59911C4-6A8E-48FC-8197-44CF532946C6}"/>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425580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E0721FF-1DB1-48B4-BD38-A50E77C05532}"/>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404CAD7-A80B-4884-9A66-F054BAACAEBB}"/>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9E995FB-9E2A-45DD-8FE4-16DC5E155824}"/>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5" name="عنصر نائب للتذييل 4">
            <a:extLst>
              <a:ext uri="{FF2B5EF4-FFF2-40B4-BE49-F238E27FC236}">
                <a16:creationId xmlns:a16="http://schemas.microsoft.com/office/drawing/2014/main" id="{2F6360EE-98CE-4EA8-866C-5549902542C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2739934-5499-45DB-9A03-076AF16E2605}"/>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221808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C28E1D5-0954-41D1-8CF4-F445E3A0181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7374AFBF-D51F-47D5-850F-9674ED71BF7C}"/>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8866DC1-BC7A-4697-9EA0-9F5810825BF0}"/>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5" name="عنصر نائب للتذييل 4">
            <a:extLst>
              <a:ext uri="{FF2B5EF4-FFF2-40B4-BE49-F238E27FC236}">
                <a16:creationId xmlns:a16="http://schemas.microsoft.com/office/drawing/2014/main" id="{3D184DF0-9F47-43D4-ABE5-F7D704A6522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A2A53C1-A445-4236-B9AB-0BDC340B31F3}"/>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78866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0839A58-56AF-4248-A6AF-8265644A5606}"/>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1CC9246-9D72-4386-8729-C18D5083C9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787419ED-2FD0-498A-99E3-47CE3A5627E9}"/>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5" name="عنصر نائب للتذييل 4">
            <a:extLst>
              <a:ext uri="{FF2B5EF4-FFF2-40B4-BE49-F238E27FC236}">
                <a16:creationId xmlns:a16="http://schemas.microsoft.com/office/drawing/2014/main" id="{DB2E375C-9FD3-4AEB-9C2B-688989DB14E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48DCCF0-EBFE-45DD-82C6-388DFD081DC9}"/>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194534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BB74324-74C8-4698-8FCB-0677866BA2E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AD3DD8E-FD3A-408A-BE3F-27444226B7C3}"/>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7F6E46F-C9BF-4792-BA65-93A5791B870E}"/>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2B938E1-92D4-4E37-B9B3-9B1A4721E399}"/>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6" name="عنصر نائب للتذييل 5">
            <a:extLst>
              <a:ext uri="{FF2B5EF4-FFF2-40B4-BE49-F238E27FC236}">
                <a16:creationId xmlns:a16="http://schemas.microsoft.com/office/drawing/2014/main" id="{6CD4F178-DD11-4EB5-806D-80405043D8E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37BED25-C088-4BF9-B1FD-3CEB5B2D22F2}"/>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351489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D9AA8F-A938-43B7-BD63-58FEC07C64CF}"/>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D361CF1-5591-4BAE-B7B6-7BC3E4BB2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E8D80E86-2165-47AC-A667-5E8ACF1AF503}"/>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F2236C85-25A0-4864-B4A5-ADD3B2C84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C9A1D702-74A6-4A3C-B79A-A8269494A12B}"/>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8CED1315-5889-41DF-9FA0-0DA27AF38E57}"/>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8" name="عنصر نائب للتذييل 7">
            <a:extLst>
              <a:ext uri="{FF2B5EF4-FFF2-40B4-BE49-F238E27FC236}">
                <a16:creationId xmlns:a16="http://schemas.microsoft.com/office/drawing/2014/main" id="{4C6DCE08-4FC0-4DE0-BE86-6F74D07A7B52}"/>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04C1A8E4-F441-465C-8944-4701E93DA16A}"/>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91988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F1D8AEF-F770-41A9-A42B-F53EE09E5487}"/>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3221B15-10C5-43F9-A0CB-75018B9DB19A}"/>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4" name="عنصر نائب للتذييل 3">
            <a:extLst>
              <a:ext uri="{FF2B5EF4-FFF2-40B4-BE49-F238E27FC236}">
                <a16:creationId xmlns:a16="http://schemas.microsoft.com/office/drawing/2014/main" id="{70300B5E-045D-4D00-9A6B-5C3375169742}"/>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7162D72C-E7F5-4691-9E8F-BBE53D490E50}"/>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2449130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99E4117-DBE6-4A54-9313-ABD03B8301F0}"/>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3" name="عنصر نائب للتذييل 2">
            <a:extLst>
              <a:ext uri="{FF2B5EF4-FFF2-40B4-BE49-F238E27FC236}">
                <a16:creationId xmlns:a16="http://schemas.microsoft.com/office/drawing/2014/main" id="{27C13D27-8E71-4608-9898-53D47C455CC9}"/>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617C270B-29A2-4142-8091-6FA01A3F50D3}"/>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24395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BA3265-BFE5-472C-96EA-19CCDBAD7C8D}"/>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7ABAB9E-A9D0-4473-B00E-25292B802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EC6E3E63-0D64-4EFB-8FE8-B0927EC99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466F717B-9AD2-4587-8C0E-12473F7DD693}"/>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6" name="عنصر نائب للتذييل 5">
            <a:extLst>
              <a:ext uri="{FF2B5EF4-FFF2-40B4-BE49-F238E27FC236}">
                <a16:creationId xmlns:a16="http://schemas.microsoft.com/office/drawing/2014/main" id="{3131877C-C0E5-48E2-A49D-A0D4D238897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ADCE64C-209F-41FA-9B1E-75AEB47118A2}"/>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203621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D9D3E84-D86F-4ACF-ACC9-799A918AE86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361EDA88-BE00-4DAA-92F4-56DC02F8A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254F94BD-4868-4D1E-B8B6-7DFEA7BF3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50537129-FB45-49E2-BB4E-BED1CCFE6AF6}"/>
              </a:ext>
            </a:extLst>
          </p:cNvPr>
          <p:cNvSpPr>
            <a:spLocks noGrp="1"/>
          </p:cNvSpPr>
          <p:nvPr>
            <p:ph type="dt" sz="half" idx="10"/>
          </p:nvPr>
        </p:nvSpPr>
        <p:spPr/>
        <p:txBody>
          <a:bodyPr/>
          <a:lstStyle/>
          <a:p>
            <a:fld id="{5F0275CB-2FE0-4C33-AAB2-2EC38F7C5CCD}" type="datetimeFigureOut">
              <a:rPr lang="ar-SA" smtClean="0"/>
              <a:t>15/05/40</a:t>
            </a:fld>
            <a:endParaRPr lang="ar-SA"/>
          </a:p>
        </p:txBody>
      </p:sp>
      <p:sp>
        <p:nvSpPr>
          <p:cNvPr id="6" name="عنصر نائب للتذييل 5">
            <a:extLst>
              <a:ext uri="{FF2B5EF4-FFF2-40B4-BE49-F238E27FC236}">
                <a16:creationId xmlns:a16="http://schemas.microsoft.com/office/drawing/2014/main" id="{2DD743EB-A513-45E3-BED2-AEBF7047861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2CC3334-E40B-47EB-AF81-6C14E052A4BC}"/>
              </a:ext>
            </a:extLst>
          </p:cNvPr>
          <p:cNvSpPr>
            <a:spLocks noGrp="1"/>
          </p:cNvSpPr>
          <p:nvPr>
            <p:ph type="sldNum" sz="quarter" idx="12"/>
          </p:nvPr>
        </p:nvSpPr>
        <p:spPr/>
        <p:txBody>
          <a:bodyPr/>
          <a:lstStyle/>
          <a:p>
            <a:fld id="{4096210D-CB31-4C56-A624-E22D70585A25}" type="slidenum">
              <a:rPr lang="ar-SA" smtClean="0"/>
              <a:t>‹#›</a:t>
            </a:fld>
            <a:endParaRPr lang="ar-SA"/>
          </a:p>
        </p:txBody>
      </p:sp>
    </p:spTree>
    <p:extLst>
      <p:ext uri="{BB962C8B-B14F-4D97-AF65-F5344CB8AC3E}">
        <p14:creationId xmlns:p14="http://schemas.microsoft.com/office/powerpoint/2010/main" val="2180263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1C8E7285-0BF7-4FDC-84A8-0DC688F19E7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2729618-3F4C-4535-A53E-3202427E1C7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B1FA5C9-FEE7-4A91-A26B-90176E34689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0275CB-2FE0-4C33-AAB2-2EC38F7C5CCD}" type="datetimeFigureOut">
              <a:rPr lang="ar-SA" smtClean="0"/>
              <a:t>15/05/40</a:t>
            </a:fld>
            <a:endParaRPr lang="ar-SA"/>
          </a:p>
        </p:txBody>
      </p:sp>
      <p:sp>
        <p:nvSpPr>
          <p:cNvPr id="5" name="عنصر نائب للتذييل 4">
            <a:extLst>
              <a:ext uri="{FF2B5EF4-FFF2-40B4-BE49-F238E27FC236}">
                <a16:creationId xmlns:a16="http://schemas.microsoft.com/office/drawing/2014/main" id="{B3254071-7F8B-4C6E-AC95-396DDA855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71B5ECFE-AD28-487D-8B4A-37A8370C59D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096210D-CB31-4C56-A624-E22D70585A25}" type="slidenum">
              <a:rPr lang="ar-SA" smtClean="0"/>
              <a:t>‹#›</a:t>
            </a:fld>
            <a:endParaRPr lang="ar-SA"/>
          </a:p>
        </p:txBody>
      </p:sp>
    </p:spTree>
    <p:extLst>
      <p:ext uri="{BB962C8B-B14F-4D97-AF65-F5344CB8AC3E}">
        <p14:creationId xmlns:p14="http://schemas.microsoft.com/office/powerpoint/2010/main" val="908809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1581;&#1585;&#1603;&#1577;.flv"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6.gif"/></Relationships>
</file>

<file path=ppt/slides/_rels/slide6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ÙØªÙØ¬Ø© Ø¨Ø­Ø« Ø§ÙØµÙØ± Ø¹Ù Ø§ÙØ¨Ø³ÙÙØ© ÙØªØ­Ø±ÙØ© ">
            <a:extLst>
              <a:ext uri="{FF2B5EF4-FFF2-40B4-BE49-F238E27FC236}">
                <a16:creationId xmlns:a16="http://schemas.microsoft.com/office/drawing/2014/main" id="{97ACEBC1-961E-4172-B386-C57307BF64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7286" y="225083"/>
            <a:ext cx="11662117" cy="642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2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ÙØªÙØ¬Ø© Ø¨Ø­Ø« Ø§ÙØµÙØ± Ø¹Ù âªBacteriaâ¬â">
            <a:extLst>
              <a:ext uri="{FF2B5EF4-FFF2-40B4-BE49-F238E27FC236}">
                <a16:creationId xmlns:a16="http://schemas.microsoft.com/office/drawing/2014/main" id="{04D9B797-6499-403D-9D69-F72D3BB08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816"/>
            <a:ext cx="12192000" cy="6853184"/>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6833488" y="2740670"/>
            <a:ext cx="5136342" cy="2215991"/>
          </a:xfrm>
          <a:prstGeom prst="rect">
            <a:avLst/>
          </a:prstGeom>
          <a:noFill/>
        </p:spPr>
        <p:txBody>
          <a:bodyPr wrap="none" lIns="91440" tIns="45720" rIns="91440" bIns="45720">
            <a:spAutoFit/>
          </a:bodyPr>
          <a:lstStyle/>
          <a:p>
            <a:pPr algn="ctr"/>
            <a:r>
              <a:rPr lang="ar-SA" sz="13800" b="1" cap="none" spc="0" dirty="0">
                <a:ln w="13462">
                  <a:solidFill>
                    <a:srgbClr val="9BECF3"/>
                  </a:solidFill>
                  <a:prstDash val="solid"/>
                </a:ln>
                <a:solidFill>
                  <a:schemeClr val="bg1"/>
                </a:solidFill>
              </a:rPr>
              <a:t>البكتيريا</a:t>
            </a:r>
            <a:r>
              <a:rPr lang="ar-SA" sz="9600" b="1" cap="none" spc="0" dirty="0">
                <a:ln w="13462">
                  <a:solidFill>
                    <a:srgbClr val="9BECF3"/>
                  </a:solidFill>
                  <a:prstDash val="solid"/>
                </a:ln>
                <a:solidFill>
                  <a:schemeClr val="bg1"/>
                </a:solidFill>
              </a:rPr>
              <a:t> </a:t>
            </a:r>
          </a:p>
        </p:txBody>
      </p:sp>
      <p:sp>
        <p:nvSpPr>
          <p:cNvPr id="9" name="مستطيل 8"/>
          <p:cNvSpPr/>
          <p:nvPr/>
        </p:nvSpPr>
        <p:spPr>
          <a:xfrm>
            <a:off x="7182295" y="5761880"/>
            <a:ext cx="4883068" cy="707886"/>
          </a:xfrm>
          <a:prstGeom prst="rect">
            <a:avLst/>
          </a:prstGeom>
          <a:noFill/>
        </p:spPr>
        <p:txBody>
          <a:bodyPr wrap="none" lIns="91440" tIns="45720" rIns="91440" bIns="45720">
            <a:spAutoFit/>
          </a:bodyPr>
          <a:lstStyle/>
          <a:p>
            <a:pPr algn="ctr"/>
            <a:r>
              <a:rPr lang="ar-SA" sz="4000" b="1" dirty="0">
                <a:ln w="13462">
                  <a:solidFill>
                    <a:srgbClr val="9BECF3"/>
                  </a:solidFill>
                  <a:prstDash val="solid"/>
                </a:ln>
                <a:solidFill>
                  <a:schemeClr val="bg1"/>
                </a:solidFill>
              </a:rPr>
              <a:t>إعداد المعلمة: ريحانة العامر</a:t>
            </a:r>
          </a:p>
        </p:txBody>
      </p:sp>
    </p:spTree>
    <p:extLst>
      <p:ext uri="{BB962C8B-B14F-4D97-AF65-F5344CB8AC3E}">
        <p14:creationId xmlns:p14="http://schemas.microsoft.com/office/powerpoint/2010/main" val="25799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ÙØªÙØ¬Ø© Ø¨Ø­Ø« Ø§ÙØµÙØ± Ø¹Ù âªBacteria gifâ¬â">
            <a:extLst>
              <a:ext uri="{FF2B5EF4-FFF2-40B4-BE49-F238E27FC236}">
                <a16:creationId xmlns:a16="http://schemas.microsoft.com/office/drawing/2014/main" id="{B113ECA8-DDFD-4EDF-8FCC-6F70652533C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79" y="105827"/>
            <a:ext cx="11859065" cy="661852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B0C4DC86-5EAC-43C0-A15E-AC279E44F5D1}"/>
              </a:ext>
            </a:extLst>
          </p:cNvPr>
          <p:cNvSpPr/>
          <p:nvPr/>
        </p:nvSpPr>
        <p:spPr>
          <a:xfrm>
            <a:off x="4095292" y="407015"/>
            <a:ext cx="4001416" cy="1107996"/>
          </a:xfrm>
          <a:prstGeom prst="rect">
            <a:avLst/>
          </a:prstGeom>
          <a:noFill/>
        </p:spPr>
        <p:txBody>
          <a:bodyPr wrap="none" lIns="91440" tIns="45720" rIns="91440" bIns="45720">
            <a:spAutoFit/>
          </a:bodyPr>
          <a:lstStyle/>
          <a:p>
            <a:pPr algn="ctr"/>
            <a:r>
              <a:rPr lang="ar-SA" sz="6600" b="1" dirty="0">
                <a:ln w="0">
                  <a:solidFill>
                    <a:schemeClr val="tx1"/>
                  </a:solidFill>
                </a:ln>
                <a:solidFill>
                  <a:schemeClr val="accent4">
                    <a:lumMod val="60000"/>
                    <a:lumOff val="4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الفكرة العامة </a:t>
            </a:r>
            <a:endParaRPr lang="ar-SA" sz="6600" b="1" cap="none" spc="0" dirty="0">
              <a:ln w="0">
                <a:solidFill>
                  <a:schemeClr val="tx1"/>
                </a:solidFill>
              </a:ln>
              <a:solidFill>
                <a:schemeClr val="accent4">
                  <a:lumMod val="60000"/>
                  <a:lumOff val="4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endParaRPr>
          </a:p>
        </p:txBody>
      </p:sp>
      <p:sp>
        <p:nvSpPr>
          <p:cNvPr id="8" name="مستطيل 7">
            <a:extLst>
              <a:ext uri="{FF2B5EF4-FFF2-40B4-BE49-F238E27FC236}">
                <a16:creationId xmlns:a16="http://schemas.microsoft.com/office/drawing/2014/main" id="{023BCAED-B62F-4899-A3B5-22616390C399}"/>
              </a:ext>
            </a:extLst>
          </p:cNvPr>
          <p:cNvSpPr/>
          <p:nvPr/>
        </p:nvSpPr>
        <p:spPr>
          <a:xfrm>
            <a:off x="903974" y="1538847"/>
            <a:ext cx="10416873" cy="3139321"/>
          </a:xfrm>
          <a:prstGeom prst="rect">
            <a:avLst/>
          </a:prstGeom>
          <a:noFill/>
        </p:spPr>
        <p:txBody>
          <a:bodyPr wrap="square" lIns="91440" tIns="45720" rIns="91440" bIns="45720">
            <a:spAutoFit/>
          </a:bodyPr>
          <a:lstStyle/>
          <a:p>
            <a:pPr algn="ctr"/>
            <a:r>
              <a:rPr lang="ar-SA" sz="6600" b="1" dirty="0">
                <a:ln>
                  <a:solidFill>
                    <a:schemeClr val="tx1"/>
                  </a:solidFill>
                </a:ln>
                <a:solidFill>
                  <a:schemeClr val="accent4">
                    <a:lumMod val="20000"/>
                    <a:lumOff val="8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أن البكتيريا مخلوقات حية مجهرية والفيروسات و </a:t>
            </a:r>
            <a:r>
              <a:rPr lang="ar-SA" sz="6600" b="1" dirty="0" err="1">
                <a:ln>
                  <a:solidFill>
                    <a:schemeClr val="tx1"/>
                  </a:solidFill>
                </a:ln>
                <a:solidFill>
                  <a:schemeClr val="accent4">
                    <a:lumMod val="20000"/>
                    <a:lumOff val="8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البريونات</a:t>
            </a:r>
            <a:r>
              <a:rPr lang="ar-SA" sz="6600" b="1" dirty="0">
                <a:ln>
                  <a:solidFill>
                    <a:schemeClr val="tx1"/>
                  </a:solidFill>
                </a:ln>
                <a:solidFill>
                  <a:schemeClr val="accent4">
                    <a:lumMod val="20000"/>
                    <a:lumOff val="8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 تراكيب مجهرية غير حية تهاجم الخلايا </a:t>
            </a:r>
          </a:p>
        </p:txBody>
      </p:sp>
    </p:spTree>
    <p:extLst>
      <p:ext uri="{BB962C8B-B14F-4D97-AF65-F5344CB8AC3E}">
        <p14:creationId xmlns:p14="http://schemas.microsoft.com/office/powerpoint/2010/main" val="368006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ÙØªÙØ¬Ø© Ø¨Ø­Ø« Ø§ÙØµÙØ± Ø¹Ù âªBacteria gifâ¬â">
            <a:extLst>
              <a:ext uri="{FF2B5EF4-FFF2-40B4-BE49-F238E27FC236}">
                <a16:creationId xmlns:a16="http://schemas.microsoft.com/office/drawing/2014/main" id="{B113ECA8-DDFD-4EDF-8FCC-6F70652533C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79" y="105827"/>
            <a:ext cx="11859065" cy="661852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B0C4DC86-5EAC-43C0-A15E-AC279E44F5D1}"/>
              </a:ext>
            </a:extLst>
          </p:cNvPr>
          <p:cNvSpPr/>
          <p:nvPr/>
        </p:nvSpPr>
        <p:spPr>
          <a:xfrm>
            <a:off x="3788318" y="407015"/>
            <a:ext cx="4615366" cy="1107996"/>
          </a:xfrm>
          <a:prstGeom prst="rect">
            <a:avLst/>
          </a:prstGeom>
          <a:noFill/>
        </p:spPr>
        <p:txBody>
          <a:bodyPr wrap="none" lIns="91440" tIns="45720" rIns="91440" bIns="45720">
            <a:spAutoFit/>
          </a:bodyPr>
          <a:lstStyle/>
          <a:p>
            <a:pPr algn="ctr"/>
            <a:r>
              <a:rPr lang="ar-SA" sz="6600" b="1" dirty="0">
                <a:ln w="0">
                  <a:solidFill>
                    <a:schemeClr val="tx1"/>
                  </a:solidFill>
                </a:ln>
                <a:solidFill>
                  <a:schemeClr val="accent4">
                    <a:lumMod val="60000"/>
                    <a:lumOff val="4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الفكرة الرئيسة  </a:t>
            </a:r>
            <a:endParaRPr lang="ar-SA" sz="6600" b="1" cap="none" spc="0" dirty="0">
              <a:ln w="0">
                <a:solidFill>
                  <a:schemeClr val="tx1"/>
                </a:solidFill>
              </a:ln>
              <a:solidFill>
                <a:schemeClr val="accent4">
                  <a:lumMod val="60000"/>
                  <a:lumOff val="4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endParaRPr>
          </a:p>
        </p:txBody>
      </p:sp>
      <p:sp>
        <p:nvSpPr>
          <p:cNvPr id="8" name="مستطيل 7">
            <a:extLst>
              <a:ext uri="{FF2B5EF4-FFF2-40B4-BE49-F238E27FC236}">
                <a16:creationId xmlns:a16="http://schemas.microsoft.com/office/drawing/2014/main" id="{023BCAED-B62F-4899-A3B5-22616390C399}"/>
              </a:ext>
            </a:extLst>
          </p:cNvPr>
          <p:cNvSpPr/>
          <p:nvPr/>
        </p:nvSpPr>
        <p:spPr>
          <a:xfrm>
            <a:off x="903974" y="1538847"/>
            <a:ext cx="10416873" cy="1107996"/>
          </a:xfrm>
          <a:prstGeom prst="rect">
            <a:avLst/>
          </a:prstGeom>
          <a:noFill/>
        </p:spPr>
        <p:txBody>
          <a:bodyPr wrap="square" lIns="91440" tIns="45720" rIns="91440" bIns="45720">
            <a:spAutoFit/>
          </a:bodyPr>
          <a:lstStyle/>
          <a:p>
            <a:pPr algn="ctr"/>
            <a:r>
              <a:rPr lang="ar-SA" sz="6600" b="1" dirty="0">
                <a:ln>
                  <a:solidFill>
                    <a:schemeClr val="tx1"/>
                  </a:solidFill>
                </a:ln>
                <a:solidFill>
                  <a:schemeClr val="accent4">
                    <a:lumMod val="20000"/>
                    <a:lumOff val="8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أن البكتيريا خلايا بدائية النواة </a:t>
            </a:r>
          </a:p>
        </p:txBody>
      </p:sp>
    </p:spTree>
    <p:extLst>
      <p:ext uri="{BB962C8B-B14F-4D97-AF65-F5344CB8AC3E}">
        <p14:creationId xmlns:p14="http://schemas.microsoft.com/office/powerpoint/2010/main" val="224923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ÙØªÙØ¬Ø© Ø¨Ø­Ø« Ø§ÙØµÙØ± Ø¹Ù âªBacteria gifâ¬â">
            <a:extLst>
              <a:ext uri="{FF2B5EF4-FFF2-40B4-BE49-F238E27FC236}">
                <a16:creationId xmlns:a16="http://schemas.microsoft.com/office/drawing/2014/main" id="{2D11C3E5-5F74-49B3-87B2-D699ECBD9A3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A386D61E-2A03-4984-85B4-AD98DBE34346}"/>
              </a:ext>
            </a:extLst>
          </p:cNvPr>
          <p:cNvSpPr/>
          <p:nvPr/>
        </p:nvSpPr>
        <p:spPr>
          <a:xfrm>
            <a:off x="5767754" y="100294"/>
            <a:ext cx="6035040" cy="2862322"/>
          </a:xfrm>
          <a:prstGeom prst="rect">
            <a:avLst/>
          </a:prstGeom>
          <a:noFill/>
        </p:spPr>
        <p:txBody>
          <a:bodyPr wrap="square" lIns="91440" tIns="45720" rIns="91440" bIns="45720">
            <a:spAutoFit/>
          </a:bodyPr>
          <a:lstStyle/>
          <a:p>
            <a:pPr algn="ctr"/>
            <a:r>
              <a:rPr lang="ar-SA" sz="3600" b="1" cap="none" spc="0" dirty="0">
                <a:ln w="0"/>
                <a:effectLst>
                  <a:outerShdw blurRad="38100" dist="19050" dir="2700000" algn="tl" rotWithShape="0">
                    <a:schemeClr val="dk1">
                      <a:alpha val="40000"/>
                    </a:schemeClr>
                  </a:outerShdw>
                </a:effectLst>
              </a:rPr>
              <a:t>طالبتي العزيزة باستخدام استراتيجية التصفح اطلعي على </a:t>
            </a:r>
            <a:r>
              <a:rPr lang="ar-SA" sz="3600" b="1" dirty="0">
                <a:ln w="0"/>
                <a:effectLst>
                  <a:outerShdw blurRad="38100" dist="19050" dir="2700000" algn="tl" rotWithShape="0">
                    <a:schemeClr val="dk1">
                      <a:alpha val="40000"/>
                    </a:schemeClr>
                  </a:outerShdw>
                </a:effectLst>
              </a:rPr>
              <a:t>عناصر </a:t>
            </a:r>
            <a:r>
              <a:rPr lang="ar-SA" sz="3600" b="1" cap="none" spc="0" dirty="0">
                <a:ln w="0"/>
                <a:effectLst>
                  <a:outerShdw blurRad="38100" dist="19050" dir="2700000" algn="tl" rotWithShape="0">
                    <a:schemeClr val="dk1">
                      <a:alpha val="40000"/>
                    </a:schemeClr>
                  </a:outerShdw>
                </a:effectLst>
              </a:rPr>
              <a:t>الدرس  في كتابكـِ المقرر وحددي العناصر التي سبق أن تعلمتها(ماذا أعرف) والعناصر التي لم تتعلمين عنها (ماذا أود أن أتعلم)</a:t>
            </a:r>
          </a:p>
        </p:txBody>
      </p:sp>
      <p:sp>
        <p:nvSpPr>
          <p:cNvPr id="4" name="مستطيل 3">
            <a:extLst>
              <a:ext uri="{FF2B5EF4-FFF2-40B4-BE49-F238E27FC236}">
                <a16:creationId xmlns:a16="http://schemas.microsoft.com/office/drawing/2014/main" id="{7E31C76A-5F5D-4DC0-B1EC-AE292B2E488E}"/>
              </a:ext>
            </a:extLst>
          </p:cNvPr>
          <p:cNvSpPr/>
          <p:nvPr/>
        </p:nvSpPr>
        <p:spPr>
          <a:xfrm>
            <a:off x="222739" y="4866055"/>
            <a:ext cx="6035040" cy="646331"/>
          </a:xfrm>
          <a:prstGeom prst="rect">
            <a:avLst/>
          </a:prstGeom>
          <a:noFill/>
        </p:spPr>
        <p:txBody>
          <a:bodyPr wrap="square" lIns="91440" tIns="45720" rIns="91440" bIns="45720">
            <a:spAutoFit/>
          </a:bodyPr>
          <a:lstStyle/>
          <a:p>
            <a:pPr algn="ctr"/>
            <a:r>
              <a:rPr lang="ar-SA" sz="3600" b="1" cap="none" spc="0" dirty="0">
                <a:ln w="0"/>
                <a:effectLst>
                  <a:outerShdw blurRad="38100" dist="19050" dir="2700000" algn="tl" rotWithShape="0">
                    <a:schemeClr val="dk1">
                      <a:alpha val="40000"/>
                    </a:schemeClr>
                  </a:outerShdw>
                </a:effectLst>
              </a:rPr>
              <a:t>ثم حددي اهداف لدرسنا عن البكتيريا </a:t>
            </a:r>
          </a:p>
        </p:txBody>
      </p:sp>
    </p:spTree>
    <p:extLst>
      <p:ext uri="{BB962C8B-B14F-4D97-AF65-F5344CB8AC3E}">
        <p14:creationId xmlns:p14="http://schemas.microsoft.com/office/powerpoint/2010/main" val="3017793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B32E5724-B8C5-45DA-8C64-C748D3D41F71}"/>
              </a:ext>
            </a:extLst>
          </p:cNvPr>
          <p:cNvSpPr txBox="1"/>
          <p:nvPr/>
        </p:nvSpPr>
        <p:spPr>
          <a:xfrm>
            <a:off x="104929" y="71251"/>
            <a:ext cx="7405148" cy="923330"/>
          </a:xfrm>
          <a:prstGeom prst="rect">
            <a:avLst/>
          </a:prstGeom>
          <a:noFill/>
        </p:spPr>
        <p:txBody>
          <a:bodyPr wrap="square" rtlCol="1">
            <a:spAutoFit/>
          </a:bodyPr>
          <a:lstStyle/>
          <a:p>
            <a:pPr algn="ctr"/>
            <a:r>
              <a:rPr lang="ar-SA" sz="5400" b="1" dirty="0">
                <a:solidFill>
                  <a:srgbClr val="C00000"/>
                </a:solidFill>
                <a:effectLst>
                  <a:outerShdw blurRad="38100" dist="38100" dir="2700000" algn="tl">
                    <a:srgbClr val="000000">
                      <a:alpha val="43137"/>
                    </a:srgbClr>
                  </a:outerShdw>
                </a:effectLst>
              </a:rPr>
              <a:t>اهداف الدرس </a:t>
            </a:r>
          </a:p>
        </p:txBody>
      </p:sp>
      <p:sp>
        <p:nvSpPr>
          <p:cNvPr id="3" name="مربع نص 2">
            <a:extLst>
              <a:ext uri="{FF2B5EF4-FFF2-40B4-BE49-F238E27FC236}">
                <a16:creationId xmlns:a16="http://schemas.microsoft.com/office/drawing/2014/main" id="{6813E5F5-83BA-4469-BE7F-244F0814C246}"/>
              </a:ext>
            </a:extLst>
          </p:cNvPr>
          <p:cNvSpPr txBox="1"/>
          <p:nvPr/>
        </p:nvSpPr>
        <p:spPr>
          <a:xfrm>
            <a:off x="94865" y="899735"/>
            <a:ext cx="7415212" cy="2308324"/>
          </a:xfrm>
          <a:prstGeom prst="rect">
            <a:avLst/>
          </a:prstGeom>
          <a:noFill/>
        </p:spPr>
        <p:txBody>
          <a:bodyPr wrap="square" rtlCol="1">
            <a:spAutoFit/>
          </a:bodyPr>
          <a:lstStyle/>
          <a:p>
            <a:r>
              <a:rPr lang="ar-SA" sz="4800" b="1" dirty="0">
                <a:solidFill>
                  <a:srgbClr val="002060"/>
                </a:solidFill>
              </a:rPr>
              <a:t>1-تميز بين البكتيريا البدائية والبكتيريا الحقيقة و فئاتهما التصنيفية   </a:t>
            </a:r>
          </a:p>
        </p:txBody>
      </p:sp>
      <p:sp>
        <p:nvSpPr>
          <p:cNvPr id="4" name="مربع نص 3">
            <a:extLst>
              <a:ext uri="{FF2B5EF4-FFF2-40B4-BE49-F238E27FC236}">
                <a16:creationId xmlns:a16="http://schemas.microsoft.com/office/drawing/2014/main" id="{0D1AEC4F-B81A-4746-8CDA-72A59E8E8C7F}"/>
              </a:ext>
            </a:extLst>
          </p:cNvPr>
          <p:cNvSpPr txBox="1"/>
          <p:nvPr/>
        </p:nvSpPr>
        <p:spPr>
          <a:xfrm>
            <a:off x="94865" y="3289765"/>
            <a:ext cx="7415212" cy="1569660"/>
          </a:xfrm>
          <a:prstGeom prst="rect">
            <a:avLst/>
          </a:prstGeom>
          <a:noFill/>
        </p:spPr>
        <p:txBody>
          <a:bodyPr wrap="square" rtlCol="1">
            <a:spAutoFit/>
          </a:bodyPr>
          <a:lstStyle/>
          <a:p>
            <a:r>
              <a:rPr lang="ar-SA" sz="4800" b="1" dirty="0">
                <a:solidFill>
                  <a:srgbClr val="002060"/>
                </a:solidFill>
              </a:rPr>
              <a:t>2-تصف آليات بقاء البكتيريا منفردة أو في مجموعات   </a:t>
            </a:r>
          </a:p>
        </p:txBody>
      </p:sp>
      <p:sp>
        <p:nvSpPr>
          <p:cNvPr id="5" name="مربع نص 4">
            <a:extLst>
              <a:ext uri="{FF2B5EF4-FFF2-40B4-BE49-F238E27FC236}">
                <a16:creationId xmlns:a16="http://schemas.microsoft.com/office/drawing/2014/main" id="{D46004E2-307D-4AAC-8E0A-8B504130EC3D}"/>
              </a:ext>
            </a:extLst>
          </p:cNvPr>
          <p:cNvSpPr txBox="1"/>
          <p:nvPr/>
        </p:nvSpPr>
        <p:spPr>
          <a:xfrm>
            <a:off x="94865" y="5066067"/>
            <a:ext cx="7415212" cy="1569660"/>
          </a:xfrm>
          <a:prstGeom prst="rect">
            <a:avLst/>
          </a:prstGeom>
          <a:noFill/>
        </p:spPr>
        <p:txBody>
          <a:bodyPr wrap="square" rtlCol="1">
            <a:spAutoFit/>
          </a:bodyPr>
          <a:lstStyle/>
          <a:p>
            <a:r>
              <a:rPr lang="ar-SA" sz="4800" b="1" dirty="0">
                <a:solidFill>
                  <a:srgbClr val="002060"/>
                </a:solidFill>
              </a:rPr>
              <a:t>3-تصف الطرائق التي تفيد بها البكتيريا الإنسان   </a:t>
            </a:r>
          </a:p>
        </p:txBody>
      </p:sp>
      <p:pic>
        <p:nvPicPr>
          <p:cNvPr id="6146" name="Picture 2" descr="ÙØªÙØ¬Ø© Ø¨Ø­Ø« Ø§ÙØµÙØ± Ø¹Ù âªBacteria gifâ¬â">
            <a:extLst>
              <a:ext uri="{FF2B5EF4-FFF2-40B4-BE49-F238E27FC236}">
                <a16:creationId xmlns:a16="http://schemas.microsoft.com/office/drawing/2014/main" id="{D3380CF8-9DA5-46C2-A35B-1A518C22AC1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70840" y="197863"/>
            <a:ext cx="4286250" cy="64622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52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أفضل فيديو مترجم للتعريف بالخلية الحية وعضياتها">
            <a:hlinkClick r:id="" action="ppaction://media"/>
            <a:extLst>
              <a:ext uri="{FF2B5EF4-FFF2-40B4-BE49-F238E27FC236}">
                <a16:creationId xmlns:a16="http://schemas.microsoft.com/office/drawing/2014/main" id="{A6BE855B-AD72-40D6-87EE-B16426816FC9}"/>
              </a:ext>
            </a:extLst>
          </p:cNvPr>
          <p:cNvPicPr>
            <a:picLocks noChangeAspect="1"/>
          </p:cNvPicPr>
          <p:nvPr>
            <a:videoFile r:link="rId1"/>
            <p:extLst>
              <p:ext uri="{DAA4B4D4-6D71-4841-9C94-3DE7FCFB9230}">
                <p14:media xmlns:p14="http://schemas.microsoft.com/office/powerpoint/2010/main" r:embed="rId2">
                  <p14:trim end="362847.6666"/>
                </p14:media>
              </p:ext>
            </p:extLst>
          </p:nvPr>
        </p:nvPicPr>
        <p:blipFill>
          <a:blip r:embed="rId4"/>
          <a:stretch>
            <a:fillRect/>
          </a:stretch>
        </p:blipFill>
        <p:spPr>
          <a:xfrm>
            <a:off x="0" y="0"/>
            <a:ext cx="11668780" cy="6858000"/>
          </a:xfrm>
          <a:prstGeom prst="rect">
            <a:avLst/>
          </a:prstGeom>
        </p:spPr>
      </p:pic>
      <p:sp>
        <p:nvSpPr>
          <p:cNvPr id="3" name="مستطيل 2">
            <a:extLst>
              <a:ext uri="{FF2B5EF4-FFF2-40B4-BE49-F238E27FC236}">
                <a16:creationId xmlns:a16="http://schemas.microsoft.com/office/drawing/2014/main" id="{D72D5F21-D315-4110-8617-9707349AB9A4}"/>
              </a:ext>
            </a:extLst>
          </p:cNvPr>
          <p:cNvSpPr/>
          <p:nvPr/>
        </p:nvSpPr>
        <p:spPr>
          <a:xfrm rot="5400000">
            <a:off x="8415646" y="3081646"/>
            <a:ext cx="7029488" cy="523220"/>
          </a:xfrm>
          <a:prstGeom prst="rect">
            <a:avLst/>
          </a:prstGeom>
          <a:noFill/>
        </p:spPr>
        <p:txBody>
          <a:bodyPr wrap="none" lIns="91440" tIns="45720" rIns="91440" bIns="45720">
            <a:spAutoFit/>
          </a:bodyPr>
          <a:lstStyle/>
          <a:p>
            <a:pPr algn="ctr"/>
            <a:r>
              <a:rPr lang="ar-SA" sz="2800" b="1" cap="none" spc="0" dirty="0">
                <a:ln w="0"/>
                <a:solidFill>
                  <a:schemeClr val="tx1"/>
                </a:solidFill>
                <a:effectLst>
                  <a:outerShdw blurRad="38100" dist="19050" dir="2700000" algn="tl" rotWithShape="0">
                    <a:schemeClr val="dk1">
                      <a:alpha val="40000"/>
                    </a:schemeClr>
                  </a:outerShdw>
                </a:effectLst>
              </a:rPr>
              <a:t>انقري هنا  لمشاهدة الفرق بين حقيقية النواة وبدائية النواة </a:t>
            </a:r>
          </a:p>
        </p:txBody>
      </p:sp>
    </p:spTree>
    <p:extLst>
      <p:ext uri="{BB962C8B-B14F-4D97-AF65-F5344CB8AC3E}">
        <p14:creationId xmlns:p14="http://schemas.microsoft.com/office/powerpoint/2010/main" val="313977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CB81C9C-45B6-435F-93B3-82A18D4A8805}"/>
              </a:ext>
            </a:extLst>
          </p:cNvPr>
          <p:cNvSpPr/>
          <p:nvPr/>
        </p:nvSpPr>
        <p:spPr>
          <a:xfrm>
            <a:off x="1941342" y="99206"/>
            <a:ext cx="10161427" cy="1323439"/>
          </a:xfrm>
          <a:prstGeom prst="rect">
            <a:avLst/>
          </a:prstGeom>
          <a:solidFill>
            <a:schemeClr val="accent2">
              <a:lumMod val="60000"/>
              <a:lumOff val="40000"/>
            </a:schemeClr>
          </a:solidFill>
          <a:ln w="38100">
            <a:solidFill>
              <a:schemeClr val="tx1"/>
            </a:solidFill>
          </a:ln>
        </p:spPr>
        <p:txBody>
          <a:bodyPr wrap="square" lIns="91440" tIns="45720" rIns="91440" bIns="45720">
            <a:spAutoFit/>
          </a:bodyPr>
          <a:lstStyle/>
          <a:p>
            <a:pPr algn="ctr"/>
            <a:r>
              <a:rPr lang="ar-SA" sz="4000" b="1" cap="none" spc="0" dirty="0">
                <a:ln w="0"/>
                <a:effectLst>
                  <a:outerShdw blurRad="38100" dist="19050" dir="2700000" algn="tl" rotWithShape="0">
                    <a:schemeClr val="dk1">
                      <a:alpha val="40000"/>
                    </a:schemeClr>
                  </a:outerShdw>
                </a:effectLst>
              </a:rPr>
              <a:t>بالتعاون مع زميلاتكـِ في المجموعة اكملي جدول المقارنة  بين الخلية الحقيقية النواة والبدائية النواة من خلال ما شهدته  </a:t>
            </a:r>
          </a:p>
        </p:txBody>
      </p:sp>
      <p:graphicFrame>
        <p:nvGraphicFramePr>
          <p:cNvPr id="3" name="جدول 2">
            <a:extLst>
              <a:ext uri="{FF2B5EF4-FFF2-40B4-BE49-F238E27FC236}">
                <a16:creationId xmlns:a16="http://schemas.microsoft.com/office/drawing/2014/main" id="{AF28C54B-AADC-4EB0-B330-BAA0B756543B}"/>
              </a:ext>
            </a:extLst>
          </p:cNvPr>
          <p:cNvGraphicFramePr>
            <a:graphicFrameLocks noGrp="1"/>
          </p:cNvGraphicFramePr>
          <p:nvPr>
            <p:extLst>
              <p:ext uri="{D42A27DB-BD31-4B8C-83A1-F6EECF244321}">
                <p14:modId xmlns:p14="http://schemas.microsoft.com/office/powerpoint/2010/main" val="898059279"/>
              </p:ext>
            </p:extLst>
          </p:nvPr>
        </p:nvGraphicFramePr>
        <p:xfrm>
          <a:off x="2705087" y="1623567"/>
          <a:ext cx="9310610" cy="4938076"/>
        </p:xfrm>
        <a:graphic>
          <a:graphicData uri="http://schemas.openxmlformats.org/drawingml/2006/table">
            <a:tbl>
              <a:tblPr rtl="1" firstRow="1" bandRow="1">
                <a:tableStyleId>{5C22544A-7EE6-4342-B048-85BDC9FD1C3A}</a:tableStyleId>
              </a:tblPr>
              <a:tblGrid>
                <a:gridCol w="1390610">
                  <a:extLst>
                    <a:ext uri="{9D8B030D-6E8A-4147-A177-3AD203B41FA5}">
                      <a16:colId xmlns:a16="http://schemas.microsoft.com/office/drawing/2014/main" val="20000"/>
                    </a:ext>
                  </a:extLst>
                </a:gridCol>
                <a:gridCol w="3960000">
                  <a:extLst>
                    <a:ext uri="{9D8B030D-6E8A-4147-A177-3AD203B41FA5}">
                      <a16:colId xmlns:a16="http://schemas.microsoft.com/office/drawing/2014/main" val="20001"/>
                    </a:ext>
                  </a:extLst>
                </a:gridCol>
                <a:gridCol w="3960000">
                  <a:extLst>
                    <a:ext uri="{9D8B030D-6E8A-4147-A177-3AD203B41FA5}">
                      <a16:colId xmlns:a16="http://schemas.microsoft.com/office/drawing/2014/main" val="20002"/>
                    </a:ext>
                  </a:extLst>
                </a:gridCol>
              </a:tblGrid>
              <a:tr h="720000">
                <a:tc>
                  <a:txBody>
                    <a:bodyPr/>
                    <a:lstStyle/>
                    <a:p>
                      <a:pPr algn="ctr" rtl="1"/>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solidFill>
                            <a:sysClr val="windowText" lastClr="000000"/>
                          </a:solidFill>
                        </a:rPr>
                        <a:t>الخلية حقيقية النواة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1FF85"/>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dirty="0">
                          <a:solidFill>
                            <a:sysClr val="windowText" lastClr="000000"/>
                          </a:solidFill>
                        </a:rPr>
                        <a:t>الخلية بدائية النواة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4F"/>
                    </a:solidFill>
                  </a:tcPr>
                </a:tc>
                <a:extLst>
                  <a:ext uri="{0D108BD9-81ED-4DB2-BD59-A6C34878D82A}">
                    <a16:rowId xmlns:a16="http://schemas.microsoft.com/office/drawing/2014/main" val="10000"/>
                  </a:ext>
                </a:extLst>
              </a:tr>
              <a:tr h="63547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chemeClr val="tx1"/>
                          </a:solidFill>
                        </a:rPr>
                        <a:t>الشبه</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BD0FF"/>
                    </a:solidFill>
                  </a:tcPr>
                </a:tc>
                <a:tc gridSpan="2">
                  <a:txBody>
                    <a:bodyPr/>
                    <a:lstStyle/>
                    <a:p>
                      <a:pPr algn="ctr" rtl="1"/>
                      <a:r>
                        <a:rPr lang="ar-SA" sz="3200" b="1" dirty="0">
                          <a:solidFill>
                            <a:schemeClr val="tx1"/>
                          </a:solidFill>
                        </a:rPr>
                        <a:t>السيتوبلازم والغشاء البلازمي والمادة الوراثية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a:p>
                  </a:txBody>
                  <a:tcPr/>
                </a:tc>
                <a:extLst>
                  <a:ext uri="{0D108BD9-81ED-4DB2-BD59-A6C34878D82A}">
                    <a16:rowId xmlns:a16="http://schemas.microsoft.com/office/drawing/2014/main" val="10001"/>
                  </a:ext>
                </a:extLst>
              </a:tr>
              <a:tr h="720000">
                <a:tc>
                  <a:txBody>
                    <a:bodyPr/>
                    <a:lstStyle/>
                    <a:p>
                      <a:pPr algn="ctr" rtl="1"/>
                      <a:r>
                        <a:rPr lang="ar-SA" sz="3200" b="1" dirty="0">
                          <a:solidFill>
                            <a:schemeClr val="tx1"/>
                          </a:solidFill>
                        </a:rPr>
                        <a:t>الاختلاف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3B3B"/>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chemeClr val="tx1"/>
                          </a:solidFill>
                        </a:rPr>
                        <a:t>الخلية حقيقية النواة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1FF85"/>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chemeClr val="tx1"/>
                          </a:solidFill>
                        </a:rPr>
                        <a:t>الخلية بدائية </a:t>
                      </a:r>
                      <a:r>
                        <a:rPr lang="ar-SA" sz="3200" b="1" dirty="0" err="1">
                          <a:solidFill>
                            <a:schemeClr val="tx1"/>
                          </a:solidFill>
                        </a:rPr>
                        <a:t>النوة</a:t>
                      </a:r>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4F"/>
                    </a:solidFill>
                  </a:tcPr>
                </a:tc>
                <a:extLst>
                  <a:ext uri="{0D108BD9-81ED-4DB2-BD59-A6C34878D82A}">
                    <a16:rowId xmlns:a16="http://schemas.microsoft.com/office/drawing/2014/main" val="10002"/>
                  </a:ext>
                </a:extLst>
              </a:tr>
              <a:tr h="954202">
                <a:tc>
                  <a:txBody>
                    <a:bodyPr/>
                    <a:lstStyle/>
                    <a:p>
                      <a:pPr algn="ctr" rtl="1"/>
                      <a:r>
                        <a:rPr lang="ar-SA" sz="3200" b="1" dirty="0">
                          <a:solidFill>
                            <a:schemeClr val="tx1"/>
                          </a:solidFill>
                        </a:rPr>
                        <a:t>النواة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BD0FF"/>
                    </a:solidFill>
                  </a:tcPr>
                </a:tc>
                <a:tc>
                  <a:txBody>
                    <a:bodyPr/>
                    <a:lstStyle/>
                    <a:p>
                      <a:pPr algn="ctr" rtl="1"/>
                      <a:r>
                        <a:rPr lang="ar-SA" sz="3200" b="1" dirty="0">
                          <a:solidFill>
                            <a:schemeClr val="tx1"/>
                          </a:solidFill>
                        </a:rPr>
                        <a:t>توجد نواة محددة بغشاء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لا توجد نواة محددة بغشاء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54202">
                <a:tc>
                  <a:txBody>
                    <a:bodyPr/>
                    <a:lstStyle/>
                    <a:p>
                      <a:pPr algn="ctr" rtl="1"/>
                      <a:r>
                        <a:rPr lang="ar-SA" sz="3200" b="1" dirty="0" err="1">
                          <a:solidFill>
                            <a:schemeClr val="tx1"/>
                          </a:solidFill>
                        </a:rPr>
                        <a:t>العضيات</a:t>
                      </a:r>
                      <a:r>
                        <a:rPr lang="ar-SA" sz="3200" b="1" dirty="0">
                          <a:solidFill>
                            <a:schemeClr val="tx1"/>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3B3B"/>
                    </a:solidFill>
                  </a:tcPr>
                </a:tc>
                <a:tc>
                  <a:txBody>
                    <a:bodyPr/>
                    <a:lstStyle/>
                    <a:p>
                      <a:pPr algn="ctr" rtl="1"/>
                      <a:r>
                        <a:rPr lang="ar-SA" sz="3200" b="1" dirty="0">
                          <a:solidFill>
                            <a:schemeClr val="tx1"/>
                          </a:solidFill>
                        </a:rPr>
                        <a:t>توجد </a:t>
                      </a:r>
                      <a:r>
                        <a:rPr lang="ar-SA" sz="3200" b="1" dirty="0" err="1">
                          <a:solidFill>
                            <a:schemeClr val="tx1"/>
                          </a:solidFill>
                        </a:rPr>
                        <a:t>عضيات</a:t>
                      </a:r>
                      <a:r>
                        <a:rPr lang="ar-SA" sz="3200" b="1" dirty="0">
                          <a:solidFill>
                            <a:schemeClr val="tx1"/>
                          </a:solidFill>
                        </a:rPr>
                        <a:t> ذات اغشية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solidFill>
                            <a:schemeClr val="tx1"/>
                          </a:solidFill>
                        </a:rPr>
                        <a:t>لا توجد </a:t>
                      </a:r>
                      <a:r>
                        <a:rPr lang="ar-SA" sz="3200" b="1" dirty="0" err="1">
                          <a:solidFill>
                            <a:schemeClr val="tx1"/>
                          </a:solidFill>
                        </a:rPr>
                        <a:t>عضيات</a:t>
                      </a:r>
                      <a:r>
                        <a:rPr lang="ar-SA" sz="3200" b="1" dirty="0">
                          <a:solidFill>
                            <a:schemeClr val="tx1"/>
                          </a:solidFill>
                        </a:rPr>
                        <a:t> ذات اغشية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54202">
                <a:tc>
                  <a:txBody>
                    <a:bodyPr/>
                    <a:lstStyle/>
                    <a:p>
                      <a:pPr algn="ctr" rtl="1"/>
                      <a:r>
                        <a:rPr lang="ar-SA" sz="3200" b="1" dirty="0"/>
                        <a:t>الحجم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BD0FF"/>
                    </a:solidFill>
                  </a:tcPr>
                </a:tc>
                <a:tc>
                  <a:txBody>
                    <a:bodyPr/>
                    <a:lstStyle/>
                    <a:p>
                      <a:pPr algn="ctr" rtl="1"/>
                      <a:r>
                        <a:rPr lang="ar-SA" sz="3200" b="1" dirty="0"/>
                        <a:t>أكبر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1" dirty="0"/>
                        <a:t>أصغر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4" name="مستطيل 3">
            <a:extLst>
              <a:ext uri="{FF2B5EF4-FFF2-40B4-BE49-F238E27FC236}">
                <a16:creationId xmlns:a16="http://schemas.microsoft.com/office/drawing/2014/main" id="{BBFB302C-B4C3-4A1A-A05B-5C0568366CF7}"/>
              </a:ext>
            </a:extLst>
          </p:cNvPr>
          <p:cNvSpPr/>
          <p:nvPr/>
        </p:nvSpPr>
        <p:spPr>
          <a:xfrm>
            <a:off x="52177" y="102268"/>
            <a:ext cx="1800000" cy="1296000"/>
          </a:xfrm>
          <a:prstGeom prst="rect">
            <a:avLst/>
          </a:prstGeom>
          <a:solidFill>
            <a:srgbClr val="AEFF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الذكاء البصري مهارة المقارنة والتلخيص </a:t>
            </a:r>
          </a:p>
        </p:txBody>
      </p:sp>
      <p:sp>
        <p:nvSpPr>
          <p:cNvPr id="7" name="مستطيل 6">
            <a:extLst>
              <a:ext uri="{FF2B5EF4-FFF2-40B4-BE49-F238E27FC236}">
                <a16:creationId xmlns:a16="http://schemas.microsoft.com/office/drawing/2014/main" id="{C6404220-13AC-485B-A3E5-FC6B5D56C4F7}"/>
              </a:ext>
            </a:extLst>
          </p:cNvPr>
          <p:cNvSpPr/>
          <p:nvPr/>
        </p:nvSpPr>
        <p:spPr>
          <a:xfrm>
            <a:off x="3262179" y="2360546"/>
            <a:ext cx="7020000" cy="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مستطيل 7">
            <a:extLst>
              <a:ext uri="{FF2B5EF4-FFF2-40B4-BE49-F238E27FC236}">
                <a16:creationId xmlns:a16="http://schemas.microsoft.com/office/drawing/2014/main" id="{6769BE5E-0A2B-4FE0-B845-FE7EAF297C05}"/>
              </a:ext>
            </a:extLst>
          </p:cNvPr>
          <p:cNvSpPr/>
          <p:nvPr/>
        </p:nvSpPr>
        <p:spPr>
          <a:xfrm>
            <a:off x="6794695" y="3734249"/>
            <a:ext cx="3737360" cy="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CA52768A-5051-4AFB-87B5-B0772A2F017A}"/>
              </a:ext>
            </a:extLst>
          </p:cNvPr>
          <p:cNvSpPr/>
          <p:nvPr/>
        </p:nvSpPr>
        <p:spPr>
          <a:xfrm>
            <a:off x="2879161" y="3748317"/>
            <a:ext cx="3737360" cy="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CF82413D-B6CE-48FF-9275-930E5183F9EB}"/>
              </a:ext>
            </a:extLst>
          </p:cNvPr>
          <p:cNvSpPr/>
          <p:nvPr/>
        </p:nvSpPr>
        <p:spPr>
          <a:xfrm>
            <a:off x="6772179" y="4717525"/>
            <a:ext cx="3737360" cy="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112747D7-CD50-496A-A66E-5E4CF1D8726E}"/>
              </a:ext>
            </a:extLst>
          </p:cNvPr>
          <p:cNvSpPr/>
          <p:nvPr/>
        </p:nvSpPr>
        <p:spPr>
          <a:xfrm>
            <a:off x="2842577" y="4703456"/>
            <a:ext cx="3737360" cy="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9D94FF92-1285-46F3-AF8A-6AFD9BAEF733}"/>
              </a:ext>
            </a:extLst>
          </p:cNvPr>
          <p:cNvSpPr/>
          <p:nvPr/>
        </p:nvSpPr>
        <p:spPr>
          <a:xfrm>
            <a:off x="6772179" y="5686733"/>
            <a:ext cx="3737360" cy="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270E2E9D-4D3A-4ECC-B88E-DE92E1AA1FE1}"/>
              </a:ext>
            </a:extLst>
          </p:cNvPr>
          <p:cNvSpPr/>
          <p:nvPr/>
        </p:nvSpPr>
        <p:spPr>
          <a:xfrm>
            <a:off x="2842577" y="5681690"/>
            <a:ext cx="3737360" cy="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4" name="Picture 2" descr="ÙØªÙØ¬Ø© Ø¨Ø­Ø« Ø§ÙØµÙØ± Ø¹Ù Ø¨Ø¯Ø§Ø¦ÙØ© Ø§ÙÙÙØ§Ø©">
            <a:extLst>
              <a:ext uri="{FF2B5EF4-FFF2-40B4-BE49-F238E27FC236}">
                <a16:creationId xmlns:a16="http://schemas.microsoft.com/office/drawing/2014/main" id="{F493ED92-5157-4C23-817C-7D1AC17A4B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868" t="46686" b="-839"/>
          <a:stretch/>
        </p:blipFill>
        <p:spPr bwMode="auto">
          <a:xfrm>
            <a:off x="100007" y="1683657"/>
            <a:ext cx="2515993" cy="206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ÙØªÙØ¬Ø© Ø¨Ø­Ø« Ø§ÙØµÙØ± Ø¹Ù Ø¨Ø¯Ø§Ø¦ÙØ© Ø§ÙÙÙØ§Ø©">
            <a:extLst>
              <a:ext uri="{FF2B5EF4-FFF2-40B4-BE49-F238E27FC236}">
                <a16:creationId xmlns:a16="http://schemas.microsoft.com/office/drawing/2014/main" id="{03A16656-EA13-4B89-A8AE-FCE5E02039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9" t="47808" r="58979" b="-523"/>
          <a:stretch/>
        </p:blipFill>
        <p:spPr bwMode="auto">
          <a:xfrm>
            <a:off x="78422" y="3860546"/>
            <a:ext cx="2515993" cy="262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D0E9ABE-08A9-41AE-B712-0CA8D2578D01}"/>
              </a:ext>
            </a:extLst>
          </p:cNvPr>
          <p:cNvSpPr/>
          <p:nvPr/>
        </p:nvSpPr>
        <p:spPr>
          <a:xfrm>
            <a:off x="1941342" y="99206"/>
            <a:ext cx="10161427" cy="1754326"/>
          </a:xfrm>
          <a:prstGeom prst="rect">
            <a:avLst/>
          </a:prstGeom>
          <a:solidFill>
            <a:schemeClr val="accent2">
              <a:lumMod val="60000"/>
              <a:lumOff val="40000"/>
            </a:schemeClr>
          </a:solidFill>
          <a:ln w="38100">
            <a:solidFill>
              <a:schemeClr val="tx1"/>
            </a:solidFill>
          </a:ln>
        </p:spPr>
        <p:txBody>
          <a:bodyPr wrap="square" lIns="91440" tIns="45720" rIns="91440" bIns="45720">
            <a:spAutoFit/>
          </a:bodyPr>
          <a:lstStyle/>
          <a:p>
            <a:pPr algn="ctr"/>
            <a:r>
              <a:rPr lang="ar-SA" sz="3600" b="1" cap="none" spc="0" dirty="0">
                <a:ln w="0"/>
                <a:effectLst>
                  <a:outerShdw blurRad="38100" dist="19050" dir="2700000" algn="tl" rotWithShape="0">
                    <a:schemeClr val="dk1">
                      <a:alpha val="40000"/>
                    </a:schemeClr>
                  </a:outerShdw>
                </a:effectLst>
              </a:rPr>
              <a:t>بالتعاون مع زميلاتكـِ في المجموعة صنفي ـ من خلال ما شاهدتي ـ  العبارات التالية بوضع الرقم </a:t>
            </a:r>
            <a:r>
              <a:rPr lang="en-US" sz="3600" b="1" cap="none" spc="0" dirty="0">
                <a:ln w="0"/>
                <a:effectLst>
                  <a:outerShdw blurRad="38100" dist="19050" dir="2700000" algn="tl" rotWithShape="0">
                    <a:schemeClr val="dk1">
                      <a:alpha val="40000"/>
                    </a:schemeClr>
                  </a:outerShdw>
                </a:effectLst>
              </a:rPr>
              <a:t>1</a:t>
            </a:r>
            <a:r>
              <a:rPr lang="ar-SA" sz="3600" b="1" cap="none" spc="0" dirty="0">
                <a:ln w="0"/>
                <a:effectLst>
                  <a:outerShdw blurRad="38100" dist="19050" dir="2700000" algn="tl" rotWithShape="0">
                    <a:schemeClr val="dk1">
                      <a:alpha val="40000"/>
                    </a:schemeClr>
                  </a:outerShdw>
                </a:effectLst>
              </a:rPr>
              <a:t> للعبارة التي تصف البدائية النواة والرقم </a:t>
            </a:r>
            <a:r>
              <a:rPr lang="en-US" sz="3600" b="1" cap="none" spc="0" dirty="0">
                <a:ln w="0"/>
                <a:effectLst>
                  <a:outerShdw blurRad="38100" dist="19050" dir="2700000" algn="tl" rotWithShape="0">
                    <a:schemeClr val="dk1">
                      <a:alpha val="40000"/>
                    </a:schemeClr>
                  </a:outerShdw>
                </a:effectLst>
              </a:rPr>
              <a:t>2</a:t>
            </a:r>
            <a:r>
              <a:rPr lang="ar-SA" sz="3600" b="1" cap="none" spc="0" dirty="0">
                <a:ln w="0"/>
                <a:effectLst>
                  <a:outerShdw blurRad="38100" dist="19050" dir="2700000" algn="tl" rotWithShape="0">
                    <a:schemeClr val="dk1">
                      <a:alpha val="40000"/>
                    </a:schemeClr>
                  </a:outerShdw>
                </a:effectLst>
              </a:rPr>
              <a:t>للعبارات التي تصف حقيقية النواة </a:t>
            </a:r>
          </a:p>
        </p:txBody>
      </p:sp>
      <p:sp>
        <p:nvSpPr>
          <p:cNvPr id="3" name="مستطيل 2">
            <a:extLst>
              <a:ext uri="{FF2B5EF4-FFF2-40B4-BE49-F238E27FC236}">
                <a16:creationId xmlns:a16="http://schemas.microsoft.com/office/drawing/2014/main" id="{599E2C1D-8CE1-442D-AF1F-D7C6A0795207}"/>
              </a:ext>
            </a:extLst>
          </p:cNvPr>
          <p:cNvSpPr/>
          <p:nvPr/>
        </p:nvSpPr>
        <p:spPr>
          <a:xfrm>
            <a:off x="52177" y="102268"/>
            <a:ext cx="1800000" cy="1296000"/>
          </a:xfrm>
          <a:prstGeom prst="rect">
            <a:avLst/>
          </a:prstGeom>
          <a:solidFill>
            <a:srgbClr val="21FF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الذكاء البصري مهارة المقارنة والتصنيف </a:t>
            </a:r>
          </a:p>
        </p:txBody>
      </p:sp>
      <p:sp>
        <p:nvSpPr>
          <p:cNvPr id="4" name="مستطيل 3">
            <a:extLst>
              <a:ext uri="{FF2B5EF4-FFF2-40B4-BE49-F238E27FC236}">
                <a16:creationId xmlns:a16="http://schemas.microsoft.com/office/drawing/2014/main" id="{8E06692C-5E25-4328-B9DA-8B24D6B5F82A}"/>
              </a:ext>
            </a:extLst>
          </p:cNvPr>
          <p:cNvSpPr/>
          <p:nvPr/>
        </p:nvSpPr>
        <p:spPr>
          <a:xfrm>
            <a:off x="6225510" y="2126805"/>
            <a:ext cx="1980000" cy="14400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   )لها نواة محددة بغشاء  </a:t>
            </a:r>
          </a:p>
        </p:txBody>
      </p:sp>
      <p:sp>
        <p:nvSpPr>
          <p:cNvPr id="5" name="مستطيل 4">
            <a:extLst>
              <a:ext uri="{FF2B5EF4-FFF2-40B4-BE49-F238E27FC236}">
                <a16:creationId xmlns:a16="http://schemas.microsoft.com/office/drawing/2014/main" id="{C21E3482-B381-4820-8240-EB15E9F233B2}"/>
              </a:ext>
            </a:extLst>
          </p:cNvPr>
          <p:cNvSpPr/>
          <p:nvPr/>
        </p:nvSpPr>
        <p:spPr>
          <a:xfrm>
            <a:off x="3998154" y="3700736"/>
            <a:ext cx="1980000" cy="14400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   )حجمها كبير </a:t>
            </a:r>
          </a:p>
        </p:txBody>
      </p:sp>
      <p:sp>
        <p:nvSpPr>
          <p:cNvPr id="6" name="مستطيل 5">
            <a:extLst>
              <a:ext uri="{FF2B5EF4-FFF2-40B4-BE49-F238E27FC236}">
                <a16:creationId xmlns:a16="http://schemas.microsoft.com/office/drawing/2014/main" id="{8A611461-C9D5-419D-A6AD-72F7E4931F5C}"/>
              </a:ext>
            </a:extLst>
          </p:cNvPr>
          <p:cNvSpPr/>
          <p:nvPr/>
        </p:nvSpPr>
        <p:spPr>
          <a:xfrm>
            <a:off x="6236680" y="3700736"/>
            <a:ext cx="1980000" cy="14400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   )لا توجد بها </a:t>
            </a:r>
            <a:r>
              <a:rPr lang="ar-SA" sz="3200" b="1" dirty="0" err="1">
                <a:solidFill>
                  <a:schemeClr val="tx1"/>
                </a:solidFill>
              </a:rPr>
              <a:t>عضيات</a:t>
            </a:r>
            <a:r>
              <a:rPr lang="ar-SA" sz="3200" b="1" dirty="0">
                <a:solidFill>
                  <a:schemeClr val="tx1"/>
                </a:solidFill>
              </a:rPr>
              <a:t> </a:t>
            </a:r>
          </a:p>
        </p:txBody>
      </p:sp>
      <p:sp>
        <p:nvSpPr>
          <p:cNvPr id="7" name="مستطيل 6">
            <a:extLst>
              <a:ext uri="{FF2B5EF4-FFF2-40B4-BE49-F238E27FC236}">
                <a16:creationId xmlns:a16="http://schemas.microsoft.com/office/drawing/2014/main" id="{FFEA145E-2CD0-43FC-A2E9-A1F0ACC8621F}"/>
              </a:ext>
            </a:extLst>
          </p:cNvPr>
          <p:cNvSpPr/>
          <p:nvPr/>
        </p:nvSpPr>
        <p:spPr>
          <a:xfrm>
            <a:off x="6236680" y="5260064"/>
            <a:ext cx="1980000" cy="14400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   ) توجد بها </a:t>
            </a:r>
            <a:r>
              <a:rPr lang="ar-SA" sz="3200" b="1" dirty="0" err="1">
                <a:solidFill>
                  <a:schemeClr val="tx1"/>
                </a:solidFill>
              </a:rPr>
              <a:t>عضيات</a:t>
            </a:r>
            <a:r>
              <a:rPr lang="ar-SA" sz="3200" b="1" dirty="0">
                <a:solidFill>
                  <a:schemeClr val="tx1"/>
                </a:solidFill>
              </a:rPr>
              <a:t> </a:t>
            </a:r>
          </a:p>
        </p:txBody>
      </p:sp>
      <p:pic>
        <p:nvPicPr>
          <p:cNvPr id="8" name="Picture 2" descr="ÙØªÙØ¬Ø© Ø¨Ø­Ø« Ø§ÙØµÙØ± Ø¹Ù Ø¨Ø¯Ø§Ø¦ÙØ© Ø§ÙÙÙØ§Ø©">
            <a:extLst>
              <a:ext uri="{FF2B5EF4-FFF2-40B4-BE49-F238E27FC236}">
                <a16:creationId xmlns:a16="http://schemas.microsoft.com/office/drawing/2014/main" id="{406F8944-1B7A-4EBD-A081-C6713877AD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868" t="46686" b="-839"/>
          <a:stretch/>
        </p:blipFill>
        <p:spPr bwMode="auto">
          <a:xfrm>
            <a:off x="8452866" y="1981912"/>
            <a:ext cx="3505993" cy="4718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ÙØªÙØ¬Ø© Ø¨Ø­Ø« Ø§ÙØµÙØ± Ø¹Ù Ø¨Ø¯Ø§Ø¦ÙØ© Ø§ÙÙÙØ§Ø©">
            <a:extLst>
              <a:ext uri="{FF2B5EF4-FFF2-40B4-BE49-F238E27FC236}">
                <a16:creationId xmlns:a16="http://schemas.microsoft.com/office/drawing/2014/main" id="{07B15C12-9679-46AD-951F-7BB010B2DF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9" t="47808" r="58979" b="-523"/>
          <a:stretch/>
        </p:blipFill>
        <p:spPr bwMode="auto">
          <a:xfrm>
            <a:off x="233141" y="2085065"/>
            <a:ext cx="3528827" cy="4614998"/>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0B67952C-BAAA-41D7-ABAB-D9D64DFFEB6E}"/>
              </a:ext>
            </a:extLst>
          </p:cNvPr>
          <p:cNvSpPr/>
          <p:nvPr/>
        </p:nvSpPr>
        <p:spPr>
          <a:xfrm>
            <a:off x="3998154" y="2101015"/>
            <a:ext cx="1980000" cy="14400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   )ليس لها نواة محددة بغشاء  </a:t>
            </a:r>
          </a:p>
        </p:txBody>
      </p:sp>
      <p:sp>
        <p:nvSpPr>
          <p:cNvPr id="11" name="مستطيل 10">
            <a:extLst>
              <a:ext uri="{FF2B5EF4-FFF2-40B4-BE49-F238E27FC236}">
                <a16:creationId xmlns:a16="http://schemas.microsoft.com/office/drawing/2014/main" id="{16FC9746-606A-44A9-AFC5-45428E5E7212}"/>
              </a:ext>
            </a:extLst>
          </p:cNvPr>
          <p:cNvSpPr/>
          <p:nvPr/>
        </p:nvSpPr>
        <p:spPr>
          <a:xfrm>
            <a:off x="3975321" y="5300457"/>
            <a:ext cx="1980000" cy="14400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solidFill>
              </a:rPr>
              <a:t>(   )حجمها صغير </a:t>
            </a:r>
          </a:p>
        </p:txBody>
      </p:sp>
      <p:sp>
        <p:nvSpPr>
          <p:cNvPr id="12" name="مستطيل 11">
            <a:extLst>
              <a:ext uri="{FF2B5EF4-FFF2-40B4-BE49-F238E27FC236}">
                <a16:creationId xmlns:a16="http://schemas.microsoft.com/office/drawing/2014/main" id="{D4C965F1-5EAB-499F-822C-1E6C862DC624}"/>
              </a:ext>
            </a:extLst>
          </p:cNvPr>
          <p:cNvSpPr/>
          <p:nvPr/>
        </p:nvSpPr>
        <p:spPr>
          <a:xfrm>
            <a:off x="11003148" y="1981912"/>
            <a:ext cx="95571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CADFD697-D9B3-4D8E-8AA4-3DD6A4DDF5D0}"/>
              </a:ext>
            </a:extLst>
          </p:cNvPr>
          <p:cNvSpPr/>
          <p:nvPr/>
        </p:nvSpPr>
        <p:spPr>
          <a:xfrm>
            <a:off x="2806257" y="1981912"/>
            <a:ext cx="95571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09043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DF71098-2555-43AD-84D8-A23E3B901EFC}"/>
              </a:ext>
            </a:extLst>
          </p:cNvPr>
          <p:cNvSpPr/>
          <p:nvPr/>
        </p:nvSpPr>
        <p:spPr>
          <a:xfrm>
            <a:off x="2278966" y="99206"/>
            <a:ext cx="9823803" cy="1754326"/>
          </a:xfrm>
          <a:prstGeom prst="rect">
            <a:avLst/>
          </a:prstGeom>
          <a:solidFill>
            <a:schemeClr val="accent2">
              <a:lumMod val="60000"/>
              <a:lumOff val="40000"/>
            </a:schemeClr>
          </a:solidFill>
          <a:ln w="38100">
            <a:solidFill>
              <a:schemeClr val="tx1"/>
            </a:solidFill>
          </a:ln>
        </p:spPr>
        <p:txBody>
          <a:bodyPr wrap="square" lIns="91440" tIns="45720" rIns="91440" bIns="45720">
            <a:spAutoFit/>
          </a:bodyPr>
          <a:lstStyle/>
          <a:p>
            <a:pPr algn="ctr"/>
            <a:r>
              <a:rPr lang="ar-SA" sz="3600" b="1" cap="none" spc="0" dirty="0">
                <a:ln w="0"/>
                <a:effectLst>
                  <a:outerShdw blurRad="38100" dist="19050" dir="2700000" algn="tl" rotWithShape="0">
                    <a:schemeClr val="dk1">
                      <a:alpha val="40000"/>
                    </a:schemeClr>
                  </a:outerShdw>
                </a:effectLst>
              </a:rPr>
              <a:t>بالتعاون مع زميلاتكـِ في المجموعة صممي ـ من خلال ما شاهدتي ـ  اشكال فن توضحين فيها وجه الشبه والاختلاف بين بدائية النواة و حقيقية النواة </a:t>
            </a:r>
          </a:p>
        </p:txBody>
      </p:sp>
      <p:sp>
        <p:nvSpPr>
          <p:cNvPr id="3" name="مستطيل 2">
            <a:extLst>
              <a:ext uri="{FF2B5EF4-FFF2-40B4-BE49-F238E27FC236}">
                <a16:creationId xmlns:a16="http://schemas.microsoft.com/office/drawing/2014/main" id="{455E2484-4E6E-4F33-9524-243089D5D708}"/>
              </a:ext>
            </a:extLst>
          </p:cNvPr>
          <p:cNvSpPr/>
          <p:nvPr/>
        </p:nvSpPr>
        <p:spPr>
          <a:xfrm>
            <a:off x="52176" y="102268"/>
            <a:ext cx="2100181" cy="1751264"/>
          </a:xfrm>
          <a:prstGeom prst="rect">
            <a:avLst/>
          </a:prstGeom>
          <a:solidFill>
            <a:srgbClr val="FFFF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الذكاء البصري مهارة المقارنة واشكال فن </a:t>
            </a:r>
          </a:p>
        </p:txBody>
      </p:sp>
      <p:pic>
        <p:nvPicPr>
          <p:cNvPr id="6" name="صورة 5">
            <a:extLst>
              <a:ext uri="{FF2B5EF4-FFF2-40B4-BE49-F238E27FC236}">
                <a16:creationId xmlns:a16="http://schemas.microsoft.com/office/drawing/2014/main" id="{55B68314-1C19-4160-AA8A-BFBF00A79BD6}"/>
              </a:ext>
            </a:extLst>
          </p:cNvPr>
          <p:cNvPicPr>
            <a:picLocks noChangeAspect="1"/>
          </p:cNvPicPr>
          <p:nvPr/>
        </p:nvPicPr>
        <p:blipFill>
          <a:blip r:embed="rId2"/>
          <a:stretch>
            <a:fillRect/>
          </a:stretch>
        </p:blipFill>
        <p:spPr>
          <a:xfrm>
            <a:off x="323557" y="2060412"/>
            <a:ext cx="11481659" cy="4621237"/>
          </a:xfrm>
          <a:prstGeom prst="rect">
            <a:avLst/>
          </a:prstGeom>
        </p:spPr>
      </p:pic>
    </p:spTree>
    <p:extLst>
      <p:ext uri="{BB962C8B-B14F-4D97-AF65-F5344CB8AC3E}">
        <p14:creationId xmlns:p14="http://schemas.microsoft.com/office/powerpoint/2010/main" val="11455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46DC7EE5-1E78-4F24-8C8A-2CEB14C7B412}"/>
              </a:ext>
            </a:extLst>
          </p:cNvPr>
          <p:cNvSpPr/>
          <p:nvPr/>
        </p:nvSpPr>
        <p:spPr>
          <a:xfrm>
            <a:off x="2082800" y="102268"/>
            <a:ext cx="8019143" cy="1569660"/>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من خلال المقارنة السابقة </a:t>
            </a:r>
          </a:p>
          <a:p>
            <a:pPr algn="ctr"/>
            <a:r>
              <a:rPr lang="ar-SA" sz="4800" dirty="0">
                <a:ln w="0"/>
                <a:effectLst>
                  <a:outerShdw blurRad="38100" dist="19050" dir="2700000" algn="tl" rotWithShape="0">
                    <a:schemeClr val="dk1">
                      <a:alpha val="40000"/>
                    </a:schemeClr>
                  </a:outerShdw>
                </a:effectLst>
              </a:rPr>
              <a:t>اقترحي تعريفا لبدائية النواة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11719975-E132-45B6-A655-EAAE33F33945}"/>
              </a:ext>
            </a:extLst>
          </p:cNvPr>
          <p:cNvPicPr>
            <a:picLocks noChangeAspect="1"/>
          </p:cNvPicPr>
          <p:nvPr/>
        </p:nvPicPr>
        <p:blipFill rotWithShape="1">
          <a:blip r:embed="rId2"/>
          <a:srcRect l="6944" t="15541" r="7951" b="23968"/>
          <a:stretch/>
        </p:blipFill>
        <p:spPr>
          <a:xfrm>
            <a:off x="246743" y="1876815"/>
            <a:ext cx="6386286" cy="4430432"/>
          </a:xfrm>
          <a:prstGeom prst="rect">
            <a:avLst/>
          </a:prstGeom>
        </p:spPr>
      </p:pic>
      <p:sp>
        <p:nvSpPr>
          <p:cNvPr id="5" name="مستطيل 4">
            <a:extLst>
              <a:ext uri="{FF2B5EF4-FFF2-40B4-BE49-F238E27FC236}">
                <a16:creationId xmlns:a16="http://schemas.microsoft.com/office/drawing/2014/main" id="{864044E6-E655-46F6-8CEA-34C6D68D967B}"/>
              </a:ext>
            </a:extLst>
          </p:cNvPr>
          <p:cNvSpPr/>
          <p:nvPr/>
        </p:nvSpPr>
        <p:spPr>
          <a:xfrm>
            <a:off x="52177" y="102268"/>
            <a:ext cx="1800000" cy="1569660"/>
          </a:xfrm>
          <a:prstGeom prst="rect">
            <a:avLst/>
          </a:prstGeom>
          <a:solidFill>
            <a:srgbClr val="21FF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الذكاء اللغوي  مهارة الوصف والاستنتاج</a:t>
            </a:r>
          </a:p>
        </p:txBody>
      </p:sp>
      <p:sp>
        <p:nvSpPr>
          <p:cNvPr id="6" name="مربع نص 5">
            <a:extLst>
              <a:ext uri="{FF2B5EF4-FFF2-40B4-BE49-F238E27FC236}">
                <a16:creationId xmlns:a16="http://schemas.microsoft.com/office/drawing/2014/main" id="{2CDB9DCB-F155-46F8-9FCF-A08B1EC81A2D}"/>
              </a:ext>
            </a:extLst>
          </p:cNvPr>
          <p:cNvSpPr txBox="1"/>
          <p:nvPr/>
        </p:nvSpPr>
        <p:spPr>
          <a:xfrm>
            <a:off x="6807200" y="1968373"/>
            <a:ext cx="5138057" cy="4247317"/>
          </a:xfrm>
          <a:prstGeom prst="rect">
            <a:avLst/>
          </a:prstGeom>
          <a:solidFill>
            <a:schemeClr val="bg1"/>
          </a:solidFill>
          <a:ln w="38100">
            <a:solidFill>
              <a:schemeClr val="tx1"/>
            </a:solidFill>
          </a:ln>
        </p:spPr>
        <p:txBody>
          <a:bodyPr wrap="square" rtlCol="1">
            <a:spAutoFit/>
          </a:bodyPr>
          <a:lstStyle/>
          <a:p>
            <a:pPr algn="ctr"/>
            <a:r>
              <a:rPr lang="ar-SA" sz="5400" b="1" dirty="0">
                <a:solidFill>
                  <a:srgbClr val="FF0000"/>
                </a:solidFill>
              </a:rPr>
              <a:t>بدائية النوى:            </a:t>
            </a:r>
            <a:r>
              <a:rPr lang="ar-SA" sz="5400" dirty="0"/>
              <a:t>           مخلوقات حية وحيدة الخلية لا تحتوي على نواة محددة وليس بها الكثير من العضيات </a:t>
            </a:r>
          </a:p>
        </p:txBody>
      </p:sp>
      <p:pic>
        <p:nvPicPr>
          <p:cNvPr id="2052" name="Picture 4" descr="ÙØªÙØ¬Ø© Ø¨Ø­Ø« Ø§ÙØµÙØ± Ø¹Ù âªA student is thinking about you clipartâ¬â">
            <a:extLst>
              <a:ext uri="{FF2B5EF4-FFF2-40B4-BE49-F238E27FC236}">
                <a16:creationId xmlns:a16="http://schemas.microsoft.com/office/drawing/2014/main" id="{2C0BF3FB-E995-41A2-9293-F2654BC94C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318"/>
          <a:stretch/>
        </p:blipFill>
        <p:spPr bwMode="auto">
          <a:xfrm>
            <a:off x="10243115" y="102269"/>
            <a:ext cx="1800000" cy="1569659"/>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EB948A86-0D32-4B0C-9656-BDF39BDDB5FD}"/>
              </a:ext>
            </a:extLst>
          </p:cNvPr>
          <p:cNvSpPr/>
          <p:nvPr/>
        </p:nvSpPr>
        <p:spPr>
          <a:xfrm>
            <a:off x="6923314" y="2830286"/>
            <a:ext cx="4833257" cy="3298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Tree>
    <p:extLst>
      <p:ext uri="{BB962C8B-B14F-4D97-AF65-F5344CB8AC3E}">
        <p14:creationId xmlns:p14="http://schemas.microsoft.com/office/powerpoint/2010/main" val="225401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ØµÙØ±Ø© Ø°Ø§Øª ØµÙØ©">
            <a:extLst>
              <a:ext uri="{FF2B5EF4-FFF2-40B4-BE49-F238E27FC236}">
                <a16:creationId xmlns:a16="http://schemas.microsoft.com/office/drawing/2014/main" id="{EF68EEB7-87AE-4B27-8628-B24F98C1B7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45" y="112542"/>
            <a:ext cx="11873132" cy="655554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6CD52DB-87AC-4D59-BBE7-5C4795C229BF}"/>
              </a:ext>
            </a:extLst>
          </p:cNvPr>
          <p:cNvSpPr/>
          <p:nvPr/>
        </p:nvSpPr>
        <p:spPr>
          <a:xfrm>
            <a:off x="7061981" y="266011"/>
            <a:ext cx="4192173" cy="2646878"/>
          </a:xfrm>
          <a:prstGeom prst="rect">
            <a:avLst/>
          </a:prstGeom>
          <a:noFill/>
        </p:spPr>
        <p:txBody>
          <a:bodyPr wrap="none" lIns="91440" tIns="45720" rIns="91440" bIns="45720">
            <a:spAutoFit/>
          </a:bodyPr>
          <a:lstStyle/>
          <a:p>
            <a:pPr algn="ctr"/>
            <a:r>
              <a:rPr lang="ar-SA" sz="16600" b="1" dirty="0">
                <a:ln w="0">
                  <a:solidFill>
                    <a:srgbClr val="FF0000"/>
                  </a:solidFill>
                </a:ln>
                <a:solidFill>
                  <a:schemeClr val="bg1"/>
                </a:solidFill>
                <a:effectLst>
                  <a:glow rad="63500">
                    <a:schemeClr val="accent2">
                      <a:satMod val="175000"/>
                      <a:alpha val="40000"/>
                    </a:schemeClr>
                  </a:glow>
                  <a:outerShdw blurRad="50800" dist="101600" dir="5400000" algn="t" rotWithShape="0">
                    <a:prstClr val="black">
                      <a:alpha val="40000"/>
                    </a:prstClr>
                  </a:outerShdw>
                </a:effectLst>
                <a:latin typeface="Arabic Typesetting" panose="03020402040406030203" pitchFamily="66" charset="-78"/>
                <a:cs typeface="Arabic Typesetting" panose="03020402040406030203" pitchFamily="66" charset="-78"/>
              </a:rPr>
              <a:t>البكتيريا </a:t>
            </a:r>
          </a:p>
        </p:txBody>
      </p:sp>
      <p:sp>
        <p:nvSpPr>
          <p:cNvPr id="4" name="مستطيل 3">
            <a:extLst>
              <a:ext uri="{FF2B5EF4-FFF2-40B4-BE49-F238E27FC236}">
                <a16:creationId xmlns:a16="http://schemas.microsoft.com/office/drawing/2014/main" id="{A1BE541C-F61C-45BA-8756-760055761FA6}"/>
              </a:ext>
            </a:extLst>
          </p:cNvPr>
          <p:cNvSpPr/>
          <p:nvPr/>
        </p:nvSpPr>
        <p:spPr>
          <a:xfrm>
            <a:off x="937846" y="2105561"/>
            <a:ext cx="5936240" cy="2646878"/>
          </a:xfrm>
          <a:prstGeom prst="rect">
            <a:avLst/>
          </a:prstGeom>
          <a:noFill/>
        </p:spPr>
        <p:txBody>
          <a:bodyPr wrap="none" lIns="91440" tIns="45720" rIns="91440" bIns="45720">
            <a:spAutoFit/>
          </a:bodyPr>
          <a:lstStyle/>
          <a:p>
            <a:pPr algn="ctr"/>
            <a:r>
              <a:rPr lang="ar-SA" sz="16600" b="1" dirty="0">
                <a:ln w="0">
                  <a:solidFill>
                    <a:srgbClr val="FF0000"/>
                  </a:solidFill>
                </a:ln>
                <a:solidFill>
                  <a:schemeClr val="bg1"/>
                </a:solidFill>
                <a:effectLst>
                  <a:glow rad="63500">
                    <a:schemeClr val="accent2">
                      <a:satMod val="175000"/>
                      <a:alpha val="40000"/>
                    </a:schemeClr>
                  </a:glow>
                  <a:outerShdw blurRad="50800" dist="101600" dir="5400000" algn="t" rotWithShape="0">
                    <a:prstClr val="black">
                      <a:alpha val="40000"/>
                    </a:prstClr>
                  </a:outerShdw>
                </a:effectLst>
                <a:latin typeface="Arabic Typesetting" panose="03020402040406030203" pitchFamily="66" charset="-78"/>
                <a:cs typeface="Arabic Typesetting" panose="03020402040406030203" pitchFamily="66" charset="-78"/>
              </a:rPr>
              <a:t>والفيروسات </a:t>
            </a:r>
            <a:endParaRPr lang="ar-SA" sz="16600" b="1" cap="none" spc="0" dirty="0">
              <a:ln w="0">
                <a:solidFill>
                  <a:srgbClr val="FF0000"/>
                </a:solidFill>
              </a:ln>
              <a:solidFill>
                <a:schemeClr val="bg1"/>
              </a:solidFill>
              <a:effectLst>
                <a:glow rad="63500">
                  <a:schemeClr val="accent2">
                    <a:satMod val="175000"/>
                    <a:alpha val="40000"/>
                  </a:schemeClr>
                </a:glow>
                <a:outerShdw blurRad="50800" dist="101600" dir="5400000" algn="t" rotWithShape="0">
                  <a:prstClr val="black">
                    <a:alpha val="40000"/>
                  </a:prst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43220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B168F839-1565-465E-A069-F209B146ABB4}"/>
              </a:ext>
            </a:extLst>
          </p:cNvPr>
          <p:cNvSpPr txBox="1"/>
          <p:nvPr/>
        </p:nvSpPr>
        <p:spPr>
          <a:xfrm>
            <a:off x="194068" y="967480"/>
            <a:ext cx="4392000" cy="5760000"/>
          </a:xfrm>
          <a:prstGeom prst="rect">
            <a:avLst/>
          </a:prstGeom>
          <a:blipFill dpi="0" rotWithShape="1">
            <a:blip r:embed="rId2">
              <a:extLst>
                <a:ext uri="{28A0092B-C50C-407E-A947-70E740481C1C}">
                  <a14:useLocalDpi xmlns:a14="http://schemas.microsoft.com/office/drawing/2010/main" val="0"/>
                </a:ext>
              </a:extLst>
            </a:blip>
            <a:srcRect/>
            <a:stretch>
              <a:fillRect l="-3797" t="-11328" r="1" b="-2856"/>
            </a:stretch>
          </a:blipFill>
          <a:ln w="38100">
            <a:solidFill>
              <a:schemeClr val="tx1"/>
            </a:solidFill>
          </a:ln>
        </p:spPr>
        <p:txBody>
          <a:bodyPr wrap="square" rtlCol="1">
            <a:spAutoFit/>
          </a:bodyPr>
          <a:lstStyle/>
          <a:p>
            <a:endParaRPr lang="ar-SA" dirty="0"/>
          </a:p>
        </p:txBody>
      </p:sp>
      <p:sp>
        <p:nvSpPr>
          <p:cNvPr id="3" name="وسيلة شرح مع سهم إلى اليسار 9">
            <a:extLst>
              <a:ext uri="{FF2B5EF4-FFF2-40B4-BE49-F238E27FC236}">
                <a16:creationId xmlns:a16="http://schemas.microsoft.com/office/drawing/2014/main" id="{259C8320-D6B8-4BA6-9EEC-988D35E24B9C}"/>
              </a:ext>
            </a:extLst>
          </p:cNvPr>
          <p:cNvSpPr/>
          <p:nvPr/>
        </p:nvSpPr>
        <p:spPr>
          <a:xfrm>
            <a:off x="4218709" y="1598244"/>
            <a:ext cx="7779223" cy="720000"/>
          </a:xfrm>
          <a:prstGeom prst="leftArrowCallout">
            <a:avLst>
              <a:gd name="adj1" fmla="val 28279"/>
              <a:gd name="adj2" fmla="val 25000"/>
              <a:gd name="adj3" fmla="val 37176"/>
              <a:gd name="adj4" fmla="val 93301"/>
            </a:avLst>
          </a:prstGeom>
          <a:solidFill>
            <a:srgbClr val="9BECF3"/>
          </a:solidFill>
          <a:ln w="38100">
            <a:solidFill>
              <a:srgbClr val="00C4D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FF0000"/>
                </a:solidFill>
              </a:rPr>
              <a:t>اختاري الإجابة الصحيحة  </a:t>
            </a:r>
          </a:p>
        </p:txBody>
      </p:sp>
      <p:sp>
        <p:nvSpPr>
          <p:cNvPr id="4" name="مربع نص 3">
            <a:extLst>
              <a:ext uri="{FF2B5EF4-FFF2-40B4-BE49-F238E27FC236}">
                <a16:creationId xmlns:a16="http://schemas.microsoft.com/office/drawing/2014/main" id="{28CE0D58-623D-4700-A610-140C3273CD66}"/>
              </a:ext>
            </a:extLst>
          </p:cNvPr>
          <p:cNvSpPr txBox="1"/>
          <p:nvPr/>
        </p:nvSpPr>
        <p:spPr>
          <a:xfrm>
            <a:off x="4749421" y="2473400"/>
            <a:ext cx="7248512" cy="1200329"/>
          </a:xfrm>
          <a:prstGeom prst="rect">
            <a:avLst/>
          </a:prstGeom>
          <a:solidFill>
            <a:srgbClr val="FF8F8F"/>
          </a:solidFill>
          <a:ln w="38100">
            <a:solidFill>
              <a:srgbClr val="FF0000"/>
            </a:solidFill>
          </a:ln>
        </p:spPr>
        <p:txBody>
          <a:bodyPr wrap="square" rtlCol="1">
            <a:spAutoFit/>
          </a:bodyPr>
          <a:lstStyle/>
          <a:p>
            <a:pPr algn="ctr"/>
            <a:r>
              <a:rPr lang="ar-SA" sz="3600" dirty="0"/>
              <a:t>1-تتكون البكتيريا من خلية واحدة فقط </a:t>
            </a:r>
          </a:p>
          <a:p>
            <a:pPr algn="ctr"/>
            <a:r>
              <a:rPr lang="ar-SA" sz="3600" dirty="0"/>
              <a:t>صح □ خطأ □</a:t>
            </a:r>
          </a:p>
        </p:txBody>
      </p:sp>
      <p:sp>
        <p:nvSpPr>
          <p:cNvPr id="5" name="مربع نص 4">
            <a:extLst>
              <a:ext uri="{FF2B5EF4-FFF2-40B4-BE49-F238E27FC236}">
                <a16:creationId xmlns:a16="http://schemas.microsoft.com/office/drawing/2014/main" id="{4BE7F2C6-ECF2-4540-8F3D-9448EA81F964}"/>
              </a:ext>
            </a:extLst>
          </p:cNvPr>
          <p:cNvSpPr txBox="1"/>
          <p:nvPr/>
        </p:nvSpPr>
        <p:spPr>
          <a:xfrm>
            <a:off x="4749420" y="3892654"/>
            <a:ext cx="7248512" cy="1200329"/>
          </a:xfrm>
          <a:prstGeom prst="rect">
            <a:avLst/>
          </a:prstGeom>
          <a:solidFill>
            <a:srgbClr val="AEFF85"/>
          </a:solidFill>
          <a:ln w="38100">
            <a:solidFill>
              <a:srgbClr val="66FF33"/>
            </a:solidFill>
          </a:ln>
        </p:spPr>
        <p:txBody>
          <a:bodyPr wrap="square" rtlCol="1">
            <a:spAutoFit/>
          </a:bodyPr>
          <a:lstStyle/>
          <a:p>
            <a:pPr algn="ctr"/>
            <a:r>
              <a:rPr lang="ar-SA" sz="3600" dirty="0"/>
              <a:t>2-تحتوي البكتيريا على نواة واضحة</a:t>
            </a:r>
          </a:p>
          <a:p>
            <a:pPr algn="ctr"/>
            <a:r>
              <a:rPr lang="ar-SA" sz="3600" dirty="0"/>
              <a:t>صح □ خطأ □ </a:t>
            </a:r>
            <a:endParaRPr lang="ar-SA" sz="4400" dirty="0"/>
          </a:p>
        </p:txBody>
      </p:sp>
      <p:sp>
        <p:nvSpPr>
          <p:cNvPr id="6" name="مربع نص 5">
            <a:extLst>
              <a:ext uri="{FF2B5EF4-FFF2-40B4-BE49-F238E27FC236}">
                <a16:creationId xmlns:a16="http://schemas.microsoft.com/office/drawing/2014/main" id="{438F752D-83E8-40B5-93A8-5BF3554B1C7D}"/>
              </a:ext>
            </a:extLst>
          </p:cNvPr>
          <p:cNvSpPr txBox="1"/>
          <p:nvPr/>
        </p:nvSpPr>
        <p:spPr>
          <a:xfrm>
            <a:off x="4749421" y="5306144"/>
            <a:ext cx="7248512" cy="1200329"/>
          </a:xfrm>
          <a:prstGeom prst="rect">
            <a:avLst/>
          </a:prstGeom>
          <a:solidFill>
            <a:srgbClr val="FFFF75"/>
          </a:solidFill>
          <a:ln w="38100">
            <a:solidFill>
              <a:srgbClr val="FFFF00"/>
            </a:solidFill>
          </a:ln>
        </p:spPr>
        <p:txBody>
          <a:bodyPr wrap="square" rtlCol="1">
            <a:spAutoFit/>
          </a:bodyPr>
          <a:lstStyle/>
          <a:p>
            <a:pPr algn="ctr"/>
            <a:r>
              <a:rPr lang="ar-SA" sz="3600" dirty="0"/>
              <a:t>3-تحتوي البكتيريا على الكثير من العضيات </a:t>
            </a:r>
          </a:p>
          <a:p>
            <a:pPr algn="ctr"/>
            <a:r>
              <a:rPr lang="ar-SA" sz="3600" dirty="0"/>
              <a:t>صح □ خطأ □</a:t>
            </a:r>
          </a:p>
        </p:txBody>
      </p:sp>
      <p:sp>
        <p:nvSpPr>
          <p:cNvPr id="7" name="مربع نص 6">
            <a:extLst>
              <a:ext uri="{FF2B5EF4-FFF2-40B4-BE49-F238E27FC236}">
                <a16:creationId xmlns:a16="http://schemas.microsoft.com/office/drawing/2014/main" id="{B743A23B-6AE1-4FCE-9A1F-C2597AE5CEB7}"/>
              </a:ext>
            </a:extLst>
          </p:cNvPr>
          <p:cNvSpPr txBox="1"/>
          <p:nvPr/>
        </p:nvSpPr>
        <p:spPr>
          <a:xfrm>
            <a:off x="4735779" y="119530"/>
            <a:ext cx="7306096" cy="1323439"/>
          </a:xfrm>
          <a:prstGeom prst="rect">
            <a:avLst/>
          </a:prstGeom>
          <a:solidFill>
            <a:srgbClr val="FFFF00"/>
          </a:solidFill>
          <a:ln w="38100">
            <a:solidFill>
              <a:schemeClr val="tx1"/>
            </a:solidFill>
          </a:ln>
        </p:spPr>
        <p:txBody>
          <a:bodyPr wrap="square" rtlCol="1">
            <a:spAutoFit/>
          </a:bodyPr>
          <a:lstStyle/>
          <a:p>
            <a:pPr algn="ctr"/>
            <a:r>
              <a:rPr lang="ar-SA" sz="4000" dirty="0"/>
              <a:t>استنتجي تعريف ماهي البكتيريا؟ من خلال ربطكـِ لإجابات الأسئلة التالية   </a:t>
            </a:r>
          </a:p>
        </p:txBody>
      </p:sp>
      <p:sp>
        <p:nvSpPr>
          <p:cNvPr id="8" name="مستطيل 7">
            <a:extLst>
              <a:ext uri="{FF2B5EF4-FFF2-40B4-BE49-F238E27FC236}">
                <a16:creationId xmlns:a16="http://schemas.microsoft.com/office/drawing/2014/main" id="{02933F0C-55CD-4694-A804-BB8480492075}"/>
              </a:ext>
            </a:extLst>
          </p:cNvPr>
          <p:cNvSpPr/>
          <p:nvPr/>
        </p:nvSpPr>
        <p:spPr>
          <a:xfrm>
            <a:off x="509984" y="35317"/>
            <a:ext cx="3760168" cy="868403"/>
          </a:xfrm>
          <a:prstGeom prst="rect">
            <a:avLst/>
          </a:prstGeom>
          <a:solidFill>
            <a:srgbClr val="21FF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002060"/>
                </a:solidFill>
              </a:rPr>
              <a:t>الذكاء اللغوي  مهارة الوصف والاستنتاج</a:t>
            </a:r>
          </a:p>
        </p:txBody>
      </p:sp>
    </p:spTree>
    <p:extLst>
      <p:ext uri="{BB962C8B-B14F-4D97-AF65-F5344CB8AC3E}">
        <p14:creationId xmlns:p14="http://schemas.microsoft.com/office/powerpoint/2010/main" val="4116504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77939430-111C-4F4A-B7CD-2F0FFF214728}"/>
              </a:ext>
            </a:extLst>
          </p:cNvPr>
          <p:cNvSpPr txBox="1"/>
          <p:nvPr/>
        </p:nvSpPr>
        <p:spPr>
          <a:xfrm>
            <a:off x="6208072" y="2317496"/>
            <a:ext cx="4833257" cy="3416320"/>
          </a:xfrm>
          <a:prstGeom prst="rect">
            <a:avLst/>
          </a:prstGeom>
          <a:solidFill>
            <a:schemeClr val="bg1"/>
          </a:solidFill>
          <a:ln w="38100">
            <a:solidFill>
              <a:schemeClr val="tx1"/>
            </a:solidFill>
          </a:ln>
        </p:spPr>
        <p:txBody>
          <a:bodyPr wrap="square" rtlCol="1">
            <a:spAutoFit/>
          </a:bodyPr>
          <a:lstStyle/>
          <a:p>
            <a:pPr algn="ctr"/>
            <a:r>
              <a:rPr lang="ar-SA" sz="5400" b="1" dirty="0">
                <a:solidFill>
                  <a:srgbClr val="FF0000"/>
                </a:solidFill>
              </a:rPr>
              <a:t>البكتيريا:</a:t>
            </a:r>
            <a:r>
              <a:rPr lang="ar-SA" sz="5400" dirty="0"/>
              <a:t>                               مخلوقات حية وحيدة الخلية بدائية النواة </a:t>
            </a:r>
          </a:p>
          <a:p>
            <a:pPr algn="ctr"/>
            <a:endParaRPr lang="ar-SA" sz="5400" dirty="0"/>
          </a:p>
        </p:txBody>
      </p:sp>
      <p:sp>
        <p:nvSpPr>
          <p:cNvPr id="3" name="مربع نص 2">
            <a:extLst>
              <a:ext uri="{FF2B5EF4-FFF2-40B4-BE49-F238E27FC236}">
                <a16:creationId xmlns:a16="http://schemas.microsoft.com/office/drawing/2014/main" id="{50EB60A1-A0C6-429B-AACE-463BD0B4B0A0}"/>
              </a:ext>
            </a:extLst>
          </p:cNvPr>
          <p:cNvSpPr txBox="1"/>
          <p:nvPr/>
        </p:nvSpPr>
        <p:spPr>
          <a:xfrm>
            <a:off x="6232818" y="592642"/>
            <a:ext cx="4833257" cy="1446550"/>
          </a:xfrm>
          <a:prstGeom prst="rect">
            <a:avLst/>
          </a:prstGeom>
          <a:solidFill>
            <a:schemeClr val="accent5">
              <a:lumMod val="20000"/>
              <a:lumOff val="80000"/>
            </a:schemeClr>
          </a:solidFill>
          <a:ln w="38100">
            <a:solidFill>
              <a:schemeClr val="tx1"/>
            </a:solidFill>
          </a:ln>
        </p:spPr>
        <p:txBody>
          <a:bodyPr wrap="square" rtlCol="1">
            <a:spAutoFit/>
          </a:bodyPr>
          <a:lstStyle/>
          <a:p>
            <a:pPr algn="ctr"/>
            <a:r>
              <a:rPr lang="ar-SA" sz="4400" b="1" dirty="0"/>
              <a:t>مما سبق نستنتج أن </a:t>
            </a:r>
          </a:p>
          <a:p>
            <a:pPr algn="ctr"/>
            <a:r>
              <a:rPr lang="ar-SA" sz="4400" b="1" dirty="0"/>
              <a:t>تعريف البكتيريا هو </a:t>
            </a:r>
            <a:endParaRPr lang="ar-SA" sz="4400" dirty="0"/>
          </a:p>
        </p:txBody>
      </p:sp>
      <p:sp>
        <p:nvSpPr>
          <p:cNvPr id="4" name="مستطيل 3">
            <a:extLst>
              <a:ext uri="{FF2B5EF4-FFF2-40B4-BE49-F238E27FC236}">
                <a16:creationId xmlns:a16="http://schemas.microsoft.com/office/drawing/2014/main" id="{8D9CF08B-13A5-458E-AC27-99B30DD178D4}"/>
              </a:ext>
            </a:extLst>
          </p:cNvPr>
          <p:cNvSpPr/>
          <p:nvPr/>
        </p:nvSpPr>
        <p:spPr>
          <a:xfrm>
            <a:off x="6306548" y="3207437"/>
            <a:ext cx="4685798" cy="2452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chemeClr val="tx1"/>
                </a:solidFill>
              </a:rPr>
              <a:t>....................................................................................</a:t>
            </a:r>
          </a:p>
        </p:txBody>
      </p:sp>
      <p:sp>
        <p:nvSpPr>
          <p:cNvPr id="5" name="مربع نص 4">
            <a:extLst>
              <a:ext uri="{FF2B5EF4-FFF2-40B4-BE49-F238E27FC236}">
                <a16:creationId xmlns:a16="http://schemas.microsoft.com/office/drawing/2014/main" id="{B2895068-494C-42E7-A127-BF3D14381AFE}"/>
              </a:ext>
            </a:extLst>
          </p:cNvPr>
          <p:cNvSpPr txBox="1"/>
          <p:nvPr/>
        </p:nvSpPr>
        <p:spPr>
          <a:xfrm>
            <a:off x="1150671" y="404772"/>
            <a:ext cx="4392000" cy="5760000"/>
          </a:xfrm>
          <a:prstGeom prst="rect">
            <a:avLst/>
          </a:prstGeom>
          <a:blipFill dpi="0" rotWithShape="1">
            <a:blip r:embed="rId2">
              <a:extLst>
                <a:ext uri="{28A0092B-C50C-407E-A947-70E740481C1C}">
                  <a14:useLocalDpi xmlns:a14="http://schemas.microsoft.com/office/drawing/2010/main" val="0"/>
                </a:ext>
              </a:extLst>
            </a:blip>
            <a:srcRect/>
            <a:stretch>
              <a:fillRect l="-3797" t="-11328" r="1" b="-2856"/>
            </a:stretch>
          </a:blipFill>
          <a:ln w="38100">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268663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0F37D8D-785D-45E5-8A06-56E9E934D44E}"/>
              </a:ext>
            </a:extLst>
          </p:cNvPr>
          <p:cNvSpPr/>
          <p:nvPr/>
        </p:nvSpPr>
        <p:spPr>
          <a:xfrm>
            <a:off x="5190978" y="164147"/>
            <a:ext cx="6754449" cy="4267387"/>
          </a:xfrm>
          <a:prstGeom prst="rect">
            <a:avLst/>
          </a:prstGeom>
          <a:solidFill>
            <a:schemeClr val="bg1"/>
          </a:solidFill>
          <a:ln w="38100">
            <a:solidFill>
              <a:schemeClr val="tx1"/>
            </a:solidFill>
          </a:ln>
        </p:spPr>
        <p:txBody>
          <a:bodyPr wrap="square">
            <a:spAutoFit/>
          </a:bodyPr>
          <a:lstStyle/>
          <a:p>
            <a:pPr>
              <a:lnSpc>
                <a:spcPct val="115000"/>
              </a:lnSpc>
              <a:spcAft>
                <a:spcPts val="1000"/>
              </a:spcAft>
            </a:pPr>
            <a:r>
              <a:rPr lang="ar-SA" sz="4800" dirty="0">
                <a:latin typeface="Calibri" panose="020F0502020204030204" pitchFamily="34" charset="0"/>
                <a:ea typeface="Calibri" panose="020F0502020204030204" pitchFamily="34" charset="0"/>
              </a:rPr>
              <a:t>كانت آمنة تعد المخلل مع أمها فلاحظت أن أمها كانت تضيف الملح والحمض إلى الخيار  والجزر بكميات كبيرة فسئلت آمنة والدتها عن سبب ذلك ؟!</a:t>
            </a:r>
          </a:p>
        </p:txBody>
      </p:sp>
      <p:sp>
        <p:nvSpPr>
          <p:cNvPr id="4" name="مربع نص 3">
            <a:extLst>
              <a:ext uri="{FF2B5EF4-FFF2-40B4-BE49-F238E27FC236}">
                <a16:creationId xmlns:a16="http://schemas.microsoft.com/office/drawing/2014/main" id="{57C704DD-6BF8-434C-BB92-1AC7F26D56F5}"/>
              </a:ext>
            </a:extLst>
          </p:cNvPr>
          <p:cNvSpPr txBox="1"/>
          <p:nvPr/>
        </p:nvSpPr>
        <p:spPr>
          <a:xfrm>
            <a:off x="379828" y="164146"/>
            <a:ext cx="4630222" cy="630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5" name="مستطيل 4">
            <a:extLst>
              <a:ext uri="{FF2B5EF4-FFF2-40B4-BE49-F238E27FC236}">
                <a16:creationId xmlns:a16="http://schemas.microsoft.com/office/drawing/2014/main" id="{D15F89F3-C773-4AEE-A51C-ED810B8A2F41}"/>
              </a:ext>
            </a:extLst>
          </p:cNvPr>
          <p:cNvSpPr/>
          <p:nvPr/>
        </p:nvSpPr>
        <p:spPr>
          <a:xfrm>
            <a:off x="5190977" y="4771467"/>
            <a:ext cx="6754449" cy="1718997"/>
          </a:xfrm>
          <a:prstGeom prst="rect">
            <a:avLst/>
          </a:prstGeom>
          <a:solidFill>
            <a:schemeClr val="bg1"/>
          </a:solidFill>
          <a:ln w="38100">
            <a:solidFill>
              <a:schemeClr val="tx1"/>
            </a:solidFill>
          </a:ln>
        </p:spPr>
        <p:txBody>
          <a:bodyPr wrap="square">
            <a:spAutoFit/>
          </a:bodyPr>
          <a:lstStyle/>
          <a:p>
            <a:pPr>
              <a:lnSpc>
                <a:spcPct val="115000"/>
              </a:lnSpc>
              <a:spcAft>
                <a:spcPts val="1000"/>
              </a:spcAft>
            </a:pPr>
            <a:r>
              <a:rPr lang="ar-SA" sz="4800" dirty="0">
                <a:latin typeface="Calibri" panose="020F0502020204030204" pitchFamily="34" charset="0"/>
                <a:ea typeface="Calibri" panose="020F0502020204030204" pitchFamily="34" charset="0"/>
              </a:rPr>
              <a:t>فهل تستطيعين طالبتي النجيبة تفسير ذلك؟!</a:t>
            </a:r>
          </a:p>
        </p:txBody>
      </p:sp>
    </p:spTree>
    <p:extLst>
      <p:ext uri="{BB962C8B-B14F-4D97-AF65-F5344CB8AC3E}">
        <p14:creationId xmlns:p14="http://schemas.microsoft.com/office/powerpoint/2010/main" val="270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0F37D8D-785D-45E5-8A06-56E9E934D44E}"/>
              </a:ext>
            </a:extLst>
          </p:cNvPr>
          <p:cNvSpPr/>
          <p:nvPr/>
        </p:nvSpPr>
        <p:spPr>
          <a:xfrm>
            <a:off x="5190978" y="164147"/>
            <a:ext cx="6754449" cy="4524315"/>
          </a:xfrm>
          <a:prstGeom prst="rect">
            <a:avLst/>
          </a:prstGeom>
          <a:solidFill>
            <a:schemeClr val="bg1"/>
          </a:solidFill>
          <a:ln w="38100">
            <a:solidFill>
              <a:schemeClr val="tx1"/>
            </a:solidFill>
          </a:ln>
        </p:spPr>
        <p:txBody>
          <a:bodyPr wrap="square">
            <a:spAutoFit/>
          </a:bodyPr>
          <a:lstStyle/>
          <a:p>
            <a:r>
              <a:rPr lang="ar-SA" sz="4800" dirty="0">
                <a:latin typeface="Calibri" panose="020F0502020204030204" pitchFamily="34" charset="0"/>
                <a:ea typeface="Calibri" panose="020F0502020204030204" pitchFamily="34" charset="0"/>
              </a:rPr>
              <a:t>فأجابتها أمها: أن التخليل طريقة كانت تتبع قديما لحفظ الثمار لمدة طويلة دون أن تتلف اعتمادا على فكرة أن الملوحة و الحموضة المرتفعة لا تسمح بنمو البكتيريا المسببة لفساد وتعفن الغذاء </a:t>
            </a:r>
            <a:endParaRPr lang="ar-SA" sz="4800" dirty="0"/>
          </a:p>
        </p:txBody>
      </p:sp>
      <p:sp>
        <p:nvSpPr>
          <p:cNvPr id="6" name="مربع نص 5">
            <a:extLst>
              <a:ext uri="{FF2B5EF4-FFF2-40B4-BE49-F238E27FC236}">
                <a16:creationId xmlns:a16="http://schemas.microsoft.com/office/drawing/2014/main" id="{E0269468-4FDA-49D9-81A4-3772E285D4A9}"/>
              </a:ext>
            </a:extLst>
          </p:cNvPr>
          <p:cNvSpPr txBox="1"/>
          <p:nvPr/>
        </p:nvSpPr>
        <p:spPr>
          <a:xfrm>
            <a:off x="246573" y="164146"/>
            <a:ext cx="4772201" cy="6336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Tree>
    <p:extLst>
      <p:ext uri="{BB962C8B-B14F-4D97-AF65-F5344CB8AC3E}">
        <p14:creationId xmlns:p14="http://schemas.microsoft.com/office/powerpoint/2010/main" val="3309339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0F37D8D-785D-45E5-8A06-56E9E934D44E}"/>
              </a:ext>
            </a:extLst>
          </p:cNvPr>
          <p:cNvSpPr/>
          <p:nvPr/>
        </p:nvSpPr>
        <p:spPr>
          <a:xfrm>
            <a:off x="5190978" y="164147"/>
            <a:ext cx="6754449" cy="4524315"/>
          </a:xfrm>
          <a:prstGeom prst="rect">
            <a:avLst/>
          </a:prstGeom>
          <a:solidFill>
            <a:schemeClr val="bg1"/>
          </a:solidFill>
          <a:ln w="38100">
            <a:solidFill>
              <a:schemeClr val="tx1"/>
            </a:solidFill>
          </a:ln>
        </p:spPr>
        <p:txBody>
          <a:bodyPr wrap="square">
            <a:spAutoFit/>
          </a:bodyPr>
          <a:lstStyle/>
          <a:p>
            <a:r>
              <a:rPr lang="ar-SA" sz="4800" dirty="0">
                <a:latin typeface="Calibri" panose="020F0502020204030204" pitchFamily="34" charset="0"/>
                <a:ea typeface="Calibri" panose="020F0502020204030204" pitchFamily="34" charset="0"/>
              </a:rPr>
              <a:t>بعد فترة من الزمن أرادت آمنة أن تتناول قطعة من المخلل ففتحت غطاء العلبة ونسيت أن تغلقه  ثم عادت الأم لعلبة المخلل بعد أيام فوجدت أن البكتيريا قد نمت على المخلل</a:t>
            </a:r>
            <a:endParaRPr lang="ar-SA" sz="4800" dirty="0"/>
          </a:p>
        </p:txBody>
      </p:sp>
      <p:pic>
        <p:nvPicPr>
          <p:cNvPr id="3" name="صورة 2">
            <a:extLst>
              <a:ext uri="{FF2B5EF4-FFF2-40B4-BE49-F238E27FC236}">
                <a16:creationId xmlns:a16="http://schemas.microsoft.com/office/drawing/2014/main" id="{2DCB37E2-BA0D-4DAE-91A3-641BD8747230}"/>
              </a:ext>
            </a:extLst>
          </p:cNvPr>
          <p:cNvPicPr>
            <a:picLocks noChangeAspect="1"/>
          </p:cNvPicPr>
          <p:nvPr/>
        </p:nvPicPr>
        <p:blipFill>
          <a:blip r:embed="rId2"/>
          <a:stretch>
            <a:fillRect/>
          </a:stretch>
        </p:blipFill>
        <p:spPr>
          <a:xfrm>
            <a:off x="246573" y="164147"/>
            <a:ext cx="4733390" cy="6529707"/>
          </a:xfrm>
          <a:prstGeom prst="rect">
            <a:avLst/>
          </a:prstGeom>
        </p:spPr>
      </p:pic>
      <p:sp>
        <p:nvSpPr>
          <p:cNvPr id="7" name="مستطيل 6">
            <a:extLst>
              <a:ext uri="{FF2B5EF4-FFF2-40B4-BE49-F238E27FC236}">
                <a16:creationId xmlns:a16="http://schemas.microsoft.com/office/drawing/2014/main" id="{347AFEFB-16DB-4E06-8451-3D9D94ABF97A}"/>
              </a:ext>
            </a:extLst>
          </p:cNvPr>
          <p:cNvSpPr/>
          <p:nvPr/>
        </p:nvSpPr>
        <p:spPr>
          <a:xfrm>
            <a:off x="5190978" y="4913178"/>
            <a:ext cx="6754449" cy="1569660"/>
          </a:xfrm>
          <a:prstGeom prst="rect">
            <a:avLst/>
          </a:prstGeom>
          <a:solidFill>
            <a:schemeClr val="bg1"/>
          </a:solidFill>
          <a:ln w="38100">
            <a:solidFill>
              <a:schemeClr val="tx1"/>
            </a:solidFill>
          </a:ln>
        </p:spPr>
        <p:txBody>
          <a:bodyPr wrap="square">
            <a:spAutoFit/>
          </a:bodyPr>
          <a:lstStyle/>
          <a:p>
            <a:r>
              <a:rPr lang="ar-SA" sz="4800" dirty="0">
                <a:latin typeface="Calibri" panose="020F0502020204030204" pitchFamily="34" charset="0"/>
                <a:ea typeface="Calibri" panose="020F0502020204030204" pitchFamily="34" charset="0"/>
              </a:rPr>
              <a:t>برأيكِ ما سبب فساد المخلل رغم حموضته العالية ؟</a:t>
            </a:r>
            <a:endParaRPr lang="ar-SA" sz="4800" dirty="0"/>
          </a:p>
        </p:txBody>
      </p:sp>
    </p:spTree>
    <p:extLst>
      <p:ext uri="{BB962C8B-B14F-4D97-AF65-F5344CB8AC3E}">
        <p14:creationId xmlns:p14="http://schemas.microsoft.com/office/powerpoint/2010/main" val="68107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65EE80F-93A2-465C-AADB-3DD27BDDD8E1}"/>
              </a:ext>
            </a:extLst>
          </p:cNvPr>
          <p:cNvSpPr/>
          <p:nvPr/>
        </p:nvSpPr>
        <p:spPr>
          <a:xfrm>
            <a:off x="7596554" y="618031"/>
            <a:ext cx="3846541" cy="5262979"/>
          </a:xfrm>
          <a:prstGeom prst="rect">
            <a:avLst/>
          </a:prstGeom>
          <a:no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ونستنتج أن هناك أنواع </a:t>
            </a:r>
            <a:r>
              <a:rPr lang="ar-SA" sz="4800" dirty="0">
                <a:ln w="0"/>
                <a:effectLst>
                  <a:outerShdw blurRad="38100" dist="19050" dir="2700000" algn="tl" rotWithShape="0">
                    <a:schemeClr val="dk1">
                      <a:alpha val="40000"/>
                    </a:schemeClr>
                  </a:outerShdw>
                </a:effectLst>
              </a:rPr>
              <a:t>من ال</a:t>
            </a:r>
            <a:r>
              <a:rPr lang="ar-SA" sz="4800" b="0" cap="none" spc="0" dirty="0">
                <a:ln w="0"/>
                <a:solidFill>
                  <a:schemeClr val="tx1"/>
                </a:solidFill>
                <a:effectLst>
                  <a:outerShdw blurRad="38100" dist="19050" dir="2700000" algn="tl" rotWithShape="0">
                    <a:schemeClr val="dk1">
                      <a:alpha val="40000"/>
                    </a:schemeClr>
                  </a:outerShdw>
                </a:effectLst>
              </a:rPr>
              <a:t>بكتيريا تعيش في ظروف بيئية صعبة </a:t>
            </a:r>
          </a:p>
          <a:p>
            <a:pPr algn="ctr"/>
            <a:r>
              <a:rPr lang="ar-SA" sz="4800" dirty="0">
                <a:ln w="0"/>
                <a:effectLst>
                  <a:outerShdw blurRad="38100" dist="19050" dir="2700000" algn="tl" rotWithShape="0">
                    <a:schemeClr val="dk1">
                      <a:alpha val="40000"/>
                    </a:schemeClr>
                  </a:outerShdw>
                </a:effectLst>
              </a:rPr>
              <a:t>قد لا تتحملها البكتريا الحقيقية  وتسمى البدائيات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ربع نص 3">
            <a:extLst>
              <a:ext uri="{FF2B5EF4-FFF2-40B4-BE49-F238E27FC236}">
                <a16:creationId xmlns:a16="http://schemas.microsoft.com/office/drawing/2014/main" id="{4D2C008F-B075-43F6-AB60-8B0EB90EA450}"/>
              </a:ext>
            </a:extLst>
          </p:cNvPr>
          <p:cNvSpPr txBox="1"/>
          <p:nvPr/>
        </p:nvSpPr>
        <p:spPr>
          <a:xfrm>
            <a:off x="351693" y="286794"/>
            <a:ext cx="6905230" cy="630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Tree>
    <p:extLst>
      <p:ext uri="{BB962C8B-B14F-4D97-AF65-F5344CB8AC3E}">
        <p14:creationId xmlns:p14="http://schemas.microsoft.com/office/powerpoint/2010/main" val="1395723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بكتيريا - بدائيات النوى - مادة الأحياء">
            <a:hlinkClick r:id="" action="ppaction://media"/>
            <a:extLst>
              <a:ext uri="{FF2B5EF4-FFF2-40B4-BE49-F238E27FC236}">
                <a16:creationId xmlns:a16="http://schemas.microsoft.com/office/drawing/2014/main" id="{5FCC0BE6-9CC5-489C-BD81-078B235AAE78}"/>
              </a:ext>
            </a:extLst>
          </p:cNvPr>
          <p:cNvPicPr>
            <a:picLocks noChangeAspect="1"/>
          </p:cNvPicPr>
          <p:nvPr>
            <a:videoFile r:link="rId1"/>
            <p:extLst>
              <p:ext uri="{DAA4B4D4-6D71-4841-9C94-3DE7FCFB9230}">
                <p14:media xmlns:p14="http://schemas.microsoft.com/office/powerpoint/2010/main" r:embed="rId2">
                  <p14:trim end="267183.2777"/>
                </p14:media>
              </p:ext>
            </p:extLst>
          </p:nvPr>
        </p:nvPicPr>
        <p:blipFill>
          <a:blip r:embed="rId4"/>
          <a:stretch>
            <a:fillRect/>
          </a:stretch>
        </p:blipFill>
        <p:spPr>
          <a:xfrm>
            <a:off x="0" y="0"/>
            <a:ext cx="11549575" cy="6858000"/>
          </a:xfrm>
          <a:prstGeom prst="rect">
            <a:avLst/>
          </a:prstGeom>
        </p:spPr>
      </p:pic>
      <p:sp>
        <p:nvSpPr>
          <p:cNvPr id="3" name="مستطيل 2">
            <a:extLst>
              <a:ext uri="{FF2B5EF4-FFF2-40B4-BE49-F238E27FC236}">
                <a16:creationId xmlns:a16="http://schemas.microsoft.com/office/drawing/2014/main" id="{9D53256A-E256-4312-A406-3A8B932E74B7}"/>
              </a:ext>
            </a:extLst>
          </p:cNvPr>
          <p:cNvSpPr/>
          <p:nvPr/>
        </p:nvSpPr>
        <p:spPr>
          <a:xfrm rot="5400000">
            <a:off x="8470629" y="3185520"/>
            <a:ext cx="6857968" cy="584775"/>
          </a:xfrm>
          <a:prstGeom prst="rect">
            <a:avLst/>
          </a:prstGeom>
          <a:noFill/>
        </p:spPr>
        <p:txBody>
          <a:bodyPr wrap="none" lIns="91440" tIns="45720" rIns="91440" bIns="45720">
            <a:spAutoFit/>
          </a:bodyPr>
          <a:lstStyle/>
          <a:p>
            <a:pPr algn="ctr"/>
            <a:r>
              <a:rPr lang="ar-SA" sz="3200" cap="none" spc="0" dirty="0">
                <a:ln w="0"/>
                <a:solidFill>
                  <a:schemeClr val="tx1"/>
                </a:solidFill>
                <a:effectLst>
                  <a:outerShdw blurRad="38100" dist="19050" dir="2700000" algn="tl" rotWithShape="0">
                    <a:schemeClr val="dk1">
                      <a:alpha val="40000"/>
                    </a:schemeClr>
                  </a:outerShdw>
                </a:effectLst>
              </a:rPr>
              <a:t>انقر لمشاهدة الفرق بين البكتيريا الحقيقية والبدائيات </a:t>
            </a:r>
          </a:p>
        </p:txBody>
      </p:sp>
    </p:spTree>
    <p:extLst>
      <p:ext uri="{BB962C8B-B14F-4D97-AF65-F5344CB8AC3E}">
        <p14:creationId xmlns:p14="http://schemas.microsoft.com/office/powerpoint/2010/main" val="296695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90F0E76-E962-4E72-BBE4-A0F1CDE9624F}"/>
              </a:ext>
            </a:extLst>
          </p:cNvPr>
          <p:cNvSpPr/>
          <p:nvPr/>
        </p:nvSpPr>
        <p:spPr>
          <a:xfrm>
            <a:off x="2365811" y="33212"/>
            <a:ext cx="9704304" cy="1200329"/>
          </a:xfrm>
          <a:prstGeom prst="rect">
            <a:avLst/>
          </a:prstGeom>
          <a:solidFill>
            <a:srgbClr val="AEFF85"/>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على ضوء المقطع المرئي السابق قارني بين مملكة البدائيات ومملكة البكتيريا الحقيقية </a:t>
            </a:r>
          </a:p>
        </p:txBody>
      </p:sp>
      <p:sp>
        <p:nvSpPr>
          <p:cNvPr id="3" name="مستطيل 2">
            <a:extLst>
              <a:ext uri="{FF2B5EF4-FFF2-40B4-BE49-F238E27FC236}">
                <a16:creationId xmlns:a16="http://schemas.microsoft.com/office/drawing/2014/main" id="{716E6117-EEA1-400F-9577-19D41E7D142E}"/>
              </a:ext>
            </a:extLst>
          </p:cNvPr>
          <p:cNvSpPr/>
          <p:nvPr/>
        </p:nvSpPr>
        <p:spPr>
          <a:xfrm>
            <a:off x="370115" y="5075"/>
            <a:ext cx="1843299" cy="1152000"/>
          </a:xfrm>
          <a:prstGeom prst="rect">
            <a:avLst/>
          </a:prstGeom>
          <a:solidFill>
            <a:srgbClr val="FF8F8F"/>
          </a:solidFill>
          <a:ln w="38100">
            <a:solidFill>
              <a:schemeClr val="tx1"/>
            </a:solidFill>
          </a:ln>
        </p:spPr>
        <p:txBody>
          <a:bodyPr wrap="square" lIns="91440" tIns="45720" rIns="91440" bIns="45720">
            <a:spAutoFit/>
          </a:bodyPr>
          <a:lstStyle/>
          <a:p>
            <a:pPr algn="ctr"/>
            <a:r>
              <a:rPr lang="ar-SA" sz="2400" b="0" cap="none" spc="0" dirty="0">
                <a:ln w="0"/>
                <a:solidFill>
                  <a:schemeClr val="tx1"/>
                </a:solidFill>
                <a:effectLst>
                  <a:outerShdw blurRad="38100" dist="19050" dir="2700000" algn="tl" rotWithShape="0">
                    <a:schemeClr val="dk1">
                      <a:alpha val="40000"/>
                    </a:schemeClr>
                  </a:outerShdw>
                </a:effectLst>
              </a:rPr>
              <a:t>ذكاء بصري </a:t>
            </a:r>
          </a:p>
          <a:p>
            <a:pPr algn="ctr"/>
            <a:r>
              <a:rPr lang="ar-SA" sz="2400" dirty="0">
                <a:ln w="0"/>
                <a:effectLst>
                  <a:outerShdw blurRad="38100" dist="19050" dir="2700000" algn="tl" rotWithShape="0">
                    <a:schemeClr val="dk1">
                      <a:alpha val="40000"/>
                    </a:schemeClr>
                  </a:outerShdw>
                </a:effectLst>
              </a:rPr>
              <a:t>المقارنة </a:t>
            </a:r>
            <a:endParaRPr lang="ar-SA" sz="2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5" name="جدول 4">
            <a:extLst>
              <a:ext uri="{FF2B5EF4-FFF2-40B4-BE49-F238E27FC236}">
                <a16:creationId xmlns:a16="http://schemas.microsoft.com/office/drawing/2014/main" id="{D5A99B4D-A831-4564-8AE7-247D66E8F1B4}"/>
              </a:ext>
            </a:extLst>
          </p:cNvPr>
          <p:cNvGraphicFramePr>
            <a:graphicFrameLocks noGrp="1"/>
          </p:cNvGraphicFramePr>
          <p:nvPr>
            <p:extLst>
              <p:ext uri="{D42A27DB-BD31-4B8C-83A1-F6EECF244321}">
                <p14:modId xmlns:p14="http://schemas.microsoft.com/office/powerpoint/2010/main" val="2966460466"/>
              </p:ext>
            </p:extLst>
          </p:nvPr>
        </p:nvGraphicFramePr>
        <p:xfrm>
          <a:off x="370115" y="1282112"/>
          <a:ext cx="11700000" cy="5516880"/>
        </p:xfrm>
        <a:graphic>
          <a:graphicData uri="http://schemas.openxmlformats.org/drawingml/2006/table">
            <a:tbl>
              <a:tblPr rtl="1" firstRow="1" bandRow="1">
                <a:tableStyleId>{5C22544A-7EE6-4342-B048-85BDC9FD1C3A}</a:tableStyleId>
              </a:tblPr>
              <a:tblGrid>
                <a:gridCol w="2340000">
                  <a:extLst>
                    <a:ext uri="{9D8B030D-6E8A-4147-A177-3AD203B41FA5}">
                      <a16:colId xmlns:a16="http://schemas.microsoft.com/office/drawing/2014/main" val="2864875917"/>
                    </a:ext>
                  </a:extLst>
                </a:gridCol>
                <a:gridCol w="2520000">
                  <a:extLst>
                    <a:ext uri="{9D8B030D-6E8A-4147-A177-3AD203B41FA5}">
                      <a16:colId xmlns:a16="http://schemas.microsoft.com/office/drawing/2014/main" val="2882549222"/>
                    </a:ext>
                  </a:extLst>
                </a:gridCol>
                <a:gridCol w="1980000">
                  <a:extLst>
                    <a:ext uri="{9D8B030D-6E8A-4147-A177-3AD203B41FA5}">
                      <a16:colId xmlns:a16="http://schemas.microsoft.com/office/drawing/2014/main" val="2443365279"/>
                    </a:ext>
                  </a:extLst>
                </a:gridCol>
                <a:gridCol w="2520000">
                  <a:extLst>
                    <a:ext uri="{9D8B030D-6E8A-4147-A177-3AD203B41FA5}">
                      <a16:colId xmlns:a16="http://schemas.microsoft.com/office/drawing/2014/main" val="1564594957"/>
                    </a:ext>
                  </a:extLst>
                </a:gridCol>
                <a:gridCol w="2340000">
                  <a:extLst>
                    <a:ext uri="{9D8B030D-6E8A-4147-A177-3AD203B41FA5}">
                      <a16:colId xmlns:a16="http://schemas.microsoft.com/office/drawing/2014/main" val="1353743867"/>
                    </a:ext>
                  </a:extLst>
                </a:gridCol>
              </a:tblGrid>
              <a:tr h="540000">
                <a:tc rowSpan="5">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r>
                        <a:rPr lang="ar-SA" sz="3200" b="0" dirty="0">
                          <a:solidFill>
                            <a:schemeClr val="tx1"/>
                          </a:solidFill>
                        </a:rPr>
                        <a:t>مملكة البدائيات</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75"/>
                    </a:solidFill>
                  </a:tcPr>
                </a:tc>
                <a:tc>
                  <a:txBody>
                    <a:bodyPr/>
                    <a:lstStyle/>
                    <a:p>
                      <a:pPr algn="ctr" rtl="1"/>
                      <a:r>
                        <a:rPr lang="ar-SA" sz="3200" b="0" dirty="0">
                          <a:solidFill>
                            <a:schemeClr val="tx1"/>
                          </a:solidFill>
                        </a:rPr>
                        <a:t>وجه المقارنة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75"/>
                    </a:solidFill>
                  </a:tcPr>
                </a:tc>
                <a:tc>
                  <a:txBody>
                    <a:bodyPr/>
                    <a:lstStyle/>
                    <a:p>
                      <a:pPr algn="ctr" rtl="1"/>
                      <a:r>
                        <a:rPr lang="ar-SA" sz="3200" b="0" dirty="0">
                          <a:solidFill>
                            <a:schemeClr val="tx1"/>
                          </a:solidFill>
                        </a:rPr>
                        <a:t>البكتيريا الحقيقية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75"/>
                    </a:solidFill>
                  </a:tcPr>
                </a:tc>
                <a:tc rowSpan="5">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216408412"/>
                  </a:ext>
                </a:extLst>
              </a:tr>
              <a:tr h="540000">
                <a:tc vMerge="1">
                  <a:txBody>
                    <a:bodyPr/>
                    <a:lstStyle/>
                    <a:p>
                      <a:pPr rtl="1"/>
                      <a:endParaRPr lang="ar-SA" dirty="0"/>
                    </a:p>
                  </a:txBody>
                  <a:tcPr/>
                </a:tc>
                <a:tc>
                  <a:txBody>
                    <a:bodyPr/>
                    <a:lstStyle/>
                    <a:p>
                      <a:pPr algn="ctr" rtl="1"/>
                      <a:r>
                        <a:rPr lang="ar-SA" sz="3200" b="0" dirty="0"/>
                        <a:t>البدائيات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فوق المملكة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BD0FF"/>
                    </a:solidFill>
                  </a:tcPr>
                </a:tc>
                <a:tc>
                  <a:txBody>
                    <a:bodyPr/>
                    <a:lstStyle/>
                    <a:p>
                      <a:pPr algn="ctr" rtl="1"/>
                      <a:r>
                        <a:rPr lang="ar-SA" sz="3200" b="0" dirty="0"/>
                        <a:t>البكتيريا الحقيقية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rtl="1"/>
                      <a:endParaRPr lang="ar-SA" dirty="0"/>
                    </a:p>
                  </a:txBody>
                  <a:tcPr/>
                </a:tc>
                <a:extLst>
                  <a:ext uri="{0D108BD9-81ED-4DB2-BD59-A6C34878D82A}">
                    <a16:rowId xmlns:a16="http://schemas.microsoft.com/office/drawing/2014/main" val="1789967574"/>
                  </a:ext>
                </a:extLst>
              </a:tr>
              <a:tr h="1737360">
                <a:tc vMerge="1">
                  <a:txBody>
                    <a:bodyPr/>
                    <a:lstStyle/>
                    <a:p>
                      <a:pPr rtl="1"/>
                      <a:endParaRPr lang="ar-SA" dirty="0"/>
                    </a:p>
                  </a:txBody>
                  <a:tcPr/>
                </a:tc>
                <a:tc>
                  <a:txBody>
                    <a:bodyPr/>
                    <a:lstStyle/>
                    <a:p>
                      <a:pPr algn="ctr" rtl="1"/>
                      <a:r>
                        <a:rPr lang="ar-SA" sz="3200" b="0" dirty="0"/>
                        <a:t>لا يحتوي على </a:t>
                      </a:r>
                      <a:r>
                        <a:rPr lang="ar-SA" sz="3200" b="0" dirty="0" err="1"/>
                        <a:t>الببتيدو</a:t>
                      </a:r>
                      <a:r>
                        <a:rPr lang="ar-SA" sz="3200" b="0" dirty="0"/>
                        <a:t> جلايكوجين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الجدار الخلوي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1FF85"/>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dirty="0"/>
                        <a:t>يحتوي على </a:t>
                      </a:r>
                      <a:r>
                        <a:rPr lang="ar-SA" sz="3200" b="0" dirty="0" err="1"/>
                        <a:t>الببتيدو</a:t>
                      </a:r>
                      <a:r>
                        <a:rPr lang="ar-SA" sz="3200" b="0" dirty="0"/>
                        <a:t> جلايكوجين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rtl="1"/>
                      <a:endParaRPr lang="ar-SA" dirty="0"/>
                    </a:p>
                  </a:txBody>
                  <a:tcPr/>
                </a:tc>
                <a:extLst>
                  <a:ext uri="{0D108BD9-81ED-4DB2-BD59-A6C34878D82A}">
                    <a16:rowId xmlns:a16="http://schemas.microsoft.com/office/drawing/2014/main" val="155115361"/>
                  </a:ext>
                </a:extLst>
              </a:tr>
              <a:tr h="540000">
                <a:tc vMerge="1">
                  <a:txBody>
                    <a:bodyPr/>
                    <a:lstStyle/>
                    <a:p>
                      <a:pPr rtl="1"/>
                      <a:endParaRPr lang="ar-SA" dirty="0"/>
                    </a:p>
                  </a:txBody>
                  <a:tcPr/>
                </a:tc>
                <a:tc>
                  <a:txBody>
                    <a:bodyPr/>
                    <a:lstStyle/>
                    <a:p>
                      <a:pPr algn="ctr" rtl="1"/>
                      <a:r>
                        <a:rPr lang="ar-SA" sz="3200" b="0" dirty="0"/>
                        <a:t>في البيئات القاسية والصعبة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أماكن المعيشة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8F8F"/>
                    </a:solidFill>
                  </a:tcPr>
                </a:tc>
                <a:tc>
                  <a:txBody>
                    <a:bodyPr/>
                    <a:lstStyle/>
                    <a:p>
                      <a:pPr algn="ctr" rtl="1"/>
                      <a:r>
                        <a:rPr lang="ar-SA" sz="3200" b="0" dirty="0"/>
                        <a:t>في كل مكان تقريبا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rtl="1"/>
                      <a:endParaRPr lang="ar-SA" dirty="0"/>
                    </a:p>
                  </a:txBody>
                  <a:tcPr/>
                </a:tc>
                <a:extLst>
                  <a:ext uri="{0D108BD9-81ED-4DB2-BD59-A6C34878D82A}">
                    <a16:rowId xmlns:a16="http://schemas.microsoft.com/office/drawing/2014/main" val="1557487649"/>
                  </a:ext>
                </a:extLst>
              </a:tr>
              <a:tr h="540000">
                <a:tc vMerge="1">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dirty="0"/>
                        <a:t>قريبة الشبه بروتينات حقيقية النواة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b="0" dirty="0"/>
                        <a:t>البروتينات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8F8F"/>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0" dirty="0"/>
                        <a:t>مختلفة عن غيرها من الكائنات </a:t>
                      </a:r>
                    </a:p>
                    <a:p>
                      <a:pPr algn="ctr" rtl="1"/>
                      <a:endParaRPr lang="ar-SA" sz="32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403613209"/>
                  </a:ext>
                </a:extLst>
              </a:tr>
            </a:tbl>
          </a:graphicData>
        </a:graphic>
      </p:graphicFrame>
      <p:sp>
        <p:nvSpPr>
          <p:cNvPr id="13" name="مستطيل 12">
            <a:extLst>
              <a:ext uri="{FF2B5EF4-FFF2-40B4-BE49-F238E27FC236}">
                <a16:creationId xmlns:a16="http://schemas.microsoft.com/office/drawing/2014/main" id="{84EDD93A-DA0D-4795-80E1-0200E10289E6}"/>
              </a:ext>
            </a:extLst>
          </p:cNvPr>
          <p:cNvSpPr/>
          <p:nvPr/>
        </p:nvSpPr>
        <p:spPr>
          <a:xfrm>
            <a:off x="7372811" y="1927274"/>
            <a:ext cx="2148114" cy="450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BC811436-9C80-4903-A63E-A2CA6BDAFC33}"/>
              </a:ext>
            </a:extLst>
          </p:cNvPr>
          <p:cNvSpPr/>
          <p:nvPr/>
        </p:nvSpPr>
        <p:spPr>
          <a:xfrm>
            <a:off x="2911008" y="1927273"/>
            <a:ext cx="2148114" cy="450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 name="مستطيل 14">
            <a:extLst>
              <a:ext uri="{FF2B5EF4-FFF2-40B4-BE49-F238E27FC236}">
                <a16:creationId xmlns:a16="http://schemas.microsoft.com/office/drawing/2014/main" id="{8A157CEB-F041-4225-9CC9-E15F3C853357}"/>
              </a:ext>
            </a:extLst>
          </p:cNvPr>
          <p:cNvSpPr/>
          <p:nvPr/>
        </p:nvSpPr>
        <p:spPr>
          <a:xfrm>
            <a:off x="7372811" y="2516164"/>
            <a:ext cx="2148114" cy="1450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4FDD2AA9-D0B4-431C-948B-38CF02D893E3}"/>
              </a:ext>
            </a:extLst>
          </p:cNvPr>
          <p:cNvSpPr/>
          <p:nvPr/>
        </p:nvSpPr>
        <p:spPr>
          <a:xfrm>
            <a:off x="2911008" y="2516164"/>
            <a:ext cx="2148114" cy="1450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CFDE14C9-ED48-46ED-BE82-EE97E8887A32}"/>
              </a:ext>
            </a:extLst>
          </p:cNvPr>
          <p:cNvSpPr/>
          <p:nvPr/>
        </p:nvSpPr>
        <p:spPr>
          <a:xfrm>
            <a:off x="7306136" y="4246099"/>
            <a:ext cx="2272379" cy="902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6B1F1AA8-C788-48EF-A923-A37FBDF72D9C}"/>
              </a:ext>
            </a:extLst>
          </p:cNvPr>
          <p:cNvSpPr/>
          <p:nvPr/>
        </p:nvSpPr>
        <p:spPr>
          <a:xfrm>
            <a:off x="2848875" y="4246099"/>
            <a:ext cx="2272379" cy="902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5D9F7CAA-9E8A-4838-B428-58803A6F459C}"/>
              </a:ext>
            </a:extLst>
          </p:cNvPr>
          <p:cNvSpPr/>
          <p:nvPr/>
        </p:nvSpPr>
        <p:spPr>
          <a:xfrm>
            <a:off x="7306136" y="5281861"/>
            <a:ext cx="2334512" cy="1450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36053C32-D86E-40D0-8EF8-232E6FB9BBAD}"/>
              </a:ext>
            </a:extLst>
          </p:cNvPr>
          <p:cNvSpPr/>
          <p:nvPr/>
        </p:nvSpPr>
        <p:spPr>
          <a:xfrm>
            <a:off x="2817808" y="5273812"/>
            <a:ext cx="2334512" cy="134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35513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5"/>
                                        </p:tgtEl>
                                      </p:cBhvr>
                                    </p:animEffect>
                                    <p:set>
                                      <p:cBhvr>
                                        <p:cTn id="17" dur="1" fill="hold">
                                          <p:stCondLst>
                                            <p:cond delay="19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7"/>
                                        </p:tgtEl>
                                      </p:cBhvr>
                                    </p:animEffect>
                                    <p:set>
                                      <p:cBhvr>
                                        <p:cTn id="27" dur="1" fill="hold">
                                          <p:stCondLst>
                                            <p:cond delay="19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8"/>
                                        </p:tgtEl>
                                      </p:cBhvr>
                                    </p:animEffect>
                                    <p:set>
                                      <p:cBhvr>
                                        <p:cTn id="32" dur="1" fill="hold">
                                          <p:stCondLst>
                                            <p:cond delay="19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19"/>
                                        </p:tgtEl>
                                      </p:cBhvr>
                                    </p:animEffect>
                                    <p:set>
                                      <p:cBhvr>
                                        <p:cTn id="37" dur="1" fill="hold">
                                          <p:stCondLst>
                                            <p:cond delay="19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20"/>
                                        </p:tgtEl>
                                      </p:cBhvr>
                                    </p:animEffect>
                                    <p:set>
                                      <p:cBhvr>
                                        <p:cTn id="42"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F9B7200-4FB1-4215-9967-1BA56EAF73FF}"/>
              </a:ext>
            </a:extLst>
          </p:cNvPr>
          <p:cNvSpPr/>
          <p:nvPr/>
        </p:nvSpPr>
        <p:spPr>
          <a:xfrm>
            <a:off x="5692724" y="491421"/>
            <a:ext cx="6119448" cy="2308324"/>
          </a:xfrm>
          <a:prstGeom prst="rect">
            <a:avLst/>
          </a:prstGeom>
        </p:spPr>
        <p:txBody>
          <a:bodyPr wrap="square">
            <a:spAutoFit/>
          </a:bodyPr>
          <a:lstStyle/>
          <a:p>
            <a:pPr algn="ctr"/>
            <a:r>
              <a:rPr lang="ar-SA" sz="4800" b="1" dirty="0">
                <a:ln w="0">
                  <a:solidFill>
                    <a:schemeClr val="tx1"/>
                  </a:solidFill>
                </a:ln>
                <a:solidFill>
                  <a:srgbClr val="33CC33"/>
                </a:solidFill>
                <a:effectLst>
                  <a:outerShdw blurRad="38100" dist="19050" dir="2700000" algn="tl" rotWithShape="0">
                    <a:schemeClr val="dk1">
                      <a:alpha val="40000"/>
                    </a:schemeClr>
                  </a:outerShdw>
                </a:effectLst>
              </a:rPr>
              <a:t>يقال في حب الوطن </a:t>
            </a:r>
          </a:p>
          <a:p>
            <a:pPr algn="ctr"/>
            <a:r>
              <a:rPr lang="ar-SA" sz="4800" b="1" dirty="0">
                <a:ln w="0">
                  <a:solidFill>
                    <a:schemeClr val="tx1"/>
                  </a:solidFill>
                </a:ln>
                <a:solidFill>
                  <a:srgbClr val="33CC33"/>
                </a:solidFill>
                <a:effectLst>
                  <a:outerShdw blurRad="38100" dist="19050" dir="2700000" algn="tl" rotWithShape="0">
                    <a:schemeClr val="dk1">
                      <a:alpha val="40000"/>
                    </a:schemeClr>
                  </a:outerShdw>
                </a:effectLst>
              </a:rPr>
              <a:t>يا موطني لك حبي وكل مودتي </a:t>
            </a:r>
          </a:p>
          <a:p>
            <a:pPr algn="ctr"/>
            <a:r>
              <a:rPr lang="ar-SA" sz="4800" b="1" dirty="0">
                <a:ln w="0">
                  <a:solidFill>
                    <a:schemeClr val="tx1"/>
                  </a:solidFill>
                </a:ln>
                <a:solidFill>
                  <a:srgbClr val="33CC33"/>
                </a:solidFill>
                <a:effectLst>
                  <a:outerShdw blurRad="38100" dist="19050" dir="2700000" algn="tl" rotWithShape="0">
                    <a:schemeClr val="dk1">
                      <a:alpha val="40000"/>
                    </a:schemeClr>
                  </a:outerShdw>
                </a:effectLst>
              </a:rPr>
              <a:t>أهديك من قلبي ومن وجداني </a:t>
            </a:r>
          </a:p>
        </p:txBody>
      </p:sp>
      <p:sp>
        <p:nvSpPr>
          <p:cNvPr id="3" name="مستطيل 2">
            <a:extLst>
              <a:ext uri="{FF2B5EF4-FFF2-40B4-BE49-F238E27FC236}">
                <a16:creationId xmlns:a16="http://schemas.microsoft.com/office/drawing/2014/main" id="{C25CB463-AFA2-4A96-BBA6-ACE6CF36A97E}"/>
              </a:ext>
            </a:extLst>
          </p:cNvPr>
          <p:cNvSpPr/>
          <p:nvPr/>
        </p:nvSpPr>
        <p:spPr>
          <a:xfrm>
            <a:off x="5866229" y="3349906"/>
            <a:ext cx="5795891" cy="2308324"/>
          </a:xfrm>
          <a:prstGeom prst="rect">
            <a:avLst/>
          </a:prstGeom>
        </p:spPr>
        <p:txBody>
          <a:bodyPr wrap="square">
            <a:spAutoFit/>
          </a:bodyPr>
          <a:lstStyle/>
          <a:p>
            <a:pPr algn="ctr"/>
            <a:r>
              <a:rPr lang="ar-SA" sz="4800" b="1" dirty="0">
                <a:ln w="0">
                  <a:solidFill>
                    <a:schemeClr val="tx1"/>
                  </a:solidFill>
                </a:ln>
                <a:solidFill>
                  <a:srgbClr val="33CC33"/>
                </a:solidFill>
                <a:effectLst>
                  <a:outerShdw blurRad="38100" dist="19050" dir="2700000" algn="tl" rotWithShape="0">
                    <a:schemeClr val="dk1">
                      <a:alpha val="40000"/>
                    </a:schemeClr>
                  </a:outerShdw>
                </a:effectLst>
              </a:rPr>
              <a:t>وللوطن انتمائنا وولائنا </a:t>
            </a:r>
          </a:p>
          <a:p>
            <a:pPr algn="ctr"/>
            <a:r>
              <a:rPr lang="ar-SA" sz="4800" b="1" dirty="0">
                <a:ln w="0">
                  <a:solidFill>
                    <a:schemeClr val="tx1"/>
                  </a:solidFill>
                </a:ln>
                <a:solidFill>
                  <a:srgbClr val="33CC33"/>
                </a:solidFill>
                <a:effectLst>
                  <a:outerShdw blurRad="38100" dist="19050" dir="2700000" algn="tl" rotWithShape="0">
                    <a:schemeClr val="dk1">
                      <a:alpha val="40000"/>
                    </a:schemeClr>
                  </a:outerShdw>
                </a:effectLst>
              </a:rPr>
              <a:t>فبه نعرف بين العالم فنحن وبكل فخر (سعوديون)  </a:t>
            </a:r>
          </a:p>
        </p:txBody>
      </p:sp>
      <p:pic>
        <p:nvPicPr>
          <p:cNvPr id="4" name="صورة 3">
            <a:extLst>
              <a:ext uri="{FF2B5EF4-FFF2-40B4-BE49-F238E27FC236}">
                <a16:creationId xmlns:a16="http://schemas.microsoft.com/office/drawing/2014/main" id="{55CB487A-6350-488B-8456-0303D3522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28" y="364813"/>
            <a:ext cx="5275384" cy="6148530"/>
          </a:xfrm>
          <a:prstGeom prst="rect">
            <a:avLst/>
          </a:prstGeom>
        </p:spPr>
      </p:pic>
    </p:spTree>
    <p:extLst>
      <p:ext uri="{BB962C8B-B14F-4D97-AF65-F5344CB8AC3E}">
        <p14:creationId xmlns:p14="http://schemas.microsoft.com/office/powerpoint/2010/main" val="314559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D5E52E7-CB34-4B41-B5DD-79AA2C245C5A}"/>
              </a:ext>
            </a:extLst>
          </p:cNvPr>
          <p:cNvSpPr/>
          <p:nvPr/>
        </p:nvSpPr>
        <p:spPr>
          <a:xfrm>
            <a:off x="5399314" y="391607"/>
            <a:ext cx="6568565"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كذلك البكتيريا البدائية تصنف حسب بيئتها وموطنها الذي تعيش وتسمى باسمه </a:t>
            </a:r>
          </a:p>
        </p:txBody>
      </p:sp>
      <p:sp>
        <p:nvSpPr>
          <p:cNvPr id="3" name="مستطيل 2">
            <a:extLst>
              <a:ext uri="{FF2B5EF4-FFF2-40B4-BE49-F238E27FC236}">
                <a16:creationId xmlns:a16="http://schemas.microsoft.com/office/drawing/2014/main" id="{42ECB3B9-CC68-46D0-A52E-E3267FD519F3}"/>
              </a:ext>
            </a:extLst>
          </p:cNvPr>
          <p:cNvSpPr/>
          <p:nvPr/>
        </p:nvSpPr>
        <p:spPr>
          <a:xfrm>
            <a:off x="5399314" y="3003908"/>
            <a:ext cx="6568565" cy="3046988"/>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ولمعرفة أنواع البكتيريا البدائية سنتعرف على أنواع المواطن والبيئات التي تعيش فيها من خلال النشاط التالي </a:t>
            </a:r>
          </a:p>
        </p:txBody>
      </p:sp>
      <p:pic>
        <p:nvPicPr>
          <p:cNvPr id="4" name="صورة 3">
            <a:extLst>
              <a:ext uri="{FF2B5EF4-FFF2-40B4-BE49-F238E27FC236}">
                <a16:creationId xmlns:a16="http://schemas.microsoft.com/office/drawing/2014/main" id="{28E37379-C553-44D4-8F7D-749DB6DC8B27}"/>
              </a:ext>
            </a:extLst>
          </p:cNvPr>
          <p:cNvPicPr>
            <a:picLocks noChangeAspect="1"/>
          </p:cNvPicPr>
          <p:nvPr/>
        </p:nvPicPr>
        <p:blipFill>
          <a:blip r:embed="rId2"/>
          <a:stretch>
            <a:fillRect/>
          </a:stretch>
        </p:blipFill>
        <p:spPr>
          <a:xfrm>
            <a:off x="224121" y="210457"/>
            <a:ext cx="4975622" cy="6364514"/>
          </a:xfrm>
          <a:prstGeom prst="rect">
            <a:avLst/>
          </a:prstGeom>
        </p:spPr>
      </p:pic>
    </p:spTree>
    <p:extLst>
      <p:ext uri="{BB962C8B-B14F-4D97-AF65-F5344CB8AC3E}">
        <p14:creationId xmlns:p14="http://schemas.microsoft.com/office/powerpoint/2010/main" val="351240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381E23F-90B5-4B98-B0B0-36D9E68597AB}"/>
              </a:ext>
            </a:extLst>
          </p:cNvPr>
          <p:cNvPicPr>
            <a:picLocks noChangeAspect="1"/>
          </p:cNvPicPr>
          <p:nvPr/>
        </p:nvPicPr>
        <p:blipFill>
          <a:blip r:embed="rId2"/>
          <a:stretch>
            <a:fillRect/>
          </a:stretch>
        </p:blipFill>
        <p:spPr>
          <a:xfrm>
            <a:off x="8801100" y="0"/>
            <a:ext cx="3390900" cy="6844351"/>
          </a:xfrm>
          <a:prstGeom prst="rect">
            <a:avLst/>
          </a:prstGeom>
        </p:spPr>
      </p:pic>
      <p:pic>
        <p:nvPicPr>
          <p:cNvPr id="3" name="صورة 2">
            <a:extLst>
              <a:ext uri="{FF2B5EF4-FFF2-40B4-BE49-F238E27FC236}">
                <a16:creationId xmlns:a16="http://schemas.microsoft.com/office/drawing/2014/main" id="{DC788A4F-A282-470C-96C1-9A0F5D48F753}"/>
              </a:ext>
            </a:extLst>
          </p:cNvPr>
          <p:cNvPicPr>
            <a:picLocks noChangeAspect="1"/>
          </p:cNvPicPr>
          <p:nvPr/>
        </p:nvPicPr>
        <p:blipFill>
          <a:blip r:embed="rId3"/>
          <a:stretch>
            <a:fillRect/>
          </a:stretch>
        </p:blipFill>
        <p:spPr>
          <a:xfrm>
            <a:off x="0" y="0"/>
            <a:ext cx="8801100" cy="6858000"/>
          </a:xfrm>
          <a:prstGeom prst="rect">
            <a:avLst/>
          </a:prstGeom>
        </p:spPr>
      </p:pic>
    </p:spTree>
    <p:extLst>
      <p:ext uri="{BB962C8B-B14F-4D97-AF65-F5344CB8AC3E}">
        <p14:creationId xmlns:p14="http://schemas.microsoft.com/office/powerpoint/2010/main" val="17772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13B84DC-0ADD-47C5-BA59-9A9F96543961}"/>
              </a:ext>
            </a:extLst>
          </p:cNvPr>
          <p:cNvSpPr/>
          <p:nvPr/>
        </p:nvSpPr>
        <p:spPr>
          <a:xfrm>
            <a:off x="1899138" y="132695"/>
            <a:ext cx="10128634" cy="1754326"/>
          </a:xfrm>
          <a:prstGeom prst="rect">
            <a:avLst/>
          </a:prstGeom>
          <a:solidFill>
            <a:srgbClr val="AEFF85"/>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صنفي انوع البكتيريا البدائية على أساس البيئات التالية تعيش فيها باستخدام المصطلحات التالية </a:t>
            </a:r>
            <a:r>
              <a:rPr lang="ar-SA" sz="3600" dirty="0">
                <a:ln w="0"/>
                <a:effectLst>
                  <a:outerShdw blurRad="38100" dist="19050" dir="2700000" algn="tl" rotWithShape="0">
                    <a:schemeClr val="dk1">
                      <a:alpha val="40000"/>
                    </a:schemeClr>
                  </a:outerShdw>
                </a:effectLst>
              </a:rPr>
              <a:t>( بكتيريا محبة للحرارة والحموضة ـ بكتيريا محبة للملوحة ـ بكتيريا منتجة لغاز الميثان )</a:t>
            </a:r>
            <a:endParaRPr lang="ar-SA" sz="36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3" name="جدول 2">
            <a:extLst>
              <a:ext uri="{FF2B5EF4-FFF2-40B4-BE49-F238E27FC236}">
                <a16:creationId xmlns:a16="http://schemas.microsoft.com/office/drawing/2014/main" id="{02A34500-4C28-45B1-B458-E7EAC4A1D350}"/>
              </a:ext>
            </a:extLst>
          </p:cNvPr>
          <p:cNvGraphicFramePr>
            <a:graphicFrameLocks noGrp="1"/>
          </p:cNvGraphicFramePr>
          <p:nvPr>
            <p:extLst>
              <p:ext uri="{D42A27DB-BD31-4B8C-83A1-F6EECF244321}">
                <p14:modId xmlns:p14="http://schemas.microsoft.com/office/powerpoint/2010/main" val="1872953259"/>
              </p:ext>
            </p:extLst>
          </p:nvPr>
        </p:nvGraphicFramePr>
        <p:xfrm>
          <a:off x="89840" y="2043331"/>
          <a:ext cx="11952000" cy="4634400"/>
        </p:xfrm>
        <a:graphic>
          <a:graphicData uri="http://schemas.openxmlformats.org/drawingml/2006/table">
            <a:tbl>
              <a:tblPr rtl="1" firstRow="1" bandRow="1">
                <a:tableStyleId>{5C22544A-7EE6-4342-B048-85BDC9FD1C3A}</a:tableStyleId>
              </a:tblPr>
              <a:tblGrid>
                <a:gridCol w="720000">
                  <a:extLst>
                    <a:ext uri="{9D8B030D-6E8A-4147-A177-3AD203B41FA5}">
                      <a16:colId xmlns:a16="http://schemas.microsoft.com/office/drawing/2014/main" val="3094762380"/>
                    </a:ext>
                  </a:extLst>
                </a:gridCol>
                <a:gridCol w="1872000">
                  <a:extLst>
                    <a:ext uri="{9D8B030D-6E8A-4147-A177-3AD203B41FA5}">
                      <a16:colId xmlns:a16="http://schemas.microsoft.com/office/drawing/2014/main" val="1562518662"/>
                    </a:ext>
                  </a:extLst>
                </a:gridCol>
                <a:gridCol w="1872000">
                  <a:extLst>
                    <a:ext uri="{9D8B030D-6E8A-4147-A177-3AD203B41FA5}">
                      <a16:colId xmlns:a16="http://schemas.microsoft.com/office/drawing/2014/main" val="2171861756"/>
                    </a:ext>
                  </a:extLst>
                </a:gridCol>
                <a:gridCol w="1872000">
                  <a:extLst>
                    <a:ext uri="{9D8B030D-6E8A-4147-A177-3AD203B41FA5}">
                      <a16:colId xmlns:a16="http://schemas.microsoft.com/office/drawing/2014/main" val="1192477174"/>
                    </a:ext>
                  </a:extLst>
                </a:gridCol>
                <a:gridCol w="1872000">
                  <a:extLst>
                    <a:ext uri="{9D8B030D-6E8A-4147-A177-3AD203B41FA5}">
                      <a16:colId xmlns:a16="http://schemas.microsoft.com/office/drawing/2014/main" val="2105970166"/>
                    </a:ext>
                  </a:extLst>
                </a:gridCol>
                <a:gridCol w="1872000">
                  <a:extLst>
                    <a:ext uri="{9D8B030D-6E8A-4147-A177-3AD203B41FA5}">
                      <a16:colId xmlns:a16="http://schemas.microsoft.com/office/drawing/2014/main" val="2369350043"/>
                    </a:ext>
                  </a:extLst>
                </a:gridCol>
                <a:gridCol w="1872000">
                  <a:extLst>
                    <a:ext uri="{9D8B030D-6E8A-4147-A177-3AD203B41FA5}">
                      <a16:colId xmlns:a16="http://schemas.microsoft.com/office/drawing/2014/main" val="3650819278"/>
                    </a:ext>
                  </a:extLst>
                </a:gridCol>
              </a:tblGrid>
              <a:tr h="292220">
                <a:tc rowSpan="3">
                  <a:txBody>
                    <a:bodyPr/>
                    <a:lstStyle/>
                    <a:p>
                      <a:pPr algn="ctr" rtl="1"/>
                      <a:r>
                        <a:rPr lang="ar-SA" sz="3200" dirty="0">
                          <a:solidFill>
                            <a:schemeClr val="tx1"/>
                          </a:solidFill>
                        </a:rPr>
                        <a:t>مثال </a:t>
                      </a:r>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2">
                  <a:txBody>
                    <a:bodyPr/>
                    <a:lstStyle/>
                    <a:p>
                      <a:pPr algn="ctr" rtl="1"/>
                      <a:r>
                        <a:rPr lang="ar-SA" sz="3200" b="1" dirty="0">
                          <a:solidFill>
                            <a:schemeClr val="tx1"/>
                          </a:solidFill>
                        </a:rPr>
                        <a:t>بكتيريا محبة للملوحة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75"/>
                    </a:solidFill>
                  </a:tcPr>
                </a:tc>
                <a:tc hMerge="1">
                  <a:txBody>
                    <a:bodyPr/>
                    <a:lstStyle/>
                    <a:p>
                      <a:pPr rtl="1"/>
                      <a:endParaRPr lang="ar-SA"/>
                    </a:p>
                  </a:txBody>
                  <a:tcPr/>
                </a:tc>
                <a:tc gridSpan="2">
                  <a:txBody>
                    <a:bodyPr/>
                    <a:lstStyle/>
                    <a:p>
                      <a:pPr algn="ctr" rtl="1"/>
                      <a:r>
                        <a:rPr lang="ar-SA" sz="3200" b="1" dirty="0">
                          <a:solidFill>
                            <a:schemeClr val="tx1"/>
                          </a:solidFill>
                        </a:rPr>
                        <a:t>بكتيريا محبة للحرارة  والحموضة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75"/>
                    </a:solidFill>
                  </a:tcPr>
                </a:tc>
                <a:tc hMerge="1">
                  <a:txBody>
                    <a:bodyPr/>
                    <a:lstStyle/>
                    <a:p>
                      <a:pPr rtl="1"/>
                      <a:endParaRPr lang="ar-SA"/>
                    </a:p>
                  </a:txBody>
                  <a:tcPr/>
                </a:tc>
                <a:tc gridSpan="2">
                  <a:txBody>
                    <a:bodyPr/>
                    <a:lstStyle/>
                    <a:p>
                      <a:pPr algn="ctr" rtl="1"/>
                      <a:r>
                        <a:rPr lang="ar-SA" sz="3200" b="1" dirty="0">
                          <a:solidFill>
                            <a:schemeClr val="tx1"/>
                          </a:solidFill>
                        </a:rPr>
                        <a:t>بكتيريا منتجة لغاز الميثان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75"/>
                    </a:solidFill>
                  </a:tcPr>
                </a:tc>
                <a:tc hMerge="1">
                  <a:txBody>
                    <a:bodyPr/>
                    <a:lstStyle/>
                    <a:p>
                      <a:pPr rtl="1"/>
                      <a:endParaRPr lang="ar-SA"/>
                    </a:p>
                  </a:txBody>
                  <a:tcPr/>
                </a:tc>
                <a:extLst>
                  <a:ext uri="{0D108BD9-81ED-4DB2-BD59-A6C34878D82A}">
                    <a16:rowId xmlns:a16="http://schemas.microsoft.com/office/drawing/2014/main" val="1377547366"/>
                  </a:ext>
                </a:extLst>
              </a:tr>
              <a:tr h="2196000">
                <a:tc vMerge="1">
                  <a:txBody>
                    <a:bodyPr/>
                    <a:lstStyle/>
                    <a:p>
                      <a:pPr algn="ctr" rtl="1"/>
                      <a:endParaRPr lang="ar-SA" sz="3200" dirty="0"/>
                    </a:p>
                  </a:txBody>
                  <a:tcPr vert="vert">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algn="ct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algn="ct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algn="ct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algn="ctr" rtl="1"/>
                      <a:endParaRPr lang="ar-SA" sz="32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939565329"/>
                  </a:ext>
                </a:extLst>
              </a:tr>
              <a:tr h="1260000">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2800" b="1" dirty="0"/>
                        <a:t>البحر الميت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بحيرات الملح العظمى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البراكين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الينابيع الساخنة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المستنقعات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2800" b="1" dirty="0"/>
                        <a:t>محطة معالجة الصرف الصحي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8615531"/>
                  </a:ext>
                </a:extLst>
              </a:tr>
            </a:tbl>
          </a:graphicData>
        </a:graphic>
      </p:graphicFrame>
      <p:sp>
        <p:nvSpPr>
          <p:cNvPr id="4" name="مستطيل 3">
            <a:extLst>
              <a:ext uri="{FF2B5EF4-FFF2-40B4-BE49-F238E27FC236}">
                <a16:creationId xmlns:a16="http://schemas.microsoft.com/office/drawing/2014/main" id="{4F41854B-8F7C-4481-AFC0-E734E40A936C}"/>
              </a:ext>
            </a:extLst>
          </p:cNvPr>
          <p:cNvSpPr/>
          <p:nvPr/>
        </p:nvSpPr>
        <p:spPr>
          <a:xfrm>
            <a:off x="7821637" y="2082018"/>
            <a:ext cx="3305908" cy="956604"/>
          </a:xfrm>
          <a:prstGeom prst="rect">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11237F4B-1BA2-41B0-BD50-96375947805E}"/>
              </a:ext>
            </a:extLst>
          </p:cNvPr>
          <p:cNvSpPr/>
          <p:nvPr/>
        </p:nvSpPr>
        <p:spPr>
          <a:xfrm>
            <a:off x="4014264" y="2096086"/>
            <a:ext cx="3305908" cy="956604"/>
          </a:xfrm>
          <a:prstGeom prst="rect">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43EB6AD4-9B3E-4F8E-8E2E-9E6E014F53E6}"/>
              </a:ext>
            </a:extLst>
          </p:cNvPr>
          <p:cNvSpPr/>
          <p:nvPr/>
        </p:nvSpPr>
        <p:spPr>
          <a:xfrm>
            <a:off x="150160" y="2096086"/>
            <a:ext cx="3554846" cy="956604"/>
          </a:xfrm>
          <a:prstGeom prst="rect">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C68F35F1-110C-4AA1-A88E-C03659F2E942}"/>
              </a:ext>
            </a:extLst>
          </p:cNvPr>
          <p:cNvSpPr/>
          <p:nvPr/>
        </p:nvSpPr>
        <p:spPr>
          <a:xfrm>
            <a:off x="89839" y="132695"/>
            <a:ext cx="1673593" cy="1754326"/>
          </a:xfrm>
          <a:prstGeom prst="rect">
            <a:avLst/>
          </a:prstGeom>
          <a:solidFill>
            <a:srgbClr val="AEFF85"/>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مهارة </a:t>
            </a:r>
            <a:r>
              <a:rPr lang="ar-SA" sz="3600" b="0" cap="none" spc="0">
                <a:ln w="0"/>
                <a:solidFill>
                  <a:schemeClr val="tx1"/>
                </a:solidFill>
                <a:effectLst>
                  <a:outerShdw blurRad="38100" dist="19050" dir="2700000" algn="tl" rotWithShape="0">
                    <a:schemeClr val="dk1">
                      <a:alpha val="40000"/>
                    </a:schemeClr>
                  </a:outerShdw>
                </a:effectLst>
              </a:rPr>
              <a:t>التصنيف والتحليل  </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204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82973D2-4AAF-432B-BE3E-8FBEAD412479}"/>
              </a:ext>
            </a:extLst>
          </p:cNvPr>
          <p:cNvSpPr/>
          <p:nvPr/>
        </p:nvSpPr>
        <p:spPr>
          <a:xfrm>
            <a:off x="2321169" y="236865"/>
            <a:ext cx="9646710" cy="1569660"/>
          </a:xfrm>
          <a:prstGeom prst="rect">
            <a:avLst/>
          </a:prstGeom>
          <a:solidFill>
            <a:srgbClr val="FFFF75"/>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اعطي مثالا على أماكن من بيئتكـِ يمكن أن تعيش فيها البكتيريا البدائية .</a:t>
            </a:r>
          </a:p>
        </p:txBody>
      </p:sp>
      <p:sp>
        <p:nvSpPr>
          <p:cNvPr id="4" name="مربع نص 3">
            <a:extLst>
              <a:ext uri="{FF2B5EF4-FFF2-40B4-BE49-F238E27FC236}">
                <a16:creationId xmlns:a16="http://schemas.microsoft.com/office/drawing/2014/main" id="{EC31C163-2A4E-4CEA-A4F6-D1A7A69D9418}"/>
              </a:ext>
            </a:extLst>
          </p:cNvPr>
          <p:cNvSpPr txBox="1"/>
          <p:nvPr/>
        </p:nvSpPr>
        <p:spPr>
          <a:xfrm>
            <a:off x="6710287" y="3614272"/>
            <a:ext cx="5257591" cy="30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5" name="مستطيل 4">
            <a:extLst>
              <a:ext uri="{FF2B5EF4-FFF2-40B4-BE49-F238E27FC236}">
                <a16:creationId xmlns:a16="http://schemas.microsoft.com/office/drawing/2014/main" id="{233267DB-5587-4C82-9C0D-318004A32576}"/>
              </a:ext>
            </a:extLst>
          </p:cNvPr>
          <p:cNvSpPr/>
          <p:nvPr/>
        </p:nvSpPr>
        <p:spPr>
          <a:xfrm>
            <a:off x="6710290" y="1908265"/>
            <a:ext cx="5257590" cy="1569660"/>
          </a:xfrm>
          <a:prstGeom prst="rect">
            <a:avLst/>
          </a:prstGeom>
          <a:solidFill>
            <a:srgbClr val="4BD0FF"/>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محطات معالجة الصرف الصحي </a:t>
            </a:r>
          </a:p>
        </p:txBody>
      </p:sp>
      <p:sp>
        <p:nvSpPr>
          <p:cNvPr id="6" name="مستطيل 5">
            <a:extLst>
              <a:ext uri="{FF2B5EF4-FFF2-40B4-BE49-F238E27FC236}">
                <a16:creationId xmlns:a16="http://schemas.microsoft.com/office/drawing/2014/main" id="{D7035661-56A2-4304-9EBB-7DA31956E009}"/>
              </a:ext>
            </a:extLst>
          </p:cNvPr>
          <p:cNvSpPr/>
          <p:nvPr/>
        </p:nvSpPr>
        <p:spPr>
          <a:xfrm>
            <a:off x="224121" y="1925568"/>
            <a:ext cx="5257590" cy="1569660"/>
          </a:xfrm>
          <a:prstGeom prst="rect">
            <a:avLst/>
          </a:prstGeom>
          <a:solidFill>
            <a:srgbClr val="99FF66"/>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ينابيع المياه العدنية الكبريتية(مثل عين النجم) </a:t>
            </a:r>
          </a:p>
        </p:txBody>
      </p:sp>
      <p:pic>
        <p:nvPicPr>
          <p:cNvPr id="7" name="صورة 6">
            <a:extLst>
              <a:ext uri="{FF2B5EF4-FFF2-40B4-BE49-F238E27FC236}">
                <a16:creationId xmlns:a16="http://schemas.microsoft.com/office/drawing/2014/main" id="{15F86E1D-37C7-479A-8E31-DE506F2F9141}"/>
              </a:ext>
            </a:extLst>
          </p:cNvPr>
          <p:cNvPicPr>
            <a:picLocks noChangeAspect="1"/>
          </p:cNvPicPr>
          <p:nvPr/>
        </p:nvPicPr>
        <p:blipFill>
          <a:blip r:embed="rId3"/>
          <a:stretch>
            <a:fillRect/>
          </a:stretch>
        </p:blipFill>
        <p:spPr>
          <a:xfrm>
            <a:off x="224120" y="3614271"/>
            <a:ext cx="5257591" cy="3006864"/>
          </a:xfrm>
          <a:prstGeom prst="rect">
            <a:avLst/>
          </a:prstGeom>
        </p:spPr>
      </p:pic>
      <p:sp>
        <p:nvSpPr>
          <p:cNvPr id="8" name="مستطيل 7">
            <a:extLst>
              <a:ext uri="{FF2B5EF4-FFF2-40B4-BE49-F238E27FC236}">
                <a16:creationId xmlns:a16="http://schemas.microsoft.com/office/drawing/2014/main" id="{421BE4C4-1243-405E-A0AA-658E3A99275F}"/>
              </a:ext>
            </a:extLst>
          </p:cNvPr>
          <p:cNvSpPr/>
          <p:nvPr/>
        </p:nvSpPr>
        <p:spPr>
          <a:xfrm>
            <a:off x="224120" y="232235"/>
            <a:ext cx="1984508" cy="1323439"/>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ربط بالبيئة المحلية </a:t>
            </a:r>
          </a:p>
        </p:txBody>
      </p:sp>
    </p:spTree>
    <p:extLst>
      <p:ext uri="{BB962C8B-B14F-4D97-AF65-F5344CB8AC3E}">
        <p14:creationId xmlns:p14="http://schemas.microsoft.com/office/powerpoint/2010/main" val="156855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82973D2-4AAF-432B-BE3E-8FBEAD412479}"/>
              </a:ext>
            </a:extLst>
          </p:cNvPr>
          <p:cNvSpPr/>
          <p:nvPr/>
        </p:nvSpPr>
        <p:spPr>
          <a:xfrm>
            <a:off x="6976569" y="236865"/>
            <a:ext cx="4991310" cy="3785652"/>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فسري : </a:t>
            </a:r>
          </a:p>
          <a:p>
            <a:pPr algn="ctr"/>
            <a:r>
              <a:rPr lang="ar-SA" sz="4800" b="0" cap="none" spc="0" dirty="0">
                <a:ln w="0"/>
                <a:solidFill>
                  <a:schemeClr val="tx1"/>
                </a:solidFill>
                <a:effectLst>
                  <a:outerShdw blurRad="38100" dist="19050" dir="2700000" algn="tl" rotWithShape="0">
                    <a:schemeClr val="dk1">
                      <a:alpha val="40000"/>
                    </a:schemeClr>
                  </a:outerShdw>
                </a:effectLst>
              </a:rPr>
              <a:t>تصدر رائحة كريهة من المستنقعات ومحطات معالجة الصرف الصحي .</a:t>
            </a:r>
          </a:p>
        </p:txBody>
      </p:sp>
      <p:sp>
        <p:nvSpPr>
          <p:cNvPr id="3" name="مستطيل 2">
            <a:extLst>
              <a:ext uri="{FF2B5EF4-FFF2-40B4-BE49-F238E27FC236}">
                <a16:creationId xmlns:a16="http://schemas.microsoft.com/office/drawing/2014/main" id="{091279D2-1447-44CC-BCD4-C3BB11504789}"/>
              </a:ext>
            </a:extLst>
          </p:cNvPr>
          <p:cNvSpPr/>
          <p:nvPr/>
        </p:nvSpPr>
        <p:spPr>
          <a:xfrm>
            <a:off x="6976569" y="4312811"/>
            <a:ext cx="4991309"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بسبب وجود البكتيريا المنتجة لغاز الميثان ذو الرائحة الكريهة </a:t>
            </a:r>
          </a:p>
        </p:txBody>
      </p:sp>
      <p:sp>
        <p:nvSpPr>
          <p:cNvPr id="4" name="مربع نص 3">
            <a:extLst>
              <a:ext uri="{FF2B5EF4-FFF2-40B4-BE49-F238E27FC236}">
                <a16:creationId xmlns:a16="http://schemas.microsoft.com/office/drawing/2014/main" id="{EC31C163-2A4E-4CEA-A4F6-D1A7A69D9418}"/>
              </a:ext>
            </a:extLst>
          </p:cNvPr>
          <p:cNvSpPr txBox="1"/>
          <p:nvPr/>
        </p:nvSpPr>
        <p:spPr>
          <a:xfrm>
            <a:off x="224121" y="194655"/>
            <a:ext cx="6486168" cy="64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Tree>
    <p:extLst>
      <p:ext uri="{BB962C8B-B14F-4D97-AF65-F5344CB8AC3E}">
        <p14:creationId xmlns:p14="http://schemas.microsoft.com/office/powerpoint/2010/main" val="198648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بكتيريا - بدائيات النوى - مادة الأحياء">
            <a:hlinkClick r:id="" action="ppaction://media"/>
            <a:extLst>
              <a:ext uri="{FF2B5EF4-FFF2-40B4-BE49-F238E27FC236}">
                <a16:creationId xmlns:a16="http://schemas.microsoft.com/office/drawing/2014/main" id="{B8634AB6-0041-48B1-B708-FEABD89A1FDA}"/>
              </a:ext>
            </a:extLst>
          </p:cNvPr>
          <p:cNvPicPr>
            <a:picLocks noChangeAspect="1"/>
          </p:cNvPicPr>
          <p:nvPr>
            <a:videoFile r:link="rId1"/>
            <p:extLst>
              <p:ext uri="{DAA4B4D4-6D71-4841-9C94-3DE7FCFB9230}">
                <p14:media xmlns:p14="http://schemas.microsoft.com/office/powerpoint/2010/main" r:embed="rId2">
                  <p14:trim st="152467" end="143502.2777"/>
                </p14:media>
              </p:ext>
            </p:extLst>
          </p:nvPr>
        </p:nvPicPr>
        <p:blipFill>
          <a:blip r:embed="rId4"/>
          <a:stretch>
            <a:fillRect/>
          </a:stretch>
        </p:blipFill>
        <p:spPr>
          <a:xfrm>
            <a:off x="0" y="0"/>
            <a:ext cx="11676185" cy="6858000"/>
          </a:xfrm>
          <a:prstGeom prst="rect">
            <a:avLst/>
          </a:prstGeom>
        </p:spPr>
      </p:pic>
      <p:sp>
        <p:nvSpPr>
          <p:cNvPr id="3" name="مستطيل 2">
            <a:extLst>
              <a:ext uri="{FF2B5EF4-FFF2-40B4-BE49-F238E27FC236}">
                <a16:creationId xmlns:a16="http://schemas.microsoft.com/office/drawing/2014/main" id="{A29CAE09-B022-48C7-9D98-AF3C2C0E5D99}"/>
              </a:ext>
            </a:extLst>
          </p:cNvPr>
          <p:cNvSpPr/>
          <p:nvPr/>
        </p:nvSpPr>
        <p:spPr>
          <a:xfrm rot="5400000">
            <a:off x="9863641" y="3185520"/>
            <a:ext cx="4071949" cy="584775"/>
          </a:xfrm>
          <a:prstGeom prst="rect">
            <a:avLst/>
          </a:prstGeom>
          <a:noFill/>
        </p:spPr>
        <p:txBody>
          <a:bodyPr wrap="none" lIns="91440" tIns="45720" rIns="91440" bIns="45720">
            <a:spAutoFit/>
          </a:bodyPr>
          <a:lstStyle/>
          <a:p>
            <a:pPr algn="ctr"/>
            <a:r>
              <a:rPr lang="ar-SA" sz="3200" cap="none" spc="0" dirty="0">
                <a:ln w="0"/>
                <a:solidFill>
                  <a:schemeClr val="tx1"/>
                </a:solidFill>
                <a:effectLst>
                  <a:outerShdw blurRad="38100" dist="19050" dir="2700000" algn="tl" rotWithShape="0">
                    <a:schemeClr val="dk1">
                      <a:alpha val="40000"/>
                    </a:schemeClr>
                  </a:outerShdw>
                </a:effectLst>
              </a:rPr>
              <a:t>انقر لمشاهدة تركيب البدائيات </a:t>
            </a:r>
          </a:p>
        </p:txBody>
      </p:sp>
    </p:spTree>
    <p:extLst>
      <p:ext uri="{BB962C8B-B14F-4D97-AF65-F5344CB8AC3E}">
        <p14:creationId xmlns:p14="http://schemas.microsoft.com/office/powerpoint/2010/main" val="39693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303ECDF-357C-447B-A24F-02DB67828A81}"/>
              </a:ext>
            </a:extLst>
          </p:cNvPr>
          <p:cNvSpPr txBox="1"/>
          <p:nvPr/>
        </p:nvSpPr>
        <p:spPr>
          <a:xfrm>
            <a:off x="308646" y="156544"/>
            <a:ext cx="11605847" cy="1200329"/>
          </a:xfrm>
          <a:prstGeom prst="rect">
            <a:avLst/>
          </a:prstGeom>
          <a:noFill/>
          <a:ln w="57150">
            <a:solidFill>
              <a:srgbClr val="FF0000"/>
            </a:solidFill>
          </a:ln>
        </p:spPr>
        <p:txBody>
          <a:bodyPr wrap="square" rtlCol="1">
            <a:spAutoFit/>
          </a:bodyPr>
          <a:lstStyle/>
          <a:p>
            <a:pPr algn="ctr"/>
            <a:r>
              <a:rPr lang="ar-SA" sz="3600" dirty="0"/>
              <a:t>طالبتي العزيزة أكملي البيانات الناقصة على الرسم الذي أمامكِ ثم صفي بعد ذلك تركيب البدائيات </a:t>
            </a:r>
          </a:p>
        </p:txBody>
      </p:sp>
      <p:pic>
        <p:nvPicPr>
          <p:cNvPr id="4" name="صورة 3">
            <a:extLst>
              <a:ext uri="{FF2B5EF4-FFF2-40B4-BE49-F238E27FC236}">
                <a16:creationId xmlns:a16="http://schemas.microsoft.com/office/drawing/2014/main" id="{0ECD46A2-ECCA-45AF-A433-CC1630AD2C6A}"/>
              </a:ext>
            </a:extLst>
          </p:cNvPr>
          <p:cNvPicPr>
            <a:picLocks noChangeAspect="1"/>
          </p:cNvPicPr>
          <p:nvPr/>
        </p:nvPicPr>
        <p:blipFill>
          <a:blip r:embed="rId2"/>
          <a:stretch>
            <a:fillRect/>
          </a:stretch>
        </p:blipFill>
        <p:spPr>
          <a:xfrm>
            <a:off x="267286" y="1505241"/>
            <a:ext cx="11605848" cy="5177049"/>
          </a:xfrm>
          <a:prstGeom prst="rect">
            <a:avLst/>
          </a:prstGeom>
        </p:spPr>
      </p:pic>
      <p:sp>
        <p:nvSpPr>
          <p:cNvPr id="5" name="مستطيل 4">
            <a:extLst>
              <a:ext uri="{FF2B5EF4-FFF2-40B4-BE49-F238E27FC236}">
                <a16:creationId xmlns:a16="http://schemas.microsoft.com/office/drawing/2014/main" id="{94D84105-2C03-4C8F-9336-BE3A0EEDDA08}"/>
              </a:ext>
            </a:extLst>
          </p:cNvPr>
          <p:cNvSpPr/>
          <p:nvPr/>
        </p:nvSpPr>
        <p:spPr>
          <a:xfrm>
            <a:off x="4065563" y="1505241"/>
            <a:ext cx="2855742" cy="422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1ـ..........................</a:t>
            </a:r>
          </a:p>
        </p:txBody>
      </p:sp>
      <p:sp>
        <p:nvSpPr>
          <p:cNvPr id="6" name="مستطيل 5">
            <a:extLst>
              <a:ext uri="{FF2B5EF4-FFF2-40B4-BE49-F238E27FC236}">
                <a16:creationId xmlns:a16="http://schemas.microsoft.com/office/drawing/2014/main" id="{1F2F78B5-28FD-41D1-AF22-9736F9162B8D}"/>
              </a:ext>
            </a:extLst>
          </p:cNvPr>
          <p:cNvSpPr/>
          <p:nvPr/>
        </p:nvSpPr>
        <p:spPr>
          <a:xfrm>
            <a:off x="267286" y="1502894"/>
            <a:ext cx="2855742" cy="422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2ـ..........................</a:t>
            </a:r>
          </a:p>
        </p:txBody>
      </p:sp>
      <p:sp>
        <p:nvSpPr>
          <p:cNvPr id="7" name="مستطيل 6">
            <a:extLst>
              <a:ext uri="{FF2B5EF4-FFF2-40B4-BE49-F238E27FC236}">
                <a16:creationId xmlns:a16="http://schemas.microsoft.com/office/drawing/2014/main" id="{7CDE7A72-4BD7-4CA6-AEC6-84831AA80DD2}"/>
              </a:ext>
            </a:extLst>
          </p:cNvPr>
          <p:cNvSpPr/>
          <p:nvPr/>
        </p:nvSpPr>
        <p:spPr>
          <a:xfrm>
            <a:off x="3387969" y="6002211"/>
            <a:ext cx="2855742" cy="422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3ـ..........................</a:t>
            </a:r>
          </a:p>
        </p:txBody>
      </p:sp>
      <p:sp>
        <p:nvSpPr>
          <p:cNvPr id="8" name="مستطيل 7">
            <a:extLst>
              <a:ext uri="{FF2B5EF4-FFF2-40B4-BE49-F238E27FC236}">
                <a16:creationId xmlns:a16="http://schemas.microsoft.com/office/drawing/2014/main" id="{22F7D9ED-16EB-4850-826A-441785C91654}"/>
              </a:ext>
            </a:extLst>
          </p:cNvPr>
          <p:cNvSpPr/>
          <p:nvPr/>
        </p:nvSpPr>
        <p:spPr>
          <a:xfrm>
            <a:off x="6384388" y="6042066"/>
            <a:ext cx="2855742" cy="422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4ـ..........................</a:t>
            </a:r>
          </a:p>
        </p:txBody>
      </p:sp>
      <p:sp>
        <p:nvSpPr>
          <p:cNvPr id="9" name="مستطيل 8">
            <a:extLst>
              <a:ext uri="{FF2B5EF4-FFF2-40B4-BE49-F238E27FC236}">
                <a16:creationId xmlns:a16="http://schemas.microsoft.com/office/drawing/2014/main" id="{6BBF5996-C8F5-47BF-A581-4F9D6A8A7845}"/>
              </a:ext>
            </a:extLst>
          </p:cNvPr>
          <p:cNvSpPr/>
          <p:nvPr/>
        </p:nvSpPr>
        <p:spPr>
          <a:xfrm>
            <a:off x="7974037" y="3882748"/>
            <a:ext cx="2855742" cy="422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5ـ..........................</a:t>
            </a:r>
          </a:p>
        </p:txBody>
      </p:sp>
      <p:sp>
        <p:nvSpPr>
          <p:cNvPr id="10" name="مستطيل 9">
            <a:extLst>
              <a:ext uri="{FF2B5EF4-FFF2-40B4-BE49-F238E27FC236}">
                <a16:creationId xmlns:a16="http://schemas.microsoft.com/office/drawing/2014/main" id="{18F20B61-B313-4C12-AF55-0DB1BD74C9AC}"/>
              </a:ext>
            </a:extLst>
          </p:cNvPr>
          <p:cNvSpPr/>
          <p:nvPr/>
        </p:nvSpPr>
        <p:spPr>
          <a:xfrm>
            <a:off x="7664547" y="3175515"/>
            <a:ext cx="2855742" cy="422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6ـ..........................</a:t>
            </a:r>
          </a:p>
        </p:txBody>
      </p:sp>
      <p:sp>
        <p:nvSpPr>
          <p:cNvPr id="11" name="مستطيل 10">
            <a:extLst>
              <a:ext uri="{FF2B5EF4-FFF2-40B4-BE49-F238E27FC236}">
                <a16:creationId xmlns:a16="http://schemas.microsoft.com/office/drawing/2014/main" id="{546F7519-4441-4C04-B692-8E89DF410773}"/>
              </a:ext>
            </a:extLst>
          </p:cNvPr>
          <p:cNvSpPr/>
          <p:nvPr/>
        </p:nvSpPr>
        <p:spPr>
          <a:xfrm>
            <a:off x="6236676" y="2638822"/>
            <a:ext cx="2855742" cy="422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7ـ..........................</a:t>
            </a:r>
          </a:p>
        </p:txBody>
      </p:sp>
      <p:sp>
        <p:nvSpPr>
          <p:cNvPr id="12" name="مستطيل 11">
            <a:extLst>
              <a:ext uri="{FF2B5EF4-FFF2-40B4-BE49-F238E27FC236}">
                <a16:creationId xmlns:a16="http://schemas.microsoft.com/office/drawing/2014/main" id="{07664B47-3870-48B1-BA51-6314DA641157}"/>
              </a:ext>
            </a:extLst>
          </p:cNvPr>
          <p:cNvSpPr/>
          <p:nvPr/>
        </p:nvSpPr>
        <p:spPr>
          <a:xfrm>
            <a:off x="5835747" y="2122343"/>
            <a:ext cx="2855742" cy="422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tx1"/>
                </a:solidFill>
              </a:rPr>
              <a:t>8ـ..........................</a:t>
            </a:r>
          </a:p>
        </p:txBody>
      </p:sp>
    </p:spTree>
    <p:extLst>
      <p:ext uri="{BB962C8B-B14F-4D97-AF65-F5344CB8AC3E}">
        <p14:creationId xmlns:p14="http://schemas.microsoft.com/office/powerpoint/2010/main" val="14650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2BA65C51-1CFB-46A2-B4B2-17257823C540}"/>
              </a:ext>
            </a:extLst>
          </p:cNvPr>
          <p:cNvSpPr txBox="1"/>
          <p:nvPr/>
        </p:nvSpPr>
        <p:spPr>
          <a:xfrm>
            <a:off x="2377440" y="156544"/>
            <a:ext cx="9537053" cy="1754326"/>
          </a:xfrm>
          <a:prstGeom prst="rect">
            <a:avLst/>
          </a:prstGeom>
          <a:noFill/>
          <a:ln w="57150">
            <a:solidFill>
              <a:srgbClr val="FF0000"/>
            </a:solidFill>
          </a:ln>
        </p:spPr>
        <p:txBody>
          <a:bodyPr wrap="square" rtlCol="1">
            <a:spAutoFit/>
          </a:bodyPr>
          <a:lstStyle/>
          <a:p>
            <a:pPr algn="ctr"/>
            <a:r>
              <a:rPr lang="ar-SA" sz="3600" dirty="0"/>
              <a:t>طالبتي العزيزة بأناملك المبدعة ارسمي رسما مبسطا لتركيب البدائيات على ضوء ما شاهدته سابقا في المقطع المرئي ثم صفي تركيب البدائيات من خلاله </a:t>
            </a:r>
          </a:p>
        </p:txBody>
      </p:sp>
      <p:sp>
        <p:nvSpPr>
          <p:cNvPr id="3" name="مربع نص 2">
            <a:extLst>
              <a:ext uri="{FF2B5EF4-FFF2-40B4-BE49-F238E27FC236}">
                <a16:creationId xmlns:a16="http://schemas.microsoft.com/office/drawing/2014/main" id="{B0011631-3F6B-4C17-A250-F726596D6724}"/>
              </a:ext>
            </a:extLst>
          </p:cNvPr>
          <p:cNvSpPr txBox="1"/>
          <p:nvPr/>
        </p:nvSpPr>
        <p:spPr>
          <a:xfrm>
            <a:off x="277507" y="156544"/>
            <a:ext cx="1927934" cy="1815882"/>
          </a:xfrm>
          <a:prstGeom prst="rect">
            <a:avLst/>
          </a:prstGeom>
          <a:noFill/>
          <a:ln w="57150">
            <a:solidFill>
              <a:srgbClr val="FF0000"/>
            </a:solidFill>
          </a:ln>
        </p:spPr>
        <p:txBody>
          <a:bodyPr wrap="square" rtlCol="1">
            <a:spAutoFit/>
          </a:bodyPr>
          <a:lstStyle/>
          <a:p>
            <a:pPr algn="ctr"/>
            <a:r>
              <a:rPr lang="ar-SA" sz="2800" dirty="0"/>
              <a:t> الذكاء البصري ومهارة الرسم والوصف  </a:t>
            </a:r>
          </a:p>
        </p:txBody>
      </p:sp>
      <p:sp>
        <p:nvSpPr>
          <p:cNvPr id="4" name="مستطيل 3">
            <a:extLst>
              <a:ext uri="{FF2B5EF4-FFF2-40B4-BE49-F238E27FC236}">
                <a16:creationId xmlns:a16="http://schemas.microsoft.com/office/drawing/2014/main" id="{528C2ED7-953E-4E28-B252-DF1180006916}"/>
              </a:ext>
            </a:extLst>
          </p:cNvPr>
          <p:cNvSpPr/>
          <p:nvPr/>
        </p:nvSpPr>
        <p:spPr>
          <a:xfrm>
            <a:off x="277507" y="2080707"/>
            <a:ext cx="9809028" cy="468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098" name="Picture 2" descr="ÙØªÙØ¬Ø© Ø¨Ø­Ø« Ø§ÙØµÙØ± Ø¹Ù ÙØªØ§Ø© ØªØ±Ø³Ù">
            <a:extLst>
              <a:ext uri="{FF2B5EF4-FFF2-40B4-BE49-F238E27FC236}">
                <a16:creationId xmlns:a16="http://schemas.microsoft.com/office/drawing/2014/main" id="{23D460DE-58EB-4629-B6A0-0DCE37203B0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39" b="92979" l="10000" r="97385">
                        <a14:foregroundMark x1="82615" y1="6831" x2="82615" y2="6831"/>
                        <a14:foregroundMark x1="84923" y1="1328" x2="84923" y2="1328"/>
                        <a14:foregroundMark x1="93538" y1="11954" x2="93538" y2="11954"/>
                        <a14:foregroundMark x1="97385" y1="20304" x2="97385" y2="20304"/>
                        <a14:foregroundMark x1="56462" y1="88994" x2="56462" y2="88994"/>
                        <a14:foregroundMark x1="74308" y1="75332" x2="74308" y2="75332"/>
                        <a14:foregroundMark x1="95385" y1="77040" x2="95385" y2="77040"/>
                        <a14:foregroundMark x1="95385" y1="77040" x2="95385" y2="77040"/>
                        <a14:foregroundMark x1="95385" y1="77040" x2="95385" y2="77040"/>
                        <a14:foregroundMark x1="95385" y1="77040" x2="95385" y2="77040"/>
                        <a14:foregroundMark x1="83846" y1="88235" x2="83846" y2="88235"/>
                        <a14:foregroundMark x1="83846" y1="92979" x2="83846" y2="92979"/>
                        <a14:foregroundMark x1="59077" y1="91461" x2="59077" y2="91461"/>
                        <a14:foregroundMark x1="59077" y1="91461" x2="59077" y2="91461"/>
                        <a14:foregroundMark x1="59077" y1="91461" x2="59077" y2="91461"/>
                        <a14:foregroundMark x1="55385" y1="85958" x2="55385" y2="85958"/>
                        <a14:foregroundMark x1="36000" y1="91461" x2="36000" y2="91461"/>
                        <a14:foregroundMark x1="40769" y1="44782" x2="40769" y2="44782"/>
                        <a14:foregroundMark x1="52462" y1="43643" x2="52462" y2="43643"/>
                        <a14:foregroundMark x1="68154" y1="44213" x2="68154" y2="44213"/>
                        <a14:foregroundMark x1="67231" y1="44213" x2="67231" y2="44213"/>
                        <a14:foregroundMark x1="67231" y1="42315" x2="67231" y2="42315"/>
                        <a14:foregroundMark x1="30769" y1="69450" x2="30769" y2="69450"/>
                        <a14:foregroundMark x1="32462" y1="68311" x2="32462" y2="68311"/>
                        <a14:foregroundMark x1="32462" y1="64896" x2="32462" y2="64896"/>
                        <a14:foregroundMark x1="26308" y1="83491" x2="26308" y2="83491"/>
                        <a14:foregroundMark x1="22462" y1="85009" x2="22462" y2="85009"/>
                      </a14:backgroundRemoval>
                    </a14:imgEffect>
                  </a14:imgLayer>
                </a14:imgProps>
              </a:ext>
              <a:ext uri="{28A0092B-C50C-407E-A947-70E740481C1C}">
                <a14:useLocalDpi xmlns:a14="http://schemas.microsoft.com/office/drawing/2010/main" val="0"/>
              </a:ext>
            </a:extLst>
          </a:blip>
          <a:srcRect b="9432"/>
          <a:stretch/>
        </p:blipFill>
        <p:spPr bwMode="auto">
          <a:xfrm>
            <a:off x="9340948" y="1502906"/>
            <a:ext cx="2664215" cy="519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095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6D891AB5-69D8-4CF4-A728-621E25C20EA8}"/>
              </a:ext>
            </a:extLst>
          </p:cNvPr>
          <p:cNvGraphicFramePr>
            <a:graphicFrameLocks noGrp="1"/>
          </p:cNvGraphicFramePr>
          <p:nvPr>
            <p:extLst>
              <p:ext uri="{D42A27DB-BD31-4B8C-83A1-F6EECF244321}">
                <p14:modId xmlns:p14="http://schemas.microsoft.com/office/powerpoint/2010/main" val="987767968"/>
              </p:ext>
            </p:extLst>
          </p:nvPr>
        </p:nvGraphicFramePr>
        <p:xfrm>
          <a:off x="3882734" y="1558231"/>
          <a:ext cx="8100000" cy="5046248"/>
        </p:xfrm>
        <a:graphic>
          <a:graphicData uri="http://schemas.openxmlformats.org/drawingml/2006/table">
            <a:tbl>
              <a:tblPr rtl="1" firstRow="1" firstCol="1" bandRow="1">
                <a:tableStyleId>{93296810-A885-4BE3-A3E7-6D5BEEA58F35}</a:tableStyleId>
              </a:tblPr>
              <a:tblGrid>
                <a:gridCol w="1980000">
                  <a:extLst>
                    <a:ext uri="{9D8B030D-6E8A-4147-A177-3AD203B41FA5}">
                      <a16:colId xmlns:a16="http://schemas.microsoft.com/office/drawing/2014/main" val="20000"/>
                    </a:ext>
                  </a:extLst>
                </a:gridCol>
                <a:gridCol w="6120000">
                  <a:extLst>
                    <a:ext uri="{9D8B030D-6E8A-4147-A177-3AD203B41FA5}">
                      <a16:colId xmlns:a16="http://schemas.microsoft.com/office/drawing/2014/main" val="20001"/>
                    </a:ext>
                  </a:extLst>
                </a:gridCol>
              </a:tblGrid>
              <a:tr h="586181">
                <a:tc>
                  <a:txBody>
                    <a:bodyPr/>
                    <a:lstStyle/>
                    <a:p>
                      <a:pPr algn="ctr" rtl="1">
                        <a:lnSpc>
                          <a:spcPct val="115000"/>
                        </a:lnSpc>
                        <a:spcAft>
                          <a:spcPts val="0"/>
                        </a:spcAft>
                        <a:tabLst>
                          <a:tab pos="1723390" algn="l"/>
                        </a:tabLst>
                      </a:pPr>
                      <a:r>
                        <a:rPr lang="ar-SA" sz="3600" dirty="0">
                          <a:solidFill>
                            <a:schemeClr val="tx1"/>
                          </a:solidFill>
                          <a:effectLst/>
                        </a:rPr>
                        <a:t>المصطلح</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lnSpc>
                          <a:spcPct val="115000"/>
                        </a:lnSpc>
                        <a:spcAft>
                          <a:spcPts val="0"/>
                        </a:spcAft>
                        <a:tabLst>
                          <a:tab pos="1723390" algn="l"/>
                        </a:tabLst>
                      </a:pPr>
                      <a:r>
                        <a:rPr lang="ar-SA" sz="3600" dirty="0">
                          <a:solidFill>
                            <a:schemeClr val="tx1"/>
                          </a:solidFill>
                          <a:effectLst/>
                        </a:rPr>
                        <a:t>التعريف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21FF85"/>
                    </a:solidFill>
                  </a:tcPr>
                </a:tc>
                <a:extLst>
                  <a:ext uri="{0D108BD9-81ED-4DB2-BD59-A6C34878D82A}">
                    <a16:rowId xmlns:a16="http://schemas.microsoft.com/office/drawing/2014/main" val="10000"/>
                  </a:ext>
                </a:extLst>
              </a:tr>
              <a:tr h="0">
                <a:tc>
                  <a:txBody>
                    <a:bodyPr/>
                    <a:lstStyle/>
                    <a:p>
                      <a:pPr algn="ctr" rtl="1">
                        <a:lnSpc>
                          <a:spcPct val="115000"/>
                        </a:lnSpc>
                        <a:spcAft>
                          <a:spcPts val="0"/>
                        </a:spcAft>
                        <a:tabLst>
                          <a:tab pos="1723390" algn="l"/>
                        </a:tabLst>
                      </a:pPr>
                      <a:r>
                        <a:rPr lang="ar-SA" sz="3600" dirty="0">
                          <a:solidFill>
                            <a:schemeClr val="tx1"/>
                          </a:solidFill>
                          <a:effectLst/>
                        </a:rPr>
                        <a:t> نظير</a:t>
                      </a:r>
                      <a:r>
                        <a:rPr lang="ar-SA" sz="3600" baseline="0" dirty="0">
                          <a:solidFill>
                            <a:schemeClr val="tx1"/>
                          </a:solidFill>
                          <a:effectLst/>
                        </a:rPr>
                        <a:t> النواة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tabLst>
                          <a:tab pos="1723390" algn="l"/>
                        </a:tabLst>
                      </a:pPr>
                      <a:r>
                        <a:rPr lang="ar-SA" sz="3600" dirty="0">
                          <a:solidFill>
                            <a:schemeClr val="tx1"/>
                          </a:solidFill>
                          <a:effectLst/>
                        </a:rPr>
                        <a:t>1 -كروموسوم حلقي كبير في منطقة من الخلية تقع عليه جينات البدائيات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92000">
                <a:tc>
                  <a:txBody>
                    <a:bodyPr/>
                    <a:lstStyle/>
                    <a:p>
                      <a:pPr algn="ctr" rtl="1">
                        <a:lnSpc>
                          <a:spcPct val="115000"/>
                        </a:lnSpc>
                        <a:spcAft>
                          <a:spcPts val="0"/>
                        </a:spcAft>
                        <a:tabLst>
                          <a:tab pos="1723390" algn="l"/>
                        </a:tabLst>
                      </a:pPr>
                      <a:r>
                        <a:rPr lang="ar-SA" sz="3600" dirty="0">
                          <a:solidFill>
                            <a:schemeClr val="tx1"/>
                          </a:solidFill>
                          <a:effectLst/>
                        </a:rPr>
                        <a:t> المحفظة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tabLst>
                          <a:tab pos="1723390" algn="l"/>
                        </a:tabLst>
                      </a:pPr>
                      <a:r>
                        <a:rPr lang="ar-SA" sz="3600" dirty="0">
                          <a:solidFill>
                            <a:schemeClr val="tx1"/>
                          </a:solidFill>
                          <a:effectLst/>
                        </a:rPr>
                        <a:t>2 -طبقة من السكريات المتعددة حول الجدار لخلوي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ctr" rtl="1">
                        <a:lnSpc>
                          <a:spcPct val="115000"/>
                        </a:lnSpc>
                        <a:spcAft>
                          <a:spcPts val="0"/>
                        </a:spcAft>
                        <a:tabLst>
                          <a:tab pos="1723390" algn="l"/>
                        </a:tabLst>
                      </a:pPr>
                      <a:r>
                        <a:rPr lang="ar-SA" sz="3600" dirty="0">
                          <a:solidFill>
                            <a:schemeClr val="tx1"/>
                          </a:solidFill>
                          <a:effectLst/>
                        </a:rPr>
                        <a:t> </a:t>
                      </a:r>
                      <a:r>
                        <a:rPr lang="ar-SA" sz="3600" dirty="0" err="1">
                          <a:solidFill>
                            <a:schemeClr val="tx1"/>
                          </a:solidFill>
                          <a:effectLst/>
                        </a:rPr>
                        <a:t>الهُديبات</a:t>
                      </a:r>
                      <a:r>
                        <a:rPr lang="ar-SA" sz="36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tabLst>
                          <a:tab pos="1723390" algn="l"/>
                        </a:tabLst>
                      </a:pPr>
                      <a:r>
                        <a:rPr lang="ar-SA" sz="3600" dirty="0">
                          <a:solidFill>
                            <a:schemeClr val="tx1"/>
                          </a:solidFill>
                          <a:effectLst/>
                        </a:rPr>
                        <a:t>3 -تراكيب دقيقة جدا تشبه الشعيرات في شكلها وتتكون من البروتين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2000">
                <a:tc>
                  <a:txBody>
                    <a:bodyPr/>
                    <a:lstStyle/>
                    <a:p>
                      <a:pPr algn="ctr" rtl="1">
                        <a:lnSpc>
                          <a:spcPct val="115000"/>
                        </a:lnSpc>
                        <a:spcAft>
                          <a:spcPts val="0"/>
                        </a:spcAft>
                        <a:tabLst>
                          <a:tab pos="1723390" algn="l"/>
                        </a:tabLst>
                      </a:pPr>
                      <a:r>
                        <a:rPr lang="ar-SA" sz="3600" dirty="0">
                          <a:solidFill>
                            <a:schemeClr val="tx1"/>
                          </a:solidFill>
                          <a:effectLst/>
                        </a:rPr>
                        <a:t> </a:t>
                      </a:r>
                      <a:r>
                        <a:rPr lang="ar-SA" sz="3600" dirty="0" err="1">
                          <a:solidFill>
                            <a:schemeClr val="tx1"/>
                          </a:solidFill>
                          <a:effectLst/>
                        </a:rPr>
                        <a:t>البلازمديوم</a:t>
                      </a:r>
                      <a:r>
                        <a:rPr lang="ar-SA" sz="36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tabLst>
                          <a:tab pos="1723390" algn="l"/>
                        </a:tabLst>
                      </a:pPr>
                      <a:r>
                        <a:rPr lang="ar-SA" sz="3600" dirty="0">
                          <a:solidFill>
                            <a:schemeClr val="tx1"/>
                          </a:solidFill>
                          <a:effectLst/>
                        </a:rPr>
                        <a:t>4 -قطعه حلقية صغيرة من ال</a:t>
                      </a:r>
                      <a:r>
                        <a:rPr lang="en-US" sz="3600" dirty="0">
                          <a:solidFill>
                            <a:schemeClr val="tx1"/>
                          </a:solidFill>
                          <a:effectLst/>
                        </a:rPr>
                        <a:t>DNA </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3" name="مربع نص 2">
            <a:extLst>
              <a:ext uri="{FF2B5EF4-FFF2-40B4-BE49-F238E27FC236}">
                <a16:creationId xmlns:a16="http://schemas.microsoft.com/office/drawing/2014/main" id="{4C1B82C3-5E63-4DFB-8E8D-C17D530D120B}"/>
              </a:ext>
            </a:extLst>
          </p:cNvPr>
          <p:cNvSpPr txBox="1"/>
          <p:nvPr/>
        </p:nvSpPr>
        <p:spPr>
          <a:xfrm>
            <a:off x="3882734" y="154831"/>
            <a:ext cx="8100000" cy="1200329"/>
          </a:xfrm>
          <a:prstGeom prst="rect">
            <a:avLst/>
          </a:prstGeom>
          <a:solidFill>
            <a:schemeClr val="accent1">
              <a:lumMod val="20000"/>
              <a:lumOff val="80000"/>
            </a:schemeClr>
          </a:solidFill>
          <a:ln w="38100" cmpd="sng">
            <a:solidFill>
              <a:schemeClr val="tx1"/>
            </a:solidFill>
            <a:prstDash val="solid"/>
          </a:ln>
        </p:spPr>
        <p:txBody>
          <a:bodyPr wrap="square" rtlCol="1">
            <a:spAutoFit/>
          </a:bodyPr>
          <a:lstStyle/>
          <a:p>
            <a:pPr algn="ctr"/>
            <a:r>
              <a:rPr lang="ar-SA" sz="3600" b="1" dirty="0"/>
              <a:t>على ضوء المقطع المرئي السابق اكتبي المصطلح المناسب أمام كل عبارة من العبارات التالية </a:t>
            </a:r>
            <a:endParaRPr lang="ar-SA" sz="3600" b="1" dirty="0">
              <a:effectLst/>
            </a:endParaRPr>
          </a:p>
        </p:txBody>
      </p:sp>
      <p:pic>
        <p:nvPicPr>
          <p:cNvPr id="4" name="صورة 3">
            <a:extLst>
              <a:ext uri="{FF2B5EF4-FFF2-40B4-BE49-F238E27FC236}">
                <a16:creationId xmlns:a16="http://schemas.microsoft.com/office/drawing/2014/main" id="{2B169C23-C189-4C91-8EAE-EFD9863F522D}"/>
              </a:ext>
            </a:extLst>
          </p:cNvPr>
          <p:cNvPicPr>
            <a:picLocks noChangeAspect="1"/>
          </p:cNvPicPr>
          <p:nvPr/>
        </p:nvPicPr>
        <p:blipFill>
          <a:blip r:embed="rId2"/>
          <a:stretch>
            <a:fillRect/>
          </a:stretch>
        </p:blipFill>
        <p:spPr>
          <a:xfrm>
            <a:off x="369123" y="179684"/>
            <a:ext cx="3386951" cy="6319590"/>
          </a:xfrm>
          <a:prstGeom prst="rect">
            <a:avLst/>
          </a:prstGeom>
        </p:spPr>
      </p:pic>
      <p:sp>
        <p:nvSpPr>
          <p:cNvPr id="5" name="مستطيل 4">
            <a:extLst>
              <a:ext uri="{FF2B5EF4-FFF2-40B4-BE49-F238E27FC236}">
                <a16:creationId xmlns:a16="http://schemas.microsoft.com/office/drawing/2014/main" id="{3ED5099C-9CA8-4540-9A37-80BDADB6032D}"/>
              </a:ext>
            </a:extLst>
          </p:cNvPr>
          <p:cNvSpPr/>
          <p:nvPr/>
        </p:nvSpPr>
        <p:spPr>
          <a:xfrm>
            <a:off x="10128738" y="2208628"/>
            <a:ext cx="1694139" cy="1103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831E267E-A07E-49A6-8226-031F71F21BA8}"/>
              </a:ext>
            </a:extLst>
          </p:cNvPr>
          <p:cNvSpPr/>
          <p:nvPr/>
        </p:nvSpPr>
        <p:spPr>
          <a:xfrm>
            <a:off x="10128737" y="3424794"/>
            <a:ext cx="1694139" cy="1103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B9AF3F4E-0976-47ED-BA8B-D239925BAA54}"/>
              </a:ext>
            </a:extLst>
          </p:cNvPr>
          <p:cNvSpPr/>
          <p:nvPr/>
        </p:nvSpPr>
        <p:spPr>
          <a:xfrm>
            <a:off x="10128736" y="4626892"/>
            <a:ext cx="1694139" cy="1103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D458CDBB-A97C-42D0-8C88-FD36C79612D3}"/>
              </a:ext>
            </a:extLst>
          </p:cNvPr>
          <p:cNvSpPr/>
          <p:nvPr/>
        </p:nvSpPr>
        <p:spPr>
          <a:xfrm>
            <a:off x="10128737" y="5899330"/>
            <a:ext cx="1694139" cy="546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662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1153167-D590-4439-A3C9-62A4D7F1015E}"/>
              </a:ext>
            </a:extLst>
          </p:cNvPr>
          <p:cNvSpPr/>
          <p:nvPr/>
        </p:nvSpPr>
        <p:spPr>
          <a:xfrm>
            <a:off x="1910687" y="93420"/>
            <a:ext cx="10051912" cy="1446550"/>
          </a:xfrm>
          <a:prstGeom prst="rect">
            <a:avLst/>
          </a:prstGeom>
          <a:solidFill>
            <a:srgbClr val="FFFF4F"/>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زاوجي بين ك</a:t>
            </a:r>
            <a:r>
              <a:rPr lang="ar-SA" sz="4400" b="0" cap="none" spc="0" dirty="0">
                <a:ln w="0"/>
                <a:solidFill>
                  <a:schemeClr val="tx1"/>
                </a:solidFill>
                <a:effectLst>
                  <a:outerShdw blurRad="38100" dist="19050" dir="2700000" algn="tl" rotWithShape="0">
                    <a:schemeClr val="dk1">
                      <a:alpha val="40000"/>
                    </a:schemeClr>
                  </a:outerShdw>
                </a:effectLst>
              </a:rPr>
              <a:t>ل جزء من أجزاء البدائيات التالية مع الوظيفة التي تناسبه </a:t>
            </a:r>
          </a:p>
        </p:txBody>
      </p:sp>
      <p:sp>
        <p:nvSpPr>
          <p:cNvPr id="3" name="مستطيل 2">
            <a:extLst>
              <a:ext uri="{FF2B5EF4-FFF2-40B4-BE49-F238E27FC236}">
                <a16:creationId xmlns:a16="http://schemas.microsoft.com/office/drawing/2014/main" id="{3F04799D-B947-466F-BD29-B9DE492F7BA3}"/>
              </a:ext>
            </a:extLst>
          </p:cNvPr>
          <p:cNvSpPr/>
          <p:nvPr/>
        </p:nvSpPr>
        <p:spPr>
          <a:xfrm>
            <a:off x="229401" y="93420"/>
            <a:ext cx="1435626" cy="1077218"/>
          </a:xfrm>
          <a:prstGeom prst="rect">
            <a:avLst/>
          </a:prstGeom>
          <a:solidFill>
            <a:srgbClr val="AEFF85"/>
          </a:solid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البحث عن قرين </a:t>
            </a:r>
          </a:p>
        </p:txBody>
      </p:sp>
      <p:sp>
        <p:nvSpPr>
          <p:cNvPr id="4" name="مستطيل 3">
            <a:extLst>
              <a:ext uri="{FF2B5EF4-FFF2-40B4-BE49-F238E27FC236}">
                <a16:creationId xmlns:a16="http://schemas.microsoft.com/office/drawing/2014/main" id="{9C9F1272-42EB-49EE-98DF-8DD8B6C8F0AB}"/>
              </a:ext>
            </a:extLst>
          </p:cNvPr>
          <p:cNvSpPr/>
          <p:nvPr/>
        </p:nvSpPr>
        <p:spPr>
          <a:xfrm>
            <a:off x="8182172" y="4189018"/>
            <a:ext cx="3930555" cy="20608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ysClr val="windowText" lastClr="000000"/>
                </a:solidFill>
              </a:rPr>
              <a:t>حمل الجينات المسؤولة عن نقل الصفات الوراثية </a:t>
            </a:r>
          </a:p>
        </p:txBody>
      </p:sp>
      <p:sp>
        <p:nvSpPr>
          <p:cNvPr id="5" name="مستطيل 4">
            <a:extLst>
              <a:ext uri="{FF2B5EF4-FFF2-40B4-BE49-F238E27FC236}">
                <a16:creationId xmlns:a16="http://schemas.microsoft.com/office/drawing/2014/main" id="{70C430D5-7EF7-4E7C-A3E9-3787097FD244}"/>
              </a:ext>
            </a:extLst>
          </p:cNvPr>
          <p:cNvSpPr/>
          <p:nvPr/>
        </p:nvSpPr>
        <p:spPr>
          <a:xfrm>
            <a:off x="4130722" y="4189018"/>
            <a:ext cx="3930555" cy="20608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حماية الخلية من الجفاف ومن ابتلاع كريات الدم البيضاء لها ومن المضادات الحيوية  ومساعدتها على الالتصاق بالسطوح </a:t>
            </a:r>
          </a:p>
        </p:txBody>
      </p:sp>
      <p:sp>
        <p:nvSpPr>
          <p:cNvPr id="6" name="مستطيل 5">
            <a:extLst>
              <a:ext uri="{FF2B5EF4-FFF2-40B4-BE49-F238E27FC236}">
                <a16:creationId xmlns:a16="http://schemas.microsoft.com/office/drawing/2014/main" id="{5CAD144B-C871-4548-9885-705444C27FC5}"/>
              </a:ext>
            </a:extLst>
          </p:cNvPr>
          <p:cNvSpPr/>
          <p:nvPr/>
        </p:nvSpPr>
        <p:spPr>
          <a:xfrm>
            <a:off x="79273" y="4189018"/>
            <a:ext cx="3930555" cy="20608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ysClr val="windowText" lastClr="000000"/>
                </a:solidFill>
              </a:rPr>
              <a:t>تساعد على الالتصاق بالسطوح وتعمل بمثابة جسر يربط بين الخلايا </a:t>
            </a:r>
          </a:p>
        </p:txBody>
      </p:sp>
      <p:sp>
        <p:nvSpPr>
          <p:cNvPr id="7" name="مستطيل 6">
            <a:extLst>
              <a:ext uri="{FF2B5EF4-FFF2-40B4-BE49-F238E27FC236}">
                <a16:creationId xmlns:a16="http://schemas.microsoft.com/office/drawing/2014/main" id="{27CD82B6-227C-4120-BD2A-C19CAC144F39}"/>
              </a:ext>
            </a:extLst>
          </p:cNvPr>
          <p:cNvSpPr/>
          <p:nvPr/>
        </p:nvSpPr>
        <p:spPr>
          <a:xfrm>
            <a:off x="79273" y="1834088"/>
            <a:ext cx="3930555" cy="206081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rgbClr val="FF0000"/>
                </a:solidFill>
              </a:rPr>
              <a:t>الكروموسومات </a:t>
            </a:r>
          </a:p>
        </p:txBody>
      </p:sp>
      <p:sp>
        <p:nvSpPr>
          <p:cNvPr id="8" name="مستطيل 7">
            <a:extLst>
              <a:ext uri="{FF2B5EF4-FFF2-40B4-BE49-F238E27FC236}">
                <a16:creationId xmlns:a16="http://schemas.microsoft.com/office/drawing/2014/main" id="{D8874592-C665-4AF7-B199-A4C0A60CC208}"/>
              </a:ext>
            </a:extLst>
          </p:cNvPr>
          <p:cNvSpPr/>
          <p:nvPr/>
        </p:nvSpPr>
        <p:spPr>
          <a:xfrm>
            <a:off x="4130722" y="1834088"/>
            <a:ext cx="3930555" cy="206081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err="1">
                <a:solidFill>
                  <a:srgbClr val="FF0000"/>
                </a:solidFill>
              </a:rPr>
              <a:t>الهُديبات</a:t>
            </a:r>
            <a:r>
              <a:rPr lang="ar-SA" sz="4400" b="1" dirty="0">
                <a:solidFill>
                  <a:srgbClr val="FF0000"/>
                </a:solidFill>
              </a:rPr>
              <a:t> </a:t>
            </a:r>
          </a:p>
        </p:txBody>
      </p:sp>
      <p:sp>
        <p:nvSpPr>
          <p:cNvPr id="9" name="مستطيل 8">
            <a:extLst>
              <a:ext uri="{FF2B5EF4-FFF2-40B4-BE49-F238E27FC236}">
                <a16:creationId xmlns:a16="http://schemas.microsoft.com/office/drawing/2014/main" id="{B1F44180-B037-429D-9409-C096A0990DFF}"/>
              </a:ext>
            </a:extLst>
          </p:cNvPr>
          <p:cNvSpPr/>
          <p:nvPr/>
        </p:nvSpPr>
        <p:spPr>
          <a:xfrm>
            <a:off x="8182172" y="1834088"/>
            <a:ext cx="3930555" cy="206081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rgbClr val="FF0000"/>
                </a:solidFill>
              </a:rPr>
              <a:t>المحفظة </a:t>
            </a:r>
          </a:p>
        </p:txBody>
      </p:sp>
    </p:spTree>
    <p:extLst>
      <p:ext uri="{BB962C8B-B14F-4D97-AF65-F5344CB8AC3E}">
        <p14:creationId xmlns:p14="http://schemas.microsoft.com/office/powerpoint/2010/main" val="1517582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hlinkClick r:id="rId2" action="ppaction://hlinkfile"/>
            <a:extLst>
              <a:ext uri="{FF2B5EF4-FFF2-40B4-BE49-F238E27FC236}">
                <a16:creationId xmlns:a16="http://schemas.microsoft.com/office/drawing/2014/main" id="{B6F1F6F1-ADB5-4D48-ADE9-1D80B3D0BCB9}"/>
              </a:ext>
            </a:extLst>
          </p:cNvPr>
          <p:cNvPicPr>
            <a:picLocks noChangeAspect="1"/>
          </p:cNvPicPr>
          <p:nvPr/>
        </p:nvPicPr>
        <p:blipFill rotWithShape="1">
          <a:blip r:embed="rId3"/>
          <a:srcRect l="5812" t="1" r="1387" b="24539"/>
          <a:stretch/>
        </p:blipFill>
        <p:spPr>
          <a:xfrm>
            <a:off x="204714" y="319040"/>
            <a:ext cx="5267617" cy="6152098"/>
          </a:xfrm>
          <a:prstGeom prst="rect">
            <a:avLst/>
          </a:prstGeom>
          <a:ln>
            <a:noFill/>
          </a:ln>
          <a:effectLst>
            <a:outerShdw blurRad="292100" dist="139700" dir="2700000" algn="tl" rotWithShape="0">
              <a:srgbClr val="333333">
                <a:alpha val="65000"/>
              </a:srgbClr>
            </a:outerShdw>
          </a:effectLst>
        </p:spPr>
      </p:pic>
      <p:sp>
        <p:nvSpPr>
          <p:cNvPr id="3" name="مربع نص 2">
            <a:extLst>
              <a:ext uri="{FF2B5EF4-FFF2-40B4-BE49-F238E27FC236}">
                <a16:creationId xmlns:a16="http://schemas.microsoft.com/office/drawing/2014/main" id="{A179FAC1-C80B-40D0-BB1F-A9570EB17949}"/>
              </a:ext>
            </a:extLst>
          </p:cNvPr>
          <p:cNvSpPr txBox="1"/>
          <p:nvPr/>
        </p:nvSpPr>
        <p:spPr>
          <a:xfrm>
            <a:off x="5753686" y="150224"/>
            <a:ext cx="6233599" cy="1569660"/>
          </a:xfrm>
          <a:prstGeom prst="rect">
            <a:avLst/>
          </a:prstGeom>
          <a:solidFill>
            <a:schemeClr val="accent2">
              <a:lumMod val="60000"/>
              <a:lumOff val="40000"/>
            </a:schemeClr>
          </a:solidFill>
        </p:spPr>
        <p:txBody>
          <a:bodyPr wrap="square" rtlCol="1">
            <a:spAutoFit/>
          </a:bodyPr>
          <a:lstStyle/>
          <a:p>
            <a:pPr algn="ctr"/>
            <a:r>
              <a:rPr lang="ar-SA" sz="4800" b="1" dirty="0"/>
              <a:t>س /قارني بين حجم البكتيريا وحجم خلية بطانة الخد؟</a:t>
            </a:r>
          </a:p>
        </p:txBody>
      </p:sp>
      <p:sp>
        <p:nvSpPr>
          <p:cNvPr id="4" name="مربع نص 3">
            <a:extLst>
              <a:ext uri="{FF2B5EF4-FFF2-40B4-BE49-F238E27FC236}">
                <a16:creationId xmlns:a16="http://schemas.microsoft.com/office/drawing/2014/main" id="{17D3DAF5-2D86-4403-931E-6CD23CF57A53}"/>
              </a:ext>
            </a:extLst>
          </p:cNvPr>
          <p:cNvSpPr txBox="1"/>
          <p:nvPr/>
        </p:nvSpPr>
        <p:spPr>
          <a:xfrm flipH="1">
            <a:off x="5711482" y="1851013"/>
            <a:ext cx="6329131" cy="4832092"/>
          </a:xfrm>
          <a:prstGeom prst="rect">
            <a:avLst/>
          </a:prstGeom>
          <a:solidFill>
            <a:schemeClr val="accent1">
              <a:lumMod val="60000"/>
              <a:lumOff val="40000"/>
            </a:schemeClr>
          </a:solidFill>
        </p:spPr>
        <p:txBody>
          <a:bodyPr wrap="square" rtlCol="1">
            <a:spAutoFit/>
          </a:bodyPr>
          <a:lstStyle/>
          <a:p>
            <a:pPr algn="ctr"/>
            <a:r>
              <a:rPr lang="ar-SA" sz="4400" b="1" dirty="0"/>
              <a:t>هل تعلمين </a:t>
            </a:r>
          </a:p>
          <a:p>
            <a:pPr algn="ctr"/>
            <a:r>
              <a:rPr lang="ar-SA" sz="4400" b="1" dirty="0"/>
              <a:t>أن حجم البدائيات النوى صغيرة الحجم لدرجة أنها إذا كبرة 400 مرة بالمجهر المركب فإن أبعادها تتراوح بين </a:t>
            </a:r>
          </a:p>
          <a:p>
            <a:pPr algn="ctr"/>
            <a:r>
              <a:rPr lang="ar-SA" sz="4400" b="1" dirty="0"/>
              <a:t>10-1 ميكرون طولا </a:t>
            </a:r>
          </a:p>
          <a:p>
            <a:pPr algn="ctr"/>
            <a:r>
              <a:rPr lang="ar-SA" sz="4400" b="1" dirty="0"/>
              <a:t>و1.5-0.07ميكرون عرضا </a:t>
            </a:r>
          </a:p>
        </p:txBody>
      </p:sp>
    </p:spTree>
    <p:extLst>
      <p:ext uri="{BB962C8B-B14F-4D97-AF65-F5344CB8AC3E}">
        <p14:creationId xmlns:p14="http://schemas.microsoft.com/office/powerpoint/2010/main" val="3279496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25)">
            <a:hlinkClick r:id="" action="ppaction://media"/>
            <a:extLst>
              <a:ext uri="{FF2B5EF4-FFF2-40B4-BE49-F238E27FC236}">
                <a16:creationId xmlns:a16="http://schemas.microsoft.com/office/drawing/2014/main" id="{C2F92C38-75F3-4475-9742-DE1D1344FA01}"/>
              </a:ext>
            </a:extLst>
          </p:cNvPr>
          <p:cNvPicPr>
            <a:picLocks noChangeAspect="1"/>
          </p:cNvPicPr>
          <p:nvPr>
            <a:videoFile r:link="rId1"/>
            <p:extLst>
              <p:ext uri="{DAA4B4D4-6D71-4841-9C94-3DE7FCFB9230}">
                <p14:media xmlns:p14="http://schemas.microsoft.com/office/powerpoint/2010/main" r:embed="rId2">
                  <p14:trim st="11665" end="130682.6666"/>
                </p14:media>
              </p:ext>
            </p:extLst>
          </p:nvPr>
        </p:nvPicPr>
        <p:blipFill>
          <a:blip r:embed="rId4"/>
          <a:stretch>
            <a:fillRect/>
          </a:stretch>
        </p:blipFill>
        <p:spPr>
          <a:xfrm>
            <a:off x="253218" y="137291"/>
            <a:ext cx="11354010" cy="6502659"/>
          </a:xfrm>
          <a:prstGeom prst="rect">
            <a:avLst/>
          </a:prstGeom>
        </p:spPr>
      </p:pic>
      <p:sp>
        <p:nvSpPr>
          <p:cNvPr id="4" name="مستطيل 3">
            <a:extLst>
              <a:ext uri="{FF2B5EF4-FFF2-40B4-BE49-F238E27FC236}">
                <a16:creationId xmlns:a16="http://schemas.microsoft.com/office/drawing/2014/main" id="{D22D7907-ACE8-4003-B879-7B601F139224}"/>
              </a:ext>
            </a:extLst>
          </p:cNvPr>
          <p:cNvSpPr/>
          <p:nvPr/>
        </p:nvSpPr>
        <p:spPr>
          <a:xfrm rot="5400000">
            <a:off x="9389954" y="3185520"/>
            <a:ext cx="5019324" cy="584775"/>
          </a:xfrm>
          <a:prstGeom prst="rect">
            <a:avLst/>
          </a:prstGeom>
          <a:noFill/>
        </p:spPr>
        <p:txBody>
          <a:bodyPr wrap="none" lIns="91440" tIns="45720" rIns="91440" bIns="45720">
            <a:spAutoFit/>
          </a:bodyPr>
          <a:lstStyle/>
          <a:p>
            <a:pPr algn="ctr"/>
            <a:r>
              <a:rPr lang="ar-SA" sz="3200" cap="none" spc="0" dirty="0">
                <a:ln w="0"/>
                <a:solidFill>
                  <a:schemeClr val="tx1"/>
                </a:solidFill>
                <a:effectLst>
                  <a:outerShdw blurRad="38100" dist="19050" dir="2700000" algn="tl" rotWithShape="0">
                    <a:schemeClr val="dk1">
                      <a:alpha val="40000"/>
                    </a:schemeClr>
                  </a:outerShdw>
                </a:effectLst>
              </a:rPr>
              <a:t>انقر لمشاهدة أنواع البكتيريا الحقيقية  </a:t>
            </a:r>
          </a:p>
        </p:txBody>
      </p:sp>
    </p:spTree>
    <p:extLst>
      <p:ext uri="{BB962C8B-B14F-4D97-AF65-F5344CB8AC3E}">
        <p14:creationId xmlns:p14="http://schemas.microsoft.com/office/powerpoint/2010/main" val="169433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ÙØªÙØ¬Ø© Ø¨Ø­Ø« Ø§ÙØµÙØ± Ø¹Ù âªBacteria gifâ¬â">
            <a:extLst>
              <a:ext uri="{FF2B5EF4-FFF2-40B4-BE49-F238E27FC236}">
                <a16:creationId xmlns:a16="http://schemas.microsoft.com/office/drawing/2014/main" id="{B113ECA8-DDFD-4EDF-8FCC-6F70652533C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79" y="105827"/>
            <a:ext cx="11859065" cy="6618529"/>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B0C4DC86-5EAC-43C0-A15E-AC279E44F5D1}"/>
              </a:ext>
            </a:extLst>
          </p:cNvPr>
          <p:cNvSpPr/>
          <p:nvPr/>
        </p:nvSpPr>
        <p:spPr>
          <a:xfrm>
            <a:off x="4095292" y="407015"/>
            <a:ext cx="4001416" cy="1107996"/>
          </a:xfrm>
          <a:prstGeom prst="rect">
            <a:avLst/>
          </a:prstGeom>
          <a:noFill/>
        </p:spPr>
        <p:txBody>
          <a:bodyPr wrap="none" lIns="91440" tIns="45720" rIns="91440" bIns="45720">
            <a:spAutoFit/>
          </a:bodyPr>
          <a:lstStyle/>
          <a:p>
            <a:pPr algn="ctr"/>
            <a:r>
              <a:rPr lang="ar-SA" sz="6600" b="1" dirty="0">
                <a:ln w="0">
                  <a:solidFill>
                    <a:schemeClr val="tx1"/>
                  </a:solidFill>
                </a:ln>
                <a:solidFill>
                  <a:schemeClr val="accent4">
                    <a:lumMod val="60000"/>
                    <a:lumOff val="4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الفكرة العامة </a:t>
            </a:r>
            <a:endParaRPr lang="ar-SA" sz="6600" b="1" cap="none" spc="0" dirty="0">
              <a:ln w="0">
                <a:solidFill>
                  <a:schemeClr val="tx1"/>
                </a:solidFill>
              </a:ln>
              <a:solidFill>
                <a:schemeClr val="accent4">
                  <a:lumMod val="60000"/>
                  <a:lumOff val="4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endParaRPr>
          </a:p>
        </p:txBody>
      </p:sp>
      <p:sp>
        <p:nvSpPr>
          <p:cNvPr id="8" name="مستطيل 7">
            <a:extLst>
              <a:ext uri="{FF2B5EF4-FFF2-40B4-BE49-F238E27FC236}">
                <a16:creationId xmlns:a16="http://schemas.microsoft.com/office/drawing/2014/main" id="{023BCAED-B62F-4899-A3B5-22616390C399}"/>
              </a:ext>
            </a:extLst>
          </p:cNvPr>
          <p:cNvSpPr/>
          <p:nvPr/>
        </p:nvSpPr>
        <p:spPr>
          <a:xfrm>
            <a:off x="903974" y="1538847"/>
            <a:ext cx="10416873" cy="3139321"/>
          </a:xfrm>
          <a:prstGeom prst="rect">
            <a:avLst/>
          </a:prstGeom>
          <a:noFill/>
        </p:spPr>
        <p:txBody>
          <a:bodyPr wrap="square" lIns="91440" tIns="45720" rIns="91440" bIns="45720">
            <a:spAutoFit/>
          </a:bodyPr>
          <a:lstStyle/>
          <a:p>
            <a:pPr algn="ctr"/>
            <a:r>
              <a:rPr lang="ar-SA" sz="6600" b="1" dirty="0">
                <a:ln>
                  <a:solidFill>
                    <a:schemeClr val="tx1"/>
                  </a:solidFill>
                </a:ln>
                <a:solidFill>
                  <a:schemeClr val="accent4">
                    <a:lumMod val="20000"/>
                    <a:lumOff val="8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أن البكتيريا مخلوقات حية مجهرية والفيروسات و </a:t>
            </a:r>
            <a:r>
              <a:rPr lang="ar-SA" sz="6600" b="1" dirty="0" err="1">
                <a:ln>
                  <a:solidFill>
                    <a:schemeClr val="tx1"/>
                  </a:solidFill>
                </a:ln>
                <a:solidFill>
                  <a:schemeClr val="accent4">
                    <a:lumMod val="20000"/>
                    <a:lumOff val="8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البريونات</a:t>
            </a:r>
            <a:r>
              <a:rPr lang="ar-SA" sz="6600" b="1" dirty="0">
                <a:ln>
                  <a:solidFill>
                    <a:schemeClr val="tx1"/>
                  </a:solidFill>
                </a:ln>
                <a:solidFill>
                  <a:schemeClr val="accent4">
                    <a:lumMod val="20000"/>
                    <a:lumOff val="80000"/>
                  </a:schemeClr>
                </a:solidFill>
                <a:effectLst>
                  <a:outerShdw blurRad="50800" dist="63500" dir="5400000" algn="t" rotWithShape="0">
                    <a:prstClr val="black">
                      <a:alpha val="40000"/>
                    </a:prstClr>
                  </a:outerShdw>
                </a:effectLst>
                <a:latin typeface="Calibri" panose="020F0502020204030204" pitchFamily="34" charset="0"/>
                <a:cs typeface="Calibri" panose="020F0502020204030204" pitchFamily="34" charset="0"/>
              </a:rPr>
              <a:t> تراكيب مجهرية غير حية تهاجم الخلايا </a:t>
            </a:r>
          </a:p>
        </p:txBody>
      </p:sp>
    </p:spTree>
    <p:extLst>
      <p:ext uri="{BB962C8B-B14F-4D97-AF65-F5344CB8AC3E}">
        <p14:creationId xmlns:p14="http://schemas.microsoft.com/office/powerpoint/2010/main" val="815413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25BA9C6E-8FFA-4365-B957-10FF9EEF96BF}"/>
              </a:ext>
            </a:extLst>
          </p:cNvPr>
          <p:cNvGrpSpPr/>
          <p:nvPr/>
        </p:nvGrpSpPr>
        <p:grpSpPr>
          <a:xfrm>
            <a:off x="389206" y="184530"/>
            <a:ext cx="11413587" cy="1754326"/>
            <a:chOff x="389206" y="184530"/>
            <a:chExt cx="11413587" cy="1754326"/>
          </a:xfrm>
        </p:grpSpPr>
        <p:sp>
          <p:nvSpPr>
            <p:cNvPr id="3" name="مستطيل 2">
              <a:extLst>
                <a:ext uri="{FF2B5EF4-FFF2-40B4-BE49-F238E27FC236}">
                  <a16:creationId xmlns:a16="http://schemas.microsoft.com/office/drawing/2014/main" id="{0F341F2E-BE06-49DC-AD17-6E1168B50AC3}"/>
                </a:ext>
              </a:extLst>
            </p:cNvPr>
            <p:cNvSpPr/>
            <p:nvPr/>
          </p:nvSpPr>
          <p:spPr>
            <a:xfrm>
              <a:off x="2228688" y="184530"/>
              <a:ext cx="9574105" cy="1754326"/>
            </a:xfrm>
            <a:prstGeom prst="rect">
              <a:avLst/>
            </a:prstGeom>
            <a:solidFill>
              <a:srgbClr val="FFFF99"/>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من  خلال مشاهدتكـِ للفلم التعليمي السابق عددي أهم أشكال البكتيريا</a:t>
              </a:r>
            </a:p>
          </p:txBody>
        </p:sp>
        <p:pic>
          <p:nvPicPr>
            <p:cNvPr id="4" name="صورة 3">
              <a:extLst>
                <a:ext uri="{FF2B5EF4-FFF2-40B4-BE49-F238E27FC236}">
                  <a16:creationId xmlns:a16="http://schemas.microsoft.com/office/drawing/2014/main" id="{39ABFA00-B0D0-4A2E-8CC4-CAF728A9B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06" y="184530"/>
              <a:ext cx="1955410" cy="1754326"/>
            </a:xfrm>
            <a:prstGeom prst="rect">
              <a:avLst/>
            </a:prstGeom>
          </p:spPr>
        </p:pic>
      </p:grpSp>
      <p:graphicFrame>
        <p:nvGraphicFramePr>
          <p:cNvPr id="5" name="جدول 4">
            <a:extLst>
              <a:ext uri="{FF2B5EF4-FFF2-40B4-BE49-F238E27FC236}">
                <a16:creationId xmlns:a16="http://schemas.microsoft.com/office/drawing/2014/main" id="{25EB3F56-9B30-4AB3-8ABC-193BE8A878A7}"/>
              </a:ext>
            </a:extLst>
          </p:cNvPr>
          <p:cNvGraphicFramePr>
            <a:graphicFrameLocks noGrp="1"/>
          </p:cNvGraphicFramePr>
          <p:nvPr>
            <p:extLst>
              <p:ext uri="{D42A27DB-BD31-4B8C-83A1-F6EECF244321}">
                <p14:modId xmlns:p14="http://schemas.microsoft.com/office/powerpoint/2010/main" val="2549276780"/>
              </p:ext>
            </p:extLst>
          </p:nvPr>
        </p:nvGraphicFramePr>
        <p:xfrm>
          <a:off x="8202794" y="2181323"/>
          <a:ext cx="3600000" cy="4362000"/>
        </p:xfrm>
        <a:graphic>
          <a:graphicData uri="http://schemas.openxmlformats.org/drawingml/2006/table">
            <a:tbl>
              <a:tblPr rtl="1" firstRow="1" bandRow="1">
                <a:tableStyleId>{5C22544A-7EE6-4342-B048-85BDC9FD1C3A}</a:tableStyleId>
              </a:tblPr>
              <a:tblGrid>
                <a:gridCol w="3600000">
                  <a:extLst>
                    <a:ext uri="{9D8B030D-6E8A-4147-A177-3AD203B41FA5}">
                      <a16:colId xmlns:a16="http://schemas.microsoft.com/office/drawing/2014/main" val="821349193"/>
                    </a:ext>
                  </a:extLst>
                </a:gridCol>
              </a:tblGrid>
              <a:tr h="3600000">
                <a:tc>
                  <a:txBody>
                    <a:bodyPr/>
                    <a:lstStyle/>
                    <a:p>
                      <a:pPr algn="ctr" rtl="1"/>
                      <a:endParaRPr lang="ar-SA" sz="4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02439852"/>
                  </a:ext>
                </a:extLst>
              </a:tr>
              <a:tr h="370840">
                <a:tc>
                  <a:txBody>
                    <a:bodyPr/>
                    <a:lstStyle/>
                    <a:p>
                      <a:pPr algn="ctr" rtl="1"/>
                      <a:r>
                        <a:rPr lang="ar-SA" sz="4400" dirty="0"/>
                        <a:t>بكتيريا كروية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276168"/>
                  </a:ext>
                </a:extLst>
              </a:tr>
            </a:tbl>
          </a:graphicData>
        </a:graphic>
      </p:graphicFrame>
      <p:graphicFrame>
        <p:nvGraphicFramePr>
          <p:cNvPr id="6" name="جدول 5">
            <a:extLst>
              <a:ext uri="{FF2B5EF4-FFF2-40B4-BE49-F238E27FC236}">
                <a16:creationId xmlns:a16="http://schemas.microsoft.com/office/drawing/2014/main" id="{AFED2208-4963-4D2F-BC02-00B1887C07EE}"/>
              </a:ext>
            </a:extLst>
          </p:cNvPr>
          <p:cNvGraphicFramePr>
            <a:graphicFrameLocks noGrp="1"/>
          </p:cNvGraphicFramePr>
          <p:nvPr>
            <p:extLst>
              <p:ext uri="{D42A27DB-BD31-4B8C-83A1-F6EECF244321}">
                <p14:modId xmlns:p14="http://schemas.microsoft.com/office/powerpoint/2010/main" val="578101825"/>
              </p:ext>
            </p:extLst>
          </p:nvPr>
        </p:nvGraphicFramePr>
        <p:xfrm>
          <a:off x="4296000" y="2181323"/>
          <a:ext cx="3600000" cy="4362000"/>
        </p:xfrm>
        <a:graphic>
          <a:graphicData uri="http://schemas.openxmlformats.org/drawingml/2006/table">
            <a:tbl>
              <a:tblPr rtl="1" firstRow="1" bandRow="1">
                <a:tableStyleId>{5C22544A-7EE6-4342-B048-85BDC9FD1C3A}</a:tableStyleId>
              </a:tblPr>
              <a:tblGrid>
                <a:gridCol w="3600000">
                  <a:extLst>
                    <a:ext uri="{9D8B030D-6E8A-4147-A177-3AD203B41FA5}">
                      <a16:colId xmlns:a16="http://schemas.microsoft.com/office/drawing/2014/main" val="821349193"/>
                    </a:ext>
                  </a:extLst>
                </a:gridCol>
              </a:tblGrid>
              <a:tr h="3600000">
                <a:tc>
                  <a:txBody>
                    <a:bodyPr/>
                    <a:lstStyle/>
                    <a:p>
                      <a:pPr algn="ctr" rtl="1"/>
                      <a:endParaRPr lang="ar-SA" sz="4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02439852"/>
                  </a:ext>
                </a:extLst>
              </a:tr>
              <a:tr h="370840">
                <a:tc>
                  <a:txBody>
                    <a:bodyPr/>
                    <a:lstStyle/>
                    <a:p>
                      <a:pPr algn="ctr" rtl="1"/>
                      <a:r>
                        <a:rPr lang="ar-SA" sz="4400" dirty="0"/>
                        <a:t>بكتيريا عصوية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276168"/>
                  </a:ext>
                </a:extLst>
              </a:tr>
            </a:tbl>
          </a:graphicData>
        </a:graphic>
      </p:graphicFrame>
      <p:graphicFrame>
        <p:nvGraphicFramePr>
          <p:cNvPr id="7" name="جدول 6">
            <a:extLst>
              <a:ext uri="{FF2B5EF4-FFF2-40B4-BE49-F238E27FC236}">
                <a16:creationId xmlns:a16="http://schemas.microsoft.com/office/drawing/2014/main" id="{E6BA1D8F-0ED5-492B-8052-D1AA2A9993E2}"/>
              </a:ext>
            </a:extLst>
          </p:cNvPr>
          <p:cNvGraphicFramePr>
            <a:graphicFrameLocks noGrp="1"/>
          </p:cNvGraphicFramePr>
          <p:nvPr>
            <p:extLst>
              <p:ext uri="{D42A27DB-BD31-4B8C-83A1-F6EECF244321}">
                <p14:modId xmlns:p14="http://schemas.microsoft.com/office/powerpoint/2010/main" val="1590679048"/>
              </p:ext>
            </p:extLst>
          </p:nvPr>
        </p:nvGraphicFramePr>
        <p:xfrm>
          <a:off x="389206" y="2181323"/>
          <a:ext cx="3600000" cy="4362000"/>
        </p:xfrm>
        <a:graphic>
          <a:graphicData uri="http://schemas.openxmlformats.org/drawingml/2006/table">
            <a:tbl>
              <a:tblPr rtl="1" firstRow="1" bandRow="1">
                <a:tableStyleId>{5C22544A-7EE6-4342-B048-85BDC9FD1C3A}</a:tableStyleId>
              </a:tblPr>
              <a:tblGrid>
                <a:gridCol w="3600000">
                  <a:extLst>
                    <a:ext uri="{9D8B030D-6E8A-4147-A177-3AD203B41FA5}">
                      <a16:colId xmlns:a16="http://schemas.microsoft.com/office/drawing/2014/main" val="821349193"/>
                    </a:ext>
                  </a:extLst>
                </a:gridCol>
              </a:tblGrid>
              <a:tr h="3600000">
                <a:tc>
                  <a:txBody>
                    <a:bodyPr/>
                    <a:lstStyle/>
                    <a:p>
                      <a:pPr algn="ctr" rtl="1"/>
                      <a:endParaRPr lang="ar-SA" sz="4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3002439852"/>
                  </a:ext>
                </a:extLst>
              </a:tr>
              <a:tr h="370840">
                <a:tc>
                  <a:txBody>
                    <a:bodyPr/>
                    <a:lstStyle/>
                    <a:p>
                      <a:pPr algn="ctr" rtl="1"/>
                      <a:r>
                        <a:rPr lang="ar-SA" sz="4400" dirty="0"/>
                        <a:t>بكتيريا حلزونية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276168"/>
                  </a:ext>
                </a:extLst>
              </a:tr>
            </a:tbl>
          </a:graphicData>
        </a:graphic>
      </p:graphicFrame>
      <p:sp>
        <p:nvSpPr>
          <p:cNvPr id="8" name="مستطيل 7">
            <a:extLst>
              <a:ext uri="{FF2B5EF4-FFF2-40B4-BE49-F238E27FC236}">
                <a16:creationId xmlns:a16="http://schemas.microsoft.com/office/drawing/2014/main" id="{2E079E3A-5F28-4600-A635-4BE55F0C94AE}"/>
              </a:ext>
            </a:extLst>
          </p:cNvPr>
          <p:cNvSpPr/>
          <p:nvPr/>
        </p:nvSpPr>
        <p:spPr>
          <a:xfrm>
            <a:off x="8259066" y="5828991"/>
            <a:ext cx="3494139" cy="686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38C45E35-C690-4897-BFCE-B73D00BB5281}"/>
              </a:ext>
            </a:extLst>
          </p:cNvPr>
          <p:cNvSpPr/>
          <p:nvPr/>
        </p:nvSpPr>
        <p:spPr>
          <a:xfrm>
            <a:off x="4324136" y="5843059"/>
            <a:ext cx="3494139" cy="686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49975EC4-4B55-4834-8159-84F98FE4C1A8}"/>
              </a:ext>
            </a:extLst>
          </p:cNvPr>
          <p:cNvSpPr/>
          <p:nvPr/>
        </p:nvSpPr>
        <p:spPr>
          <a:xfrm>
            <a:off x="445478" y="5825363"/>
            <a:ext cx="3494139" cy="686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70378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04598AC6-DACB-478B-AE7D-463FC053765E}"/>
              </a:ext>
            </a:extLst>
          </p:cNvPr>
          <p:cNvGrpSpPr/>
          <p:nvPr/>
        </p:nvGrpSpPr>
        <p:grpSpPr>
          <a:xfrm>
            <a:off x="572131" y="1827154"/>
            <a:ext cx="10995654" cy="1620000"/>
            <a:chOff x="572131" y="2146307"/>
            <a:chExt cx="10995654" cy="1620000"/>
          </a:xfrm>
        </p:grpSpPr>
        <p:sp>
          <p:nvSpPr>
            <p:cNvPr id="3" name="Oval 136" descr="فغ765">
              <a:extLst>
                <a:ext uri="{FF2B5EF4-FFF2-40B4-BE49-F238E27FC236}">
                  <a16:creationId xmlns:a16="http://schemas.microsoft.com/office/drawing/2014/main" id="{876071AC-C482-4774-B943-F73E45F45971}"/>
                </a:ext>
              </a:extLst>
            </p:cNvPr>
            <p:cNvSpPr>
              <a:spLocks noChangeArrowheads="1"/>
            </p:cNvSpPr>
            <p:nvPr/>
          </p:nvSpPr>
          <p:spPr bwMode="auto">
            <a:xfrm>
              <a:off x="2869451" y="2146307"/>
              <a:ext cx="1800000" cy="1620000"/>
            </a:xfrm>
            <a:prstGeom prst="ellipse">
              <a:avLst/>
            </a:prstGeom>
            <a:blipFill dpi="0" rotWithShape="0">
              <a:blip r:embed="rId2"/>
              <a:srcRect/>
              <a:stretch>
                <a:fillRect/>
              </a:stretch>
            </a:blipFill>
            <a:ln w="38100">
              <a:solidFill>
                <a:srgbClr val="FF0000"/>
              </a:solidFill>
              <a:round/>
              <a:headEnd/>
              <a:tailEnd/>
            </a:ln>
          </p:spPr>
          <p:txBody>
            <a:bodyPr rot="0" vert="horz" wrap="square" lIns="91440" tIns="45720" rIns="91440" bIns="45720" anchor="t" anchorCtr="0" upright="1">
              <a:noAutofit/>
            </a:bodyPr>
            <a:lstStyle/>
            <a:p>
              <a:endParaRPr lang="ar-SA"/>
            </a:p>
          </p:txBody>
        </p:sp>
        <p:sp>
          <p:nvSpPr>
            <p:cNvPr id="4" name="Oval 139" descr="فغ765">
              <a:extLst>
                <a:ext uri="{FF2B5EF4-FFF2-40B4-BE49-F238E27FC236}">
                  <a16:creationId xmlns:a16="http://schemas.microsoft.com/office/drawing/2014/main" id="{EDB382A4-FC31-4082-9952-581C3F10AC12}"/>
                </a:ext>
              </a:extLst>
            </p:cNvPr>
            <p:cNvSpPr>
              <a:spLocks noChangeArrowheads="1"/>
            </p:cNvSpPr>
            <p:nvPr/>
          </p:nvSpPr>
          <p:spPr bwMode="auto">
            <a:xfrm>
              <a:off x="5168896" y="2146307"/>
              <a:ext cx="1800000" cy="1620000"/>
            </a:xfrm>
            <a:prstGeom prst="ellipse">
              <a:avLst/>
            </a:prstGeom>
            <a:blipFill dpi="0" rotWithShape="0">
              <a:blip r:embed="rId3"/>
              <a:srcRect/>
              <a:stretch>
                <a:fillRect/>
              </a:stretch>
            </a:blipFill>
            <a:ln w="38100">
              <a:solidFill>
                <a:srgbClr val="00B0F0"/>
              </a:solidFill>
              <a:round/>
              <a:headEnd/>
              <a:tailEnd/>
            </a:ln>
          </p:spPr>
          <p:txBody>
            <a:bodyPr rot="0" vert="horz" wrap="square" lIns="91440" tIns="45720" rIns="91440" bIns="45720" anchor="t" anchorCtr="0" upright="1">
              <a:noAutofit/>
            </a:bodyPr>
            <a:lstStyle/>
            <a:p>
              <a:endParaRPr lang="ar-SA"/>
            </a:p>
          </p:txBody>
        </p:sp>
        <p:sp>
          <p:nvSpPr>
            <p:cNvPr id="5" name="Oval 140" descr="ههنه">
              <a:extLst>
                <a:ext uri="{FF2B5EF4-FFF2-40B4-BE49-F238E27FC236}">
                  <a16:creationId xmlns:a16="http://schemas.microsoft.com/office/drawing/2014/main" id="{874A17AE-ABEB-4F34-B9DF-22CA156226E9}"/>
                </a:ext>
              </a:extLst>
            </p:cNvPr>
            <p:cNvSpPr>
              <a:spLocks noChangeArrowheads="1"/>
            </p:cNvSpPr>
            <p:nvPr/>
          </p:nvSpPr>
          <p:spPr bwMode="auto">
            <a:xfrm>
              <a:off x="7468340" y="2146307"/>
              <a:ext cx="1800000" cy="1620000"/>
            </a:xfrm>
            <a:prstGeom prst="ellipse">
              <a:avLst/>
            </a:prstGeom>
            <a:blipFill dpi="0" rotWithShape="0">
              <a:blip r:embed="rId4"/>
              <a:srcRect/>
              <a:stretch>
                <a:fillRect/>
              </a:stretch>
            </a:blipFill>
            <a:ln w="38100">
              <a:solidFill>
                <a:srgbClr val="FF0000"/>
              </a:solidFill>
              <a:round/>
              <a:headEnd/>
              <a:tailEnd/>
            </a:ln>
          </p:spPr>
          <p:txBody>
            <a:bodyPr rot="0" vert="horz" wrap="square" lIns="91440" tIns="45720" rIns="91440" bIns="45720" anchor="t" anchorCtr="0" upright="1">
              <a:noAutofit/>
            </a:bodyPr>
            <a:lstStyle/>
            <a:p>
              <a:endParaRPr lang="ar-SA"/>
            </a:p>
          </p:txBody>
        </p:sp>
        <p:sp>
          <p:nvSpPr>
            <p:cNvPr id="6" name="Oval 141" descr="فغ765">
              <a:extLst>
                <a:ext uri="{FF2B5EF4-FFF2-40B4-BE49-F238E27FC236}">
                  <a16:creationId xmlns:a16="http://schemas.microsoft.com/office/drawing/2014/main" id="{239AD7BB-FC29-486A-A5E3-8E4F77ED4F0C}"/>
                </a:ext>
              </a:extLst>
            </p:cNvPr>
            <p:cNvSpPr>
              <a:spLocks noChangeArrowheads="1"/>
            </p:cNvSpPr>
            <p:nvPr/>
          </p:nvSpPr>
          <p:spPr bwMode="auto">
            <a:xfrm>
              <a:off x="572131" y="2146307"/>
              <a:ext cx="1800000" cy="1620000"/>
            </a:xfrm>
            <a:prstGeom prst="ellipse">
              <a:avLst/>
            </a:prstGeom>
            <a:blipFill dpi="0" rotWithShape="0">
              <a:blip r:embed="rId5"/>
              <a:srcRect/>
              <a:stretch>
                <a:fillRect/>
              </a:stretch>
            </a:blipFill>
            <a:ln w="38100">
              <a:solidFill>
                <a:srgbClr val="00B0F0"/>
              </a:solidFill>
              <a:round/>
              <a:headEnd/>
              <a:tailEnd/>
            </a:ln>
          </p:spPr>
          <p:txBody>
            <a:bodyPr rot="0" vert="horz" wrap="square" lIns="91440" tIns="45720" rIns="91440" bIns="45720" anchor="t" anchorCtr="0" upright="1">
              <a:noAutofit/>
            </a:bodyPr>
            <a:lstStyle/>
            <a:p>
              <a:endParaRPr lang="ar-SA"/>
            </a:p>
          </p:txBody>
        </p:sp>
        <p:sp>
          <p:nvSpPr>
            <p:cNvPr id="7" name="Oval 146" descr="فغ765">
              <a:extLst>
                <a:ext uri="{FF2B5EF4-FFF2-40B4-BE49-F238E27FC236}">
                  <a16:creationId xmlns:a16="http://schemas.microsoft.com/office/drawing/2014/main" id="{C79507E0-9DF8-46F4-B571-410D597E0D1E}"/>
                </a:ext>
              </a:extLst>
            </p:cNvPr>
            <p:cNvSpPr>
              <a:spLocks noChangeArrowheads="1"/>
            </p:cNvSpPr>
            <p:nvPr/>
          </p:nvSpPr>
          <p:spPr bwMode="auto">
            <a:xfrm>
              <a:off x="9767785" y="2146307"/>
              <a:ext cx="1800000" cy="1620000"/>
            </a:xfrm>
            <a:prstGeom prst="ellipse">
              <a:avLst/>
            </a:prstGeom>
            <a:blipFill dpi="0" rotWithShape="0">
              <a:blip r:embed="rId6"/>
              <a:srcRect/>
              <a:stretch>
                <a:fillRect/>
              </a:stretch>
            </a:blipFill>
            <a:ln w="38100">
              <a:solidFill>
                <a:srgbClr val="00B0F0"/>
              </a:solidFill>
              <a:round/>
              <a:headEnd/>
              <a:tailEnd/>
            </a:ln>
          </p:spPr>
          <p:txBody>
            <a:bodyPr rot="0" vert="horz" wrap="square" lIns="91440" tIns="45720" rIns="91440" bIns="45720" anchor="t" anchorCtr="0" upright="1">
              <a:noAutofit/>
            </a:bodyPr>
            <a:lstStyle/>
            <a:p>
              <a:endParaRPr lang="ar-SA"/>
            </a:p>
          </p:txBody>
        </p:sp>
      </p:grpSp>
      <p:grpSp>
        <p:nvGrpSpPr>
          <p:cNvPr id="8" name="مجموعة 7">
            <a:extLst>
              <a:ext uri="{FF2B5EF4-FFF2-40B4-BE49-F238E27FC236}">
                <a16:creationId xmlns:a16="http://schemas.microsoft.com/office/drawing/2014/main" id="{8EA94A2A-0AE2-4E02-83D2-8FA0CBA9B583}"/>
              </a:ext>
            </a:extLst>
          </p:cNvPr>
          <p:cNvGrpSpPr/>
          <p:nvPr/>
        </p:nvGrpSpPr>
        <p:grpSpPr>
          <a:xfrm>
            <a:off x="572131" y="4425331"/>
            <a:ext cx="10995654" cy="1631690"/>
            <a:chOff x="572131" y="4425331"/>
            <a:chExt cx="10995654" cy="1631690"/>
          </a:xfrm>
        </p:grpSpPr>
        <p:sp>
          <p:nvSpPr>
            <p:cNvPr id="9" name="Oval 133" descr="فغ765">
              <a:extLst>
                <a:ext uri="{FF2B5EF4-FFF2-40B4-BE49-F238E27FC236}">
                  <a16:creationId xmlns:a16="http://schemas.microsoft.com/office/drawing/2014/main" id="{4ACD8C18-0A4C-46F7-8077-4DFEA9A26BA0}"/>
                </a:ext>
              </a:extLst>
            </p:cNvPr>
            <p:cNvSpPr>
              <a:spLocks noChangeArrowheads="1"/>
            </p:cNvSpPr>
            <p:nvPr/>
          </p:nvSpPr>
          <p:spPr bwMode="auto">
            <a:xfrm>
              <a:off x="5168896" y="4437021"/>
              <a:ext cx="1800000" cy="1620000"/>
            </a:xfrm>
            <a:prstGeom prst="ellipse">
              <a:avLst/>
            </a:prstGeom>
            <a:blipFill dpi="0" rotWithShape="0">
              <a:blip r:embed="rId7"/>
              <a:srcRect/>
              <a:stretch>
                <a:fillRect/>
              </a:stretch>
            </a:blipFill>
            <a:ln w="38100">
              <a:solidFill>
                <a:srgbClr val="FF0000"/>
              </a:solidFill>
              <a:round/>
              <a:headEnd/>
              <a:tailEnd/>
            </a:ln>
          </p:spPr>
          <p:txBody>
            <a:bodyPr rot="0" vert="horz" wrap="square" lIns="91440" tIns="45720" rIns="91440" bIns="45720" anchor="t" anchorCtr="0" upright="1">
              <a:noAutofit/>
            </a:bodyPr>
            <a:lstStyle/>
            <a:p>
              <a:endParaRPr lang="ar-SA"/>
            </a:p>
          </p:txBody>
        </p:sp>
        <p:sp>
          <p:nvSpPr>
            <p:cNvPr id="10" name="Oval 137" descr="فغ765">
              <a:extLst>
                <a:ext uri="{FF2B5EF4-FFF2-40B4-BE49-F238E27FC236}">
                  <a16:creationId xmlns:a16="http://schemas.microsoft.com/office/drawing/2014/main" id="{90D2E4A3-3B70-4B08-9248-C5E96252C108}"/>
                </a:ext>
              </a:extLst>
            </p:cNvPr>
            <p:cNvSpPr>
              <a:spLocks noChangeArrowheads="1"/>
            </p:cNvSpPr>
            <p:nvPr/>
          </p:nvSpPr>
          <p:spPr bwMode="auto">
            <a:xfrm>
              <a:off x="9767785" y="4430803"/>
              <a:ext cx="1800000" cy="1620000"/>
            </a:xfrm>
            <a:prstGeom prst="ellipse">
              <a:avLst/>
            </a:prstGeom>
            <a:blipFill dpi="0" rotWithShape="0">
              <a:blip r:embed="rId8"/>
              <a:srcRect/>
              <a:stretch>
                <a:fillRect/>
              </a:stretch>
            </a:blipFill>
            <a:ln w="38100">
              <a:solidFill>
                <a:srgbClr val="FF0000"/>
              </a:solidFill>
              <a:round/>
              <a:headEnd/>
              <a:tailEnd/>
            </a:ln>
          </p:spPr>
          <p:txBody>
            <a:bodyPr rot="0" vert="horz" wrap="square" lIns="91440" tIns="45720" rIns="91440" bIns="45720" anchor="t" anchorCtr="0" upright="1">
              <a:noAutofit/>
            </a:bodyPr>
            <a:lstStyle/>
            <a:p>
              <a:endParaRPr lang="ar-SA"/>
            </a:p>
          </p:txBody>
        </p:sp>
        <p:sp>
          <p:nvSpPr>
            <p:cNvPr id="11" name="Oval 138" descr="فغ765">
              <a:extLst>
                <a:ext uri="{FF2B5EF4-FFF2-40B4-BE49-F238E27FC236}">
                  <a16:creationId xmlns:a16="http://schemas.microsoft.com/office/drawing/2014/main" id="{64A99A59-172C-42D2-9D0D-832C51B07EBF}"/>
                </a:ext>
              </a:extLst>
            </p:cNvPr>
            <p:cNvSpPr>
              <a:spLocks noChangeArrowheads="1"/>
            </p:cNvSpPr>
            <p:nvPr/>
          </p:nvSpPr>
          <p:spPr bwMode="auto">
            <a:xfrm>
              <a:off x="7466216" y="4425331"/>
              <a:ext cx="1800000" cy="1620000"/>
            </a:xfrm>
            <a:prstGeom prst="ellipse">
              <a:avLst/>
            </a:prstGeom>
            <a:blipFill dpi="0" rotWithShape="1">
              <a:blip r:embed="rId9">
                <a:extLst>
                  <a:ext uri="{28A0092B-C50C-407E-A947-70E740481C1C}">
                    <a14:useLocalDpi xmlns:a14="http://schemas.microsoft.com/office/drawing/2010/main" val="0"/>
                  </a:ext>
                </a:extLst>
              </a:blip>
              <a:srcRect/>
              <a:stretch>
                <a:fillRect l="-210547" t="-351566" r="-28119" b="-25680"/>
              </a:stretch>
            </a:blipFill>
            <a:ln w="38100">
              <a:solidFill>
                <a:srgbClr val="00B0F0"/>
              </a:solidFill>
              <a:round/>
              <a:headEnd/>
              <a:tailEnd/>
            </a:ln>
          </p:spPr>
          <p:txBody>
            <a:bodyPr rot="0" vert="horz" wrap="square" lIns="91440" tIns="45720" rIns="91440" bIns="45720" anchor="t" anchorCtr="0" upright="1">
              <a:noAutofit/>
            </a:bodyPr>
            <a:lstStyle/>
            <a:p>
              <a:endParaRPr lang="ar-SA"/>
            </a:p>
          </p:txBody>
        </p:sp>
        <p:sp>
          <p:nvSpPr>
            <p:cNvPr id="12" name="Oval 142" descr="فغ765">
              <a:extLst>
                <a:ext uri="{FF2B5EF4-FFF2-40B4-BE49-F238E27FC236}">
                  <a16:creationId xmlns:a16="http://schemas.microsoft.com/office/drawing/2014/main" id="{645A85CF-9BB6-4F0E-BD74-72A382E011A0}"/>
                </a:ext>
              </a:extLst>
            </p:cNvPr>
            <p:cNvSpPr>
              <a:spLocks noChangeArrowheads="1"/>
            </p:cNvSpPr>
            <p:nvPr/>
          </p:nvSpPr>
          <p:spPr bwMode="auto">
            <a:xfrm>
              <a:off x="2869451" y="4430803"/>
              <a:ext cx="1800000" cy="1620000"/>
            </a:xfrm>
            <a:prstGeom prst="ellipse">
              <a:avLst/>
            </a:prstGeom>
            <a:blipFill dpi="0" rotWithShape="0">
              <a:blip r:embed="rId10"/>
              <a:srcRect/>
              <a:stretch>
                <a:fillRect/>
              </a:stretch>
            </a:blipFill>
            <a:ln w="38100">
              <a:solidFill>
                <a:srgbClr val="00B0F0"/>
              </a:solidFill>
              <a:round/>
              <a:headEnd/>
              <a:tailEnd/>
            </a:ln>
          </p:spPr>
          <p:txBody>
            <a:bodyPr rot="0" vert="horz" wrap="square" lIns="91440" tIns="45720" rIns="91440" bIns="45720" anchor="t" anchorCtr="0" upright="1">
              <a:noAutofit/>
            </a:bodyPr>
            <a:lstStyle/>
            <a:p>
              <a:endParaRPr lang="ar-SA"/>
            </a:p>
          </p:txBody>
        </p:sp>
        <p:sp>
          <p:nvSpPr>
            <p:cNvPr id="13" name="Oval 147" descr="فغ765">
              <a:extLst>
                <a:ext uri="{FF2B5EF4-FFF2-40B4-BE49-F238E27FC236}">
                  <a16:creationId xmlns:a16="http://schemas.microsoft.com/office/drawing/2014/main" id="{462227AD-A8AF-479A-A56A-37E7568A8173}"/>
                </a:ext>
              </a:extLst>
            </p:cNvPr>
            <p:cNvSpPr>
              <a:spLocks noChangeArrowheads="1"/>
            </p:cNvSpPr>
            <p:nvPr/>
          </p:nvSpPr>
          <p:spPr bwMode="auto">
            <a:xfrm>
              <a:off x="572131" y="4430803"/>
              <a:ext cx="1800000" cy="1620000"/>
            </a:xfrm>
            <a:prstGeom prst="ellipse">
              <a:avLst/>
            </a:prstGeom>
            <a:blipFill dpi="0" rotWithShape="0">
              <a:blip r:embed="rId11"/>
              <a:srcRect/>
              <a:stretch>
                <a:fillRect/>
              </a:stretch>
            </a:blipFill>
            <a:ln w="38100">
              <a:solidFill>
                <a:srgbClr val="FF0000"/>
              </a:solidFill>
              <a:round/>
              <a:headEnd/>
              <a:tailEnd/>
            </a:ln>
          </p:spPr>
          <p:txBody>
            <a:bodyPr rot="0" vert="horz" wrap="square" lIns="91440" tIns="45720" rIns="91440" bIns="45720" anchor="t" anchorCtr="0" upright="1">
              <a:noAutofit/>
            </a:bodyPr>
            <a:lstStyle/>
            <a:p>
              <a:endParaRPr lang="ar-SA"/>
            </a:p>
          </p:txBody>
        </p:sp>
      </p:grpSp>
      <p:sp>
        <p:nvSpPr>
          <p:cNvPr id="14" name="مستطيل 13">
            <a:extLst>
              <a:ext uri="{FF2B5EF4-FFF2-40B4-BE49-F238E27FC236}">
                <a16:creationId xmlns:a16="http://schemas.microsoft.com/office/drawing/2014/main" id="{E6DDD748-33BB-4819-B401-F25D668F0BE1}"/>
              </a:ext>
            </a:extLst>
          </p:cNvPr>
          <p:cNvSpPr/>
          <p:nvPr/>
        </p:nvSpPr>
        <p:spPr>
          <a:xfrm>
            <a:off x="2372131" y="62959"/>
            <a:ext cx="9744501" cy="1569660"/>
          </a:xfrm>
          <a:prstGeom prst="rect">
            <a:avLst/>
          </a:prstGeom>
          <a:solidFill>
            <a:schemeClr val="accent4">
              <a:lumMod val="20000"/>
              <a:lumOff val="80000"/>
            </a:schemeClr>
          </a:solidFill>
          <a:ln w="38100">
            <a:solidFill>
              <a:schemeClr val="tx1"/>
            </a:solidFill>
          </a:ln>
        </p:spPr>
        <p:txBody>
          <a:bodyPr wrap="square" lIns="91440" tIns="45720" rIns="91440" bIns="45720">
            <a:spAutoFit/>
          </a:bodyPr>
          <a:lstStyle/>
          <a:p>
            <a:r>
              <a:rPr lang="ar-SA" sz="3200" b="1" dirty="0"/>
              <a:t># طلبت أ/مها معلمة الأحياء من عبير أن تضع بطاقة تصف شكل البكتيريا على الشرائح المجهرية بعد فحصها والتعرف عليها طالبتي العزيزة:</a:t>
            </a:r>
          </a:p>
          <a:p>
            <a:r>
              <a:rPr lang="ar-SA" sz="3200" b="1" dirty="0"/>
              <a:t> ساعدي عبير بالتعرف على شكل البكتيريا ثم أكتبيها على بطاقة التعريف  </a:t>
            </a:r>
            <a:endParaRPr lang="en-US" sz="3200" b="1" dirty="0"/>
          </a:p>
        </p:txBody>
      </p:sp>
      <p:pic>
        <p:nvPicPr>
          <p:cNvPr id="15" name="صورة 14">
            <a:extLst>
              <a:ext uri="{FF2B5EF4-FFF2-40B4-BE49-F238E27FC236}">
                <a16:creationId xmlns:a16="http://schemas.microsoft.com/office/drawing/2014/main" id="{B1FAD467-5486-43C7-87DB-116E86F9AF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1139" y="62959"/>
            <a:ext cx="2074389" cy="1651605"/>
          </a:xfrm>
          <a:prstGeom prst="rect">
            <a:avLst/>
          </a:prstGeom>
        </p:spPr>
      </p:pic>
      <p:sp>
        <p:nvSpPr>
          <p:cNvPr id="16" name="تمرير أفقي 52">
            <a:extLst>
              <a:ext uri="{FF2B5EF4-FFF2-40B4-BE49-F238E27FC236}">
                <a16:creationId xmlns:a16="http://schemas.microsoft.com/office/drawing/2014/main" id="{B6B6E4D2-8892-40A1-A766-D54152DF5BCB}"/>
              </a:ext>
            </a:extLst>
          </p:cNvPr>
          <p:cNvSpPr/>
          <p:nvPr/>
        </p:nvSpPr>
        <p:spPr>
          <a:xfrm>
            <a:off x="9767785" y="3628092"/>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17" name="تمرير أفقي 53">
            <a:extLst>
              <a:ext uri="{FF2B5EF4-FFF2-40B4-BE49-F238E27FC236}">
                <a16:creationId xmlns:a16="http://schemas.microsoft.com/office/drawing/2014/main" id="{87F32321-732C-49F8-8402-77E2C3C22328}"/>
              </a:ext>
            </a:extLst>
          </p:cNvPr>
          <p:cNvSpPr/>
          <p:nvPr/>
        </p:nvSpPr>
        <p:spPr>
          <a:xfrm>
            <a:off x="9767785" y="6158249"/>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18" name="تمرير أفقي 54">
            <a:extLst>
              <a:ext uri="{FF2B5EF4-FFF2-40B4-BE49-F238E27FC236}">
                <a16:creationId xmlns:a16="http://schemas.microsoft.com/office/drawing/2014/main" id="{4085A4F7-1F25-4BC6-A9BD-6528CA8678DD}"/>
              </a:ext>
            </a:extLst>
          </p:cNvPr>
          <p:cNvSpPr/>
          <p:nvPr/>
        </p:nvSpPr>
        <p:spPr>
          <a:xfrm>
            <a:off x="573403" y="3628088"/>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19" name="تمرير أفقي 55">
            <a:extLst>
              <a:ext uri="{FF2B5EF4-FFF2-40B4-BE49-F238E27FC236}">
                <a16:creationId xmlns:a16="http://schemas.microsoft.com/office/drawing/2014/main" id="{DE2B5B18-A51D-4A1E-9668-B10DE8F23513}"/>
              </a:ext>
            </a:extLst>
          </p:cNvPr>
          <p:cNvSpPr/>
          <p:nvPr/>
        </p:nvSpPr>
        <p:spPr>
          <a:xfrm>
            <a:off x="2869451" y="3628089"/>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20" name="تمرير أفقي 56">
            <a:extLst>
              <a:ext uri="{FF2B5EF4-FFF2-40B4-BE49-F238E27FC236}">
                <a16:creationId xmlns:a16="http://schemas.microsoft.com/office/drawing/2014/main" id="{0E964736-118A-40AD-8998-74BA9547E5D2}"/>
              </a:ext>
            </a:extLst>
          </p:cNvPr>
          <p:cNvSpPr/>
          <p:nvPr/>
        </p:nvSpPr>
        <p:spPr>
          <a:xfrm>
            <a:off x="5168896" y="3628090"/>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21" name="تمرير أفقي 57">
            <a:extLst>
              <a:ext uri="{FF2B5EF4-FFF2-40B4-BE49-F238E27FC236}">
                <a16:creationId xmlns:a16="http://schemas.microsoft.com/office/drawing/2014/main" id="{70D01A9A-A09A-42B7-812E-02427C97F4F4}"/>
              </a:ext>
            </a:extLst>
          </p:cNvPr>
          <p:cNvSpPr/>
          <p:nvPr/>
        </p:nvSpPr>
        <p:spPr>
          <a:xfrm>
            <a:off x="7464944" y="3628091"/>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22" name="تمرير أفقي 58">
            <a:extLst>
              <a:ext uri="{FF2B5EF4-FFF2-40B4-BE49-F238E27FC236}">
                <a16:creationId xmlns:a16="http://schemas.microsoft.com/office/drawing/2014/main" id="{8071B272-D054-41DE-B90B-061FCF988931}"/>
              </a:ext>
            </a:extLst>
          </p:cNvPr>
          <p:cNvSpPr/>
          <p:nvPr/>
        </p:nvSpPr>
        <p:spPr>
          <a:xfrm>
            <a:off x="7464944" y="6162735"/>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23" name="تمرير أفقي 59">
            <a:extLst>
              <a:ext uri="{FF2B5EF4-FFF2-40B4-BE49-F238E27FC236}">
                <a16:creationId xmlns:a16="http://schemas.microsoft.com/office/drawing/2014/main" id="{B7055D7A-FCE9-4E60-BA0A-B98E6D0C44FB}"/>
              </a:ext>
            </a:extLst>
          </p:cNvPr>
          <p:cNvSpPr/>
          <p:nvPr/>
        </p:nvSpPr>
        <p:spPr>
          <a:xfrm>
            <a:off x="576800" y="6158246"/>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24" name="تمرير أفقي 60">
            <a:extLst>
              <a:ext uri="{FF2B5EF4-FFF2-40B4-BE49-F238E27FC236}">
                <a16:creationId xmlns:a16="http://schemas.microsoft.com/office/drawing/2014/main" id="{9ACBCFBA-2F1F-4B5E-B017-536C9F13AA05}"/>
              </a:ext>
            </a:extLst>
          </p:cNvPr>
          <p:cNvSpPr/>
          <p:nvPr/>
        </p:nvSpPr>
        <p:spPr>
          <a:xfrm>
            <a:off x="2872848" y="6158248"/>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
        <p:nvSpPr>
          <p:cNvPr id="25" name="تمرير أفقي 61">
            <a:extLst>
              <a:ext uri="{FF2B5EF4-FFF2-40B4-BE49-F238E27FC236}">
                <a16:creationId xmlns:a16="http://schemas.microsoft.com/office/drawing/2014/main" id="{A1140FBB-8A64-49E3-A273-A4D044D21A5D}"/>
              </a:ext>
            </a:extLst>
          </p:cNvPr>
          <p:cNvSpPr/>
          <p:nvPr/>
        </p:nvSpPr>
        <p:spPr>
          <a:xfrm>
            <a:off x="5168896" y="6158247"/>
            <a:ext cx="1800000" cy="695265"/>
          </a:xfrm>
          <a:prstGeom prst="horizontalScroll">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الشكل ........</a:t>
            </a:r>
          </a:p>
        </p:txBody>
      </p:sp>
    </p:spTree>
    <p:extLst>
      <p:ext uri="{BB962C8B-B14F-4D97-AF65-F5344CB8AC3E}">
        <p14:creationId xmlns:p14="http://schemas.microsoft.com/office/powerpoint/2010/main" val="3840981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25)">
            <a:hlinkClick r:id="" action="ppaction://media"/>
            <a:extLst>
              <a:ext uri="{FF2B5EF4-FFF2-40B4-BE49-F238E27FC236}">
                <a16:creationId xmlns:a16="http://schemas.microsoft.com/office/drawing/2014/main" id="{5DD3A1D8-1C08-458E-B256-A267034069DC}"/>
              </a:ext>
            </a:extLst>
          </p:cNvPr>
          <p:cNvPicPr>
            <a:picLocks noChangeAspect="1"/>
          </p:cNvPicPr>
          <p:nvPr>
            <a:videoFile r:link="rId1"/>
            <p:extLst>
              <p:ext uri="{DAA4B4D4-6D71-4841-9C94-3DE7FCFB9230}">
                <p14:media xmlns:p14="http://schemas.microsoft.com/office/powerpoint/2010/main" r:embed="rId2">
                  <p14:trim st="51402" end="2845.6666"/>
                </p14:media>
              </p:ext>
            </p:extLst>
          </p:nvPr>
        </p:nvPicPr>
        <p:blipFill>
          <a:blip r:embed="rId4"/>
          <a:stretch>
            <a:fillRect/>
          </a:stretch>
        </p:blipFill>
        <p:spPr>
          <a:xfrm>
            <a:off x="112542" y="126609"/>
            <a:ext cx="11435024" cy="6569613"/>
          </a:xfrm>
          <a:prstGeom prst="rect">
            <a:avLst/>
          </a:prstGeom>
        </p:spPr>
      </p:pic>
      <p:sp>
        <p:nvSpPr>
          <p:cNvPr id="3" name="مستطيل 2">
            <a:extLst>
              <a:ext uri="{FF2B5EF4-FFF2-40B4-BE49-F238E27FC236}">
                <a16:creationId xmlns:a16="http://schemas.microsoft.com/office/drawing/2014/main" id="{D9B6CB82-1D82-4ABA-8F44-937B14B56D02}"/>
              </a:ext>
            </a:extLst>
          </p:cNvPr>
          <p:cNvSpPr/>
          <p:nvPr/>
        </p:nvSpPr>
        <p:spPr>
          <a:xfrm rot="5400000">
            <a:off x="8644563" y="3146331"/>
            <a:ext cx="6510115" cy="584775"/>
          </a:xfrm>
          <a:prstGeom prst="rect">
            <a:avLst/>
          </a:prstGeom>
          <a:noFill/>
        </p:spPr>
        <p:txBody>
          <a:bodyPr wrap="none" lIns="91440" tIns="45720" rIns="91440" bIns="45720">
            <a:spAutoFit/>
          </a:bodyPr>
          <a:lstStyle/>
          <a:p>
            <a:pPr algn="ctr"/>
            <a:r>
              <a:rPr lang="ar-SA" sz="3200" cap="none" spc="0" dirty="0">
                <a:ln w="0"/>
                <a:solidFill>
                  <a:schemeClr val="tx1"/>
                </a:solidFill>
                <a:effectLst>
                  <a:outerShdw blurRad="38100" dist="19050" dir="2700000" algn="tl" rotWithShape="0">
                    <a:schemeClr val="dk1">
                      <a:alpha val="40000"/>
                    </a:schemeClr>
                  </a:outerShdw>
                </a:effectLst>
              </a:rPr>
              <a:t>انقر لمشاهدة طرق الحركة في البكتيريا الحقيقية  </a:t>
            </a:r>
          </a:p>
        </p:txBody>
      </p:sp>
    </p:spTree>
    <p:extLst>
      <p:ext uri="{BB962C8B-B14F-4D97-AF65-F5344CB8AC3E}">
        <p14:creationId xmlns:p14="http://schemas.microsoft.com/office/powerpoint/2010/main" val="21099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13D3BD1-A30E-478A-B9C8-49D0F31B28A2}"/>
              </a:ext>
            </a:extLst>
          </p:cNvPr>
          <p:cNvSpPr/>
          <p:nvPr/>
        </p:nvSpPr>
        <p:spPr>
          <a:xfrm>
            <a:off x="2285555" y="174059"/>
            <a:ext cx="9661620" cy="769441"/>
          </a:xfrm>
          <a:prstGeom prst="rect">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من خلال المقطع السابق اكملي المخطط السمي التالي </a:t>
            </a:r>
          </a:p>
        </p:txBody>
      </p:sp>
      <p:sp>
        <p:nvSpPr>
          <p:cNvPr id="10" name="مستطيل 9">
            <a:extLst>
              <a:ext uri="{FF2B5EF4-FFF2-40B4-BE49-F238E27FC236}">
                <a16:creationId xmlns:a16="http://schemas.microsoft.com/office/drawing/2014/main" id="{6AE344D5-D0B7-46D9-B7FE-9BA171FB6A92}"/>
              </a:ext>
            </a:extLst>
          </p:cNvPr>
          <p:cNvSpPr/>
          <p:nvPr/>
        </p:nvSpPr>
        <p:spPr>
          <a:xfrm>
            <a:off x="7439392" y="2098392"/>
            <a:ext cx="4320000" cy="1620000"/>
          </a:xfrm>
          <a:prstGeom prst="rect">
            <a:avLst/>
          </a:prstGeom>
          <a:solidFill>
            <a:srgbClr val="FFFF75"/>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من طرق الحركة في البكتيريا</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11" name="مستطيل 10">
            <a:extLst>
              <a:ext uri="{FF2B5EF4-FFF2-40B4-BE49-F238E27FC236}">
                <a16:creationId xmlns:a16="http://schemas.microsoft.com/office/drawing/2014/main" id="{3D3EE731-D83C-49C6-A413-042054EE02C2}"/>
              </a:ext>
            </a:extLst>
          </p:cNvPr>
          <p:cNvSpPr/>
          <p:nvPr/>
        </p:nvSpPr>
        <p:spPr>
          <a:xfrm>
            <a:off x="9875519" y="4023993"/>
            <a:ext cx="1745084"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الانزلاق</a:t>
            </a:r>
          </a:p>
        </p:txBody>
      </p:sp>
      <p:sp>
        <p:nvSpPr>
          <p:cNvPr id="12" name="مستطيل 11">
            <a:extLst>
              <a:ext uri="{FF2B5EF4-FFF2-40B4-BE49-F238E27FC236}">
                <a16:creationId xmlns:a16="http://schemas.microsoft.com/office/drawing/2014/main" id="{A515F4BC-9874-4905-9C71-7B4648737D68}"/>
              </a:ext>
            </a:extLst>
          </p:cNvPr>
          <p:cNvSpPr/>
          <p:nvPr/>
        </p:nvSpPr>
        <p:spPr>
          <a:xfrm>
            <a:off x="7692489" y="4037056"/>
            <a:ext cx="1745084"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الأسواط </a:t>
            </a:r>
          </a:p>
        </p:txBody>
      </p:sp>
      <p:sp>
        <p:nvSpPr>
          <p:cNvPr id="13" name="مستطيل 12">
            <a:extLst>
              <a:ext uri="{FF2B5EF4-FFF2-40B4-BE49-F238E27FC236}">
                <a16:creationId xmlns:a16="http://schemas.microsoft.com/office/drawing/2014/main" id="{76026199-9A97-4B53-A66A-D046B1F85F82}"/>
              </a:ext>
            </a:extLst>
          </p:cNvPr>
          <p:cNvSpPr/>
          <p:nvPr/>
        </p:nvSpPr>
        <p:spPr>
          <a:xfrm>
            <a:off x="432608" y="2093662"/>
            <a:ext cx="5220000" cy="1620000"/>
          </a:xfrm>
          <a:prstGeom prst="rect">
            <a:avLst/>
          </a:prstGeom>
          <a:solidFill>
            <a:srgbClr val="FFFF75"/>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تتحرك البكتيريا استجابة لمجموع من المؤثرات منها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08008ADD-8C07-4A05-87FA-0A9E8CAB0003}"/>
              </a:ext>
            </a:extLst>
          </p:cNvPr>
          <p:cNvSpPr/>
          <p:nvPr/>
        </p:nvSpPr>
        <p:spPr>
          <a:xfrm>
            <a:off x="4397748" y="1097403"/>
            <a:ext cx="4320000" cy="769441"/>
          </a:xfrm>
          <a:prstGeom prst="rect">
            <a:avLst/>
          </a:prstGeom>
          <a:solidFill>
            <a:srgbClr val="99FF66"/>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الحركة في البكتيريا</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15" name="مستطيل 14">
            <a:extLst>
              <a:ext uri="{FF2B5EF4-FFF2-40B4-BE49-F238E27FC236}">
                <a16:creationId xmlns:a16="http://schemas.microsoft.com/office/drawing/2014/main" id="{CB59E7A8-300A-41F7-B3F5-267B5A21D834}"/>
              </a:ext>
            </a:extLst>
          </p:cNvPr>
          <p:cNvSpPr/>
          <p:nvPr/>
        </p:nvSpPr>
        <p:spPr>
          <a:xfrm>
            <a:off x="4499512" y="4041990"/>
            <a:ext cx="1425882"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الضوء </a:t>
            </a:r>
          </a:p>
        </p:txBody>
      </p:sp>
      <p:sp>
        <p:nvSpPr>
          <p:cNvPr id="16" name="مستطيل 15">
            <a:extLst>
              <a:ext uri="{FF2B5EF4-FFF2-40B4-BE49-F238E27FC236}">
                <a16:creationId xmlns:a16="http://schemas.microsoft.com/office/drawing/2014/main" id="{D8A1FFFA-796F-4A2C-A3C2-B5EDBF1B0EB4}"/>
              </a:ext>
            </a:extLst>
          </p:cNvPr>
          <p:cNvSpPr/>
          <p:nvPr/>
        </p:nvSpPr>
        <p:spPr>
          <a:xfrm>
            <a:off x="2507626" y="4041989"/>
            <a:ext cx="1872744"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الاكسجين  </a:t>
            </a:r>
          </a:p>
        </p:txBody>
      </p:sp>
      <p:sp>
        <p:nvSpPr>
          <p:cNvPr id="17" name="مستطيل 16">
            <a:extLst>
              <a:ext uri="{FF2B5EF4-FFF2-40B4-BE49-F238E27FC236}">
                <a16:creationId xmlns:a16="http://schemas.microsoft.com/office/drawing/2014/main" id="{5B6E12F0-8AF9-40B9-9D49-1A7EC26FD4CB}"/>
              </a:ext>
            </a:extLst>
          </p:cNvPr>
          <p:cNvSpPr/>
          <p:nvPr/>
        </p:nvSpPr>
        <p:spPr>
          <a:xfrm>
            <a:off x="78380" y="4041987"/>
            <a:ext cx="2271703" cy="756000"/>
          </a:xfrm>
          <a:prstGeom prst="rect">
            <a:avLst/>
          </a:prstGeom>
          <a:solidFill>
            <a:schemeClr val="bg1"/>
          </a:solidFill>
          <a:ln w="38100">
            <a:solidFill>
              <a:schemeClr val="tx1"/>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rPr>
              <a:t>المواد الكيميائية   </a:t>
            </a:r>
          </a:p>
        </p:txBody>
      </p:sp>
      <p:sp>
        <p:nvSpPr>
          <p:cNvPr id="18" name="مستطيل 17">
            <a:extLst>
              <a:ext uri="{FF2B5EF4-FFF2-40B4-BE49-F238E27FC236}">
                <a16:creationId xmlns:a16="http://schemas.microsoft.com/office/drawing/2014/main" id="{57597AD9-5658-4B23-A71F-120602AB85DB}"/>
              </a:ext>
            </a:extLst>
          </p:cNvPr>
          <p:cNvSpPr/>
          <p:nvPr/>
        </p:nvSpPr>
        <p:spPr>
          <a:xfrm>
            <a:off x="277859" y="4943430"/>
            <a:ext cx="1872744" cy="584775"/>
          </a:xfrm>
          <a:prstGeom prst="rect">
            <a:avLst/>
          </a:prstGeom>
          <a:solidFill>
            <a:schemeClr val="bg1"/>
          </a:solidFill>
          <a:ln w="38100">
            <a:solidFill>
              <a:schemeClr val="tx1"/>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rPr>
              <a:t>السكر </a:t>
            </a:r>
          </a:p>
        </p:txBody>
      </p:sp>
      <p:sp>
        <p:nvSpPr>
          <p:cNvPr id="20" name="مستطيل 19">
            <a:extLst>
              <a:ext uri="{FF2B5EF4-FFF2-40B4-BE49-F238E27FC236}">
                <a16:creationId xmlns:a16="http://schemas.microsoft.com/office/drawing/2014/main" id="{704D2D14-571A-4719-8A96-902A8746278C}"/>
              </a:ext>
            </a:extLst>
          </p:cNvPr>
          <p:cNvSpPr/>
          <p:nvPr/>
        </p:nvSpPr>
        <p:spPr>
          <a:xfrm>
            <a:off x="277859" y="5765089"/>
            <a:ext cx="1872744" cy="584775"/>
          </a:xfrm>
          <a:prstGeom prst="rect">
            <a:avLst/>
          </a:prstGeom>
          <a:solidFill>
            <a:schemeClr val="bg1"/>
          </a:solidFill>
          <a:ln w="38100">
            <a:solidFill>
              <a:schemeClr val="tx1"/>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rPr>
              <a:t>الأحماض  </a:t>
            </a:r>
          </a:p>
        </p:txBody>
      </p:sp>
      <p:sp>
        <p:nvSpPr>
          <p:cNvPr id="9" name="قوس كبير أيسر 8">
            <a:extLst>
              <a:ext uri="{FF2B5EF4-FFF2-40B4-BE49-F238E27FC236}">
                <a16:creationId xmlns:a16="http://schemas.microsoft.com/office/drawing/2014/main" id="{6F42EBB5-2835-4091-98CB-B1057A05D8A5}"/>
              </a:ext>
            </a:extLst>
          </p:cNvPr>
          <p:cNvSpPr/>
          <p:nvPr/>
        </p:nvSpPr>
        <p:spPr>
          <a:xfrm rot="5400000">
            <a:off x="9729047" y="2706794"/>
            <a:ext cx="136189" cy="242969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2" name="قوس كبير أيسر 21">
            <a:extLst>
              <a:ext uri="{FF2B5EF4-FFF2-40B4-BE49-F238E27FC236}">
                <a16:creationId xmlns:a16="http://schemas.microsoft.com/office/drawing/2014/main" id="{43A4A00C-97F3-4EA1-9109-265D0ECE2C96}"/>
              </a:ext>
            </a:extLst>
          </p:cNvPr>
          <p:cNvSpPr/>
          <p:nvPr/>
        </p:nvSpPr>
        <p:spPr>
          <a:xfrm rot="5400000">
            <a:off x="2959195" y="2196893"/>
            <a:ext cx="180000" cy="3420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23" name="مستطيل 22">
            <a:extLst>
              <a:ext uri="{FF2B5EF4-FFF2-40B4-BE49-F238E27FC236}">
                <a16:creationId xmlns:a16="http://schemas.microsoft.com/office/drawing/2014/main" id="{E4DC39C8-411F-4851-8B4F-E81FBD9840B2}"/>
              </a:ext>
            </a:extLst>
          </p:cNvPr>
          <p:cNvSpPr/>
          <p:nvPr/>
        </p:nvSpPr>
        <p:spPr>
          <a:xfrm>
            <a:off x="9875519" y="4022203"/>
            <a:ext cx="1745084"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a:t>
            </a:r>
          </a:p>
        </p:txBody>
      </p:sp>
      <p:sp>
        <p:nvSpPr>
          <p:cNvPr id="24" name="مستطيل 23">
            <a:extLst>
              <a:ext uri="{FF2B5EF4-FFF2-40B4-BE49-F238E27FC236}">
                <a16:creationId xmlns:a16="http://schemas.microsoft.com/office/drawing/2014/main" id="{31A77A88-9FED-4434-94E4-65646416456C}"/>
              </a:ext>
            </a:extLst>
          </p:cNvPr>
          <p:cNvSpPr/>
          <p:nvPr/>
        </p:nvSpPr>
        <p:spPr>
          <a:xfrm>
            <a:off x="7692489" y="4035266"/>
            <a:ext cx="1745084"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a:t>
            </a:r>
          </a:p>
        </p:txBody>
      </p:sp>
      <p:sp>
        <p:nvSpPr>
          <p:cNvPr id="25" name="مستطيل 24">
            <a:extLst>
              <a:ext uri="{FF2B5EF4-FFF2-40B4-BE49-F238E27FC236}">
                <a16:creationId xmlns:a16="http://schemas.microsoft.com/office/drawing/2014/main" id="{FAF6487C-AEA4-4484-BADE-6E4B9B17AAE1}"/>
              </a:ext>
            </a:extLst>
          </p:cNvPr>
          <p:cNvSpPr/>
          <p:nvPr/>
        </p:nvSpPr>
        <p:spPr>
          <a:xfrm>
            <a:off x="4462027" y="4035265"/>
            <a:ext cx="1463367"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a:t>
            </a:r>
          </a:p>
        </p:txBody>
      </p:sp>
      <p:sp>
        <p:nvSpPr>
          <p:cNvPr id="26" name="مستطيل 25">
            <a:extLst>
              <a:ext uri="{FF2B5EF4-FFF2-40B4-BE49-F238E27FC236}">
                <a16:creationId xmlns:a16="http://schemas.microsoft.com/office/drawing/2014/main" id="{B6B528CA-16F0-45BD-94B9-DBFD9865A6A3}"/>
              </a:ext>
            </a:extLst>
          </p:cNvPr>
          <p:cNvSpPr/>
          <p:nvPr/>
        </p:nvSpPr>
        <p:spPr>
          <a:xfrm>
            <a:off x="2507627" y="4035264"/>
            <a:ext cx="1872744"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a:t>
            </a:r>
          </a:p>
        </p:txBody>
      </p:sp>
      <p:sp>
        <p:nvSpPr>
          <p:cNvPr id="27" name="مستطيل 26">
            <a:extLst>
              <a:ext uri="{FF2B5EF4-FFF2-40B4-BE49-F238E27FC236}">
                <a16:creationId xmlns:a16="http://schemas.microsoft.com/office/drawing/2014/main" id="{D8DEF797-509C-449D-BA89-86958305963D}"/>
              </a:ext>
            </a:extLst>
          </p:cNvPr>
          <p:cNvSpPr/>
          <p:nvPr/>
        </p:nvSpPr>
        <p:spPr>
          <a:xfrm>
            <a:off x="78379" y="4041989"/>
            <a:ext cx="2275589" cy="769441"/>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a:t>
            </a:r>
          </a:p>
        </p:txBody>
      </p:sp>
      <p:sp>
        <p:nvSpPr>
          <p:cNvPr id="28" name="مستطيل 27">
            <a:extLst>
              <a:ext uri="{FF2B5EF4-FFF2-40B4-BE49-F238E27FC236}">
                <a16:creationId xmlns:a16="http://schemas.microsoft.com/office/drawing/2014/main" id="{5913E693-1C14-4628-9F4E-558F22A1CB47}"/>
              </a:ext>
            </a:extLst>
          </p:cNvPr>
          <p:cNvSpPr/>
          <p:nvPr/>
        </p:nvSpPr>
        <p:spPr>
          <a:xfrm>
            <a:off x="277859" y="4943430"/>
            <a:ext cx="1872744" cy="707886"/>
          </a:xfrm>
          <a:prstGeom prst="rect">
            <a:avLst/>
          </a:prstGeom>
          <a:solidFill>
            <a:schemeClr val="bg1"/>
          </a:solidFill>
          <a:ln w="38100">
            <a:solidFill>
              <a:schemeClr val="tx1"/>
            </a:solidFill>
          </a:ln>
        </p:spPr>
        <p:txBody>
          <a:bodyPr wrap="square" lIns="91440" tIns="45720" rIns="91440" bIns="45720">
            <a:spAutoFit/>
          </a:bodyPr>
          <a:lstStyle/>
          <a:p>
            <a:r>
              <a:rPr lang="ar-SA" sz="4000" dirty="0">
                <a:ln w="0"/>
                <a:effectLst>
                  <a:outerShdw blurRad="38100" dist="19050" dir="2700000" algn="tl" rotWithShape="0">
                    <a:schemeClr val="dk1">
                      <a:alpha val="40000"/>
                    </a:schemeClr>
                  </a:outerShdw>
                </a:effectLst>
              </a:rPr>
              <a:t>.......</a:t>
            </a:r>
          </a:p>
        </p:txBody>
      </p:sp>
      <p:sp>
        <p:nvSpPr>
          <p:cNvPr id="29" name="مستطيل 28">
            <a:extLst>
              <a:ext uri="{FF2B5EF4-FFF2-40B4-BE49-F238E27FC236}">
                <a16:creationId xmlns:a16="http://schemas.microsoft.com/office/drawing/2014/main" id="{80A4944A-C0F9-4E07-81DC-67736F1BACB3}"/>
              </a:ext>
            </a:extLst>
          </p:cNvPr>
          <p:cNvSpPr/>
          <p:nvPr/>
        </p:nvSpPr>
        <p:spPr>
          <a:xfrm>
            <a:off x="277859" y="5765089"/>
            <a:ext cx="1872744" cy="707886"/>
          </a:xfrm>
          <a:prstGeom prst="rect">
            <a:avLst/>
          </a:prstGeom>
          <a:solidFill>
            <a:schemeClr val="bg1"/>
          </a:solidFill>
          <a:ln w="38100">
            <a:solidFill>
              <a:schemeClr val="tx1"/>
            </a:solidFill>
          </a:ln>
        </p:spPr>
        <p:txBody>
          <a:bodyPr wrap="square" lIns="91440" tIns="45720" rIns="91440" bIns="45720">
            <a:spAutoFit/>
          </a:bodyPr>
          <a:lstStyle/>
          <a:p>
            <a:r>
              <a:rPr lang="ar-SA" sz="4000" dirty="0">
                <a:ln w="0"/>
                <a:effectLst>
                  <a:outerShdw blurRad="38100" dist="19050" dir="2700000" algn="tl" rotWithShape="0">
                    <a:schemeClr val="dk1">
                      <a:alpha val="40000"/>
                    </a:schemeClr>
                  </a:outerShdw>
                </a:effectLst>
              </a:rPr>
              <a:t>.......</a:t>
            </a:r>
          </a:p>
        </p:txBody>
      </p:sp>
      <p:pic>
        <p:nvPicPr>
          <p:cNvPr id="30" name="Picture 2" descr="ÙØªÙØ¬Ø© Ø¨Ø­Ø« Ø§ÙØµÙØ± Ø¹Ù âªbacteria GIFâ¬â">
            <a:extLst>
              <a:ext uri="{FF2B5EF4-FFF2-40B4-BE49-F238E27FC236}">
                <a16:creationId xmlns:a16="http://schemas.microsoft.com/office/drawing/2014/main" id="{1D1D1AA8-1C7C-4D5D-9BD4-B06DE58E303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8004" y="85063"/>
            <a:ext cx="1958662" cy="192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13D3BD1-A30E-478A-B9C8-49D0F31B28A2}"/>
              </a:ext>
            </a:extLst>
          </p:cNvPr>
          <p:cNvSpPr/>
          <p:nvPr/>
        </p:nvSpPr>
        <p:spPr>
          <a:xfrm>
            <a:off x="3373193" y="229121"/>
            <a:ext cx="8606844" cy="769441"/>
          </a:xfrm>
          <a:prstGeom prst="rect">
            <a:avLst/>
          </a:prstGeom>
          <a:solidFill>
            <a:schemeClr val="accent4">
              <a:lumMod val="20000"/>
              <a:lumOff val="80000"/>
            </a:schemeClr>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من خلال المقطع السابق اكملي الفراغات التالية </a:t>
            </a:r>
          </a:p>
        </p:txBody>
      </p:sp>
      <p:sp>
        <p:nvSpPr>
          <p:cNvPr id="3" name="مستطيل 2">
            <a:extLst>
              <a:ext uri="{FF2B5EF4-FFF2-40B4-BE49-F238E27FC236}">
                <a16:creationId xmlns:a16="http://schemas.microsoft.com/office/drawing/2014/main" id="{9413B04E-07B0-417D-8131-A5835C63DCCE}"/>
              </a:ext>
            </a:extLst>
          </p:cNvPr>
          <p:cNvSpPr/>
          <p:nvPr/>
        </p:nvSpPr>
        <p:spPr>
          <a:xfrm>
            <a:off x="3406056" y="1121117"/>
            <a:ext cx="8541119" cy="4832092"/>
          </a:xfrm>
          <a:prstGeom prst="rect">
            <a:avLst/>
          </a:prstGeom>
          <a:solidFill>
            <a:schemeClr val="bg1"/>
          </a:solidFill>
          <a:ln w="38100">
            <a:solidFill>
              <a:schemeClr val="tx1"/>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1ـ من طرق الحركة في البكتيريا</a:t>
            </a:r>
          </a:p>
          <a:p>
            <a:r>
              <a:rPr lang="ar-SA" sz="4400" dirty="0">
                <a:ln w="0"/>
                <a:effectLst>
                  <a:outerShdw blurRad="38100" dist="19050" dir="2700000" algn="tl" rotWithShape="0">
                    <a:schemeClr val="dk1">
                      <a:alpha val="40000"/>
                    </a:schemeClr>
                  </a:outerShdw>
                </a:effectLst>
              </a:rPr>
              <a:t>   الانزلاق    و   الاسواط </a:t>
            </a:r>
          </a:p>
          <a:p>
            <a:r>
              <a:rPr lang="ar-SA" sz="4400" b="0" cap="none" spc="0" dirty="0">
                <a:ln w="0"/>
                <a:solidFill>
                  <a:schemeClr val="tx1"/>
                </a:solidFill>
                <a:effectLst>
                  <a:outerShdw blurRad="38100" dist="19050" dir="2700000" algn="tl" rotWithShape="0">
                    <a:schemeClr val="dk1">
                      <a:alpha val="40000"/>
                    </a:schemeClr>
                  </a:outerShdw>
                </a:effectLst>
              </a:rPr>
              <a:t>2ـ في البكتيريا</a:t>
            </a:r>
            <a:r>
              <a:rPr lang="ar-SA" sz="4400" dirty="0">
                <a:ln w="0"/>
                <a:effectLst>
                  <a:outerShdw blurRad="38100" dist="19050" dir="2700000" algn="tl" rotWithShape="0">
                    <a:schemeClr val="dk1">
                      <a:alpha val="40000"/>
                    </a:schemeClr>
                  </a:outerShdw>
                </a:effectLst>
              </a:rPr>
              <a:t> ذاتية التغذي تتحرك منجذبة نحو </a:t>
            </a:r>
            <a:r>
              <a:rPr lang="ar-SA" sz="4400" b="0" cap="none" spc="0" dirty="0">
                <a:ln w="0"/>
                <a:solidFill>
                  <a:schemeClr val="tx1"/>
                </a:solidFill>
                <a:effectLst>
                  <a:outerShdw blurRad="38100" dist="19050" dir="2700000" algn="tl" rotWithShape="0">
                    <a:schemeClr val="dk1">
                      <a:alpha val="40000"/>
                    </a:schemeClr>
                  </a:outerShdw>
                </a:effectLst>
              </a:rPr>
              <a:t>   الضوء </a:t>
            </a:r>
          </a:p>
          <a:p>
            <a:r>
              <a:rPr lang="ar-SA" sz="4400" dirty="0">
                <a:ln w="0"/>
                <a:effectLst>
                  <a:outerShdw blurRad="38100" dist="19050" dir="2700000" algn="tl" rotWithShape="0">
                    <a:schemeClr val="dk1">
                      <a:alpha val="40000"/>
                    </a:schemeClr>
                  </a:outerShdw>
                </a:effectLst>
              </a:rPr>
              <a:t>3ـ بعض أنواع البكتيريا تستجيب لمثيرات </a:t>
            </a:r>
            <a:r>
              <a:rPr lang="ar-SA" sz="4400" dirty="0" err="1">
                <a:ln w="0"/>
                <a:effectLst>
                  <a:outerShdw blurRad="38100" dist="19050" dir="2700000" algn="tl" rotWithShape="0">
                    <a:schemeClr val="dk1">
                      <a:alpha val="40000"/>
                    </a:schemeClr>
                  </a:outerShdw>
                </a:effectLst>
              </a:rPr>
              <a:t>كيميائيه</a:t>
            </a:r>
            <a:r>
              <a:rPr lang="ar-SA" sz="4400" dirty="0">
                <a:ln w="0"/>
                <a:effectLst>
                  <a:outerShdw blurRad="38100" dist="19050" dir="2700000" algn="tl" rotWithShape="0">
                    <a:schemeClr val="dk1">
                      <a:alpha val="40000"/>
                    </a:schemeClr>
                  </a:outerShdw>
                </a:effectLst>
              </a:rPr>
              <a:t> منها </a:t>
            </a:r>
          </a:p>
          <a:p>
            <a:r>
              <a:rPr lang="ar-SA" sz="4400" b="0" cap="none" spc="0" dirty="0">
                <a:ln w="0"/>
                <a:solidFill>
                  <a:schemeClr val="tx1"/>
                </a:solidFill>
                <a:effectLst>
                  <a:outerShdw blurRad="38100" dist="19050" dir="2700000" algn="tl" rotWithShape="0">
                    <a:schemeClr val="dk1">
                      <a:alpha val="40000"/>
                    </a:schemeClr>
                  </a:outerShdw>
                </a:effectLst>
              </a:rPr>
              <a:t>   الأكسجين    و  الغذاء</a:t>
            </a:r>
            <a:r>
              <a:rPr lang="ar-SA" sz="4400" dirty="0">
                <a:ln w="0"/>
                <a:effectLst>
                  <a:outerShdw blurRad="38100" dist="19050" dir="2700000" algn="tl" rotWithShape="0">
                    <a:schemeClr val="dk1">
                      <a:alpha val="40000"/>
                    </a:schemeClr>
                  </a:outerShdw>
                </a:effectLst>
              </a:rPr>
              <a:t> </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E21FCAD8-BD59-4B08-BAA3-95091095E6A7}"/>
              </a:ext>
            </a:extLst>
          </p:cNvPr>
          <p:cNvSpPr/>
          <p:nvPr/>
        </p:nvSpPr>
        <p:spPr>
          <a:xfrm>
            <a:off x="9705703" y="1890558"/>
            <a:ext cx="1672046" cy="64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5" name="مستطيل 4">
            <a:extLst>
              <a:ext uri="{FF2B5EF4-FFF2-40B4-BE49-F238E27FC236}">
                <a16:creationId xmlns:a16="http://schemas.microsoft.com/office/drawing/2014/main" id="{91B1EF73-AF00-4B3F-8E48-E1CE2925FCFD}"/>
              </a:ext>
            </a:extLst>
          </p:cNvPr>
          <p:cNvSpPr/>
          <p:nvPr/>
        </p:nvSpPr>
        <p:spPr>
          <a:xfrm>
            <a:off x="6997337" y="1890558"/>
            <a:ext cx="1672046" cy="64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6" name="مستطيل 5">
            <a:extLst>
              <a:ext uri="{FF2B5EF4-FFF2-40B4-BE49-F238E27FC236}">
                <a16:creationId xmlns:a16="http://schemas.microsoft.com/office/drawing/2014/main" id="{662CD8BF-EEF0-46F6-B34A-B70790D589E5}"/>
              </a:ext>
            </a:extLst>
          </p:cNvPr>
          <p:cNvSpPr/>
          <p:nvPr/>
        </p:nvSpPr>
        <p:spPr>
          <a:xfrm>
            <a:off x="10235940" y="3215345"/>
            <a:ext cx="1672046" cy="64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7" name="مستطيل 6">
            <a:extLst>
              <a:ext uri="{FF2B5EF4-FFF2-40B4-BE49-F238E27FC236}">
                <a16:creationId xmlns:a16="http://schemas.microsoft.com/office/drawing/2014/main" id="{172E2A89-03DC-4470-9C56-2F03B18358E4}"/>
              </a:ext>
            </a:extLst>
          </p:cNvPr>
          <p:cNvSpPr/>
          <p:nvPr/>
        </p:nvSpPr>
        <p:spPr>
          <a:xfrm>
            <a:off x="9470571" y="5197751"/>
            <a:ext cx="2007326" cy="64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8" name="مستطيل 7">
            <a:extLst>
              <a:ext uri="{FF2B5EF4-FFF2-40B4-BE49-F238E27FC236}">
                <a16:creationId xmlns:a16="http://schemas.microsoft.com/office/drawing/2014/main" id="{FDA24F77-35F1-480A-93CA-776CD45E94D9}"/>
              </a:ext>
            </a:extLst>
          </p:cNvPr>
          <p:cNvSpPr/>
          <p:nvPr/>
        </p:nvSpPr>
        <p:spPr>
          <a:xfrm>
            <a:off x="6662057" y="5087627"/>
            <a:ext cx="2007326" cy="64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pic>
        <p:nvPicPr>
          <p:cNvPr id="1026" name="Picture 2" descr="ÙØªÙØ¬Ø© Ø¨Ø­Ø« Ø§ÙØµÙØ± Ø¹Ù âªbacteria GIFâ¬â">
            <a:extLst>
              <a:ext uri="{FF2B5EF4-FFF2-40B4-BE49-F238E27FC236}">
                <a16:creationId xmlns:a16="http://schemas.microsoft.com/office/drawing/2014/main" id="{F00BCD48-90B3-45CE-A89C-20A3F4BFF1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68788" y="1927854"/>
            <a:ext cx="6588000" cy="30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3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8"/>
                                        </p:tgtEl>
                                      </p:cBhvr>
                                    </p:animEffect>
                                    <p:set>
                                      <p:cBhvr>
                                        <p:cTn id="2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186CB8C-525D-4498-BE39-4AE81211A1B2}"/>
              </a:ext>
            </a:extLst>
          </p:cNvPr>
          <p:cNvSpPr/>
          <p:nvPr/>
        </p:nvSpPr>
        <p:spPr>
          <a:xfrm>
            <a:off x="3500846" y="280405"/>
            <a:ext cx="8423867" cy="2123658"/>
          </a:xfrm>
          <a:prstGeom prst="rect">
            <a:avLst/>
          </a:prstGeom>
          <a:solidFill>
            <a:schemeClr val="bg1"/>
          </a:solidFill>
          <a:ln w="57150">
            <a:solidFill>
              <a:srgbClr val="FF0000"/>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يمكن للعلماء أن يصنفوا البكتيريا الحقيقية طبقا لمكونات جدارها الخلوي ـ وذلك باستخدام تقنية (صبغة الجرام )</a:t>
            </a:r>
          </a:p>
        </p:txBody>
      </p:sp>
      <p:pic>
        <p:nvPicPr>
          <p:cNvPr id="3" name="صورة 2">
            <a:extLst>
              <a:ext uri="{FF2B5EF4-FFF2-40B4-BE49-F238E27FC236}">
                <a16:creationId xmlns:a16="http://schemas.microsoft.com/office/drawing/2014/main" id="{72546E66-D4B8-4496-9D8A-07591A635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87" y="280405"/>
            <a:ext cx="3066757" cy="6061165"/>
          </a:xfrm>
          <a:prstGeom prst="rect">
            <a:avLst/>
          </a:prstGeom>
        </p:spPr>
      </p:pic>
      <p:sp>
        <p:nvSpPr>
          <p:cNvPr id="4" name="مستطيل 3">
            <a:extLst>
              <a:ext uri="{FF2B5EF4-FFF2-40B4-BE49-F238E27FC236}">
                <a16:creationId xmlns:a16="http://schemas.microsoft.com/office/drawing/2014/main" id="{A8A6E0FB-8EBA-4CA6-B750-74A012EFD3D0}"/>
              </a:ext>
            </a:extLst>
          </p:cNvPr>
          <p:cNvSpPr/>
          <p:nvPr/>
        </p:nvSpPr>
        <p:spPr>
          <a:xfrm>
            <a:off x="8273143" y="2640428"/>
            <a:ext cx="3600000" cy="769441"/>
          </a:xfrm>
          <a:prstGeom prst="rect">
            <a:avLst/>
          </a:prstGeom>
          <a:solidFill>
            <a:schemeClr val="bg1"/>
          </a:solidFill>
          <a:ln w="57150">
            <a:solidFill>
              <a:srgbClr val="33CC33"/>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سالبة </a:t>
            </a:r>
            <a:r>
              <a:rPr lang="ar-SA" sz="4400" b="0" cap="none" spc="0" dirty="0" err="1">
                <a:ln w="0"/>
                <a:solidFill>
                  <a:schemeClr val="tx1"/>
                </a:solidFill>
                <a:effectLst>
                  <a:outerShdw blurRad="38100" dist="19050" dir="2700000" algn="tl" rotWithShape="0">
                    <a:schemeClr val="dk1">
                      <a:alpha val="40000"/>
                    </a:schemeClr>
                  </a:outerShdw>
                </a:effectLst>
              </a:rPr>
              <a:t>الجراما</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802F230D-C9F9-4E5B-80B7-D14B32DD37B4}"/>
              </a:ext>
            </a:extLst>
          </p:cNvPr>
          <p:cNvSpPr/>
          <p:nvPr/>
        </p:nvSpPr>
        <p:spPr>
          <a:xfrm>
            <a:off x="3487784" y="2659559"/>
            <a:ext cx="3600000" cy="769441"/>
          </a:xfrm>
          <a:prstGeom prst="rect">
            <a:avLst/>
          </a:prstGeom>
          <a:solidFill>
            <a:schemeClr val="bg1"/>
          </a:solidFill>
          <a:ln w="57150">
            <a:solidFill>
              <a:srgbClr val="33CC33"/>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موجبة </a:t>
            </a:r>
            <a:r>
              <a:rPr lang="ar-SA" sz="4400" b="0" cap="none" spc="0" dirty="0" err="1">
                <a:ln w="0"/>
                <a:solidFill>
                  <a:schemeClr val="tx1"/>
                </a:solidFill>
                <a:effectLst>
                  <a:outerShdw blurRad="38100" dist="19050" dir="2700000" algn="tl" rotWithShape="0">
                    <a:schemeClr val="dk1">
                      <a:alpha val="40000"/>
                    </a:schemeClr>
                  </a:outerShdw>
                </a:effectLst>
              </a:rPr>
              <a:t>الجراما</a:t>
            </a:r>
            <a:r>
              <a:rPr lang="ar-SA" sz="4400" b="0" cap="none" spc="0" dirty="0">
                <a:ln w="0"/>
                <a:solidFill>
                  <a:schemeClr val="tx1"/>
                </a:solidFill>
                <a:effectLst>
                  <a:outerShdw blurRad="38100" dist="19050" dir="2700000" algn="tl" rotWithShape="0">
                    <a:schemeClr val="dk1">
                      <a:alpha val="40000"/>
                    </a:schemeClr>
                  </a:outerShdw>
                </a:effectLst>
              </a:rPr>
              <a:t> </a:t>
            </a:r>
          </a:p>
        </p:txBody>
      </p:sp>
      <p:pic>
        <p:nvPicPr>
          <p:cNvPr id="6" name="صورة 5">
            <a:extLst>
              <a:ext uri="{FF2B5EF4-FFF2-40B4-BE49-F238E27FC236}">
                <a16:creationId xmlns:a16="http://schemas.microsoft.com/office/drawing/2014/main" id="{69DD6D74-FE1E-4111-9DAB-BE1A42E11E42}"/>
              </a:ext>
            </a:extLst>
          </p:cNvPr>
          <p:cNvPicPr>
            <a:picLocks noChangeAspect="1"/>
          </p:cNvPicPr>
          <p:nvPr/>
        </p:nvPicPr>
        <p:blipFill rotWithShape="1">
          <a:blip r:embed="rId3">
            <a:extLst>
              <a:ext uri="{28A0092B-C50C-407E-A947-70E740481C1C}">
                <a14:useLocalDpi xmlns:a14="http://schemas.microsoft.com/office/drawing/2010/main" val="0"/>
              </a:ext>
            </a:extLst>
          </a:blip>
          <a:srcRect t="-446" r="45704" b="-1"/>
          <a:stretch/>
        </p:blipFill>
        <p:spPr>
          <a:xfrm>
            <a:off x="3487784" y="3684496"/>
            <a:ext cx="3600000" cy="2893098"/>
          </a:xfrm>
          <a:prstGeom prst="rect">
            <a:avLst/>
          </a:prstGeom>
          <a:ln>
            <a:noFill/>
          </a:ln>
          <a:effectLst>
            <a:outerShdw blurRad="292100" dist="139700" dir="2700000" algn="tl" rotWithShape="0">
              <a:srgbClr val="333333">
                <a:alpha val="65000"/>
              </a:srgbClr>
            </a:outerShdw>
          </a:effectLst>
        </p:spPr>
      </p:pic>
      <p:pic>
        <p:nvPicPr>
          <p:cNvPr id="7" name="صورة 6">
            <a:extLst>
              <a:ext uri="{FF2B5EF4-FFF2-40B4-BE49-F238E27FC236}">
                <a16:creationId xmlns:a16="http://schemas.microsoft.com/office/drawing/2014/main" id="{AA77C9F6-82F5-45E7-A72B-13197DA05598}"/>
              </a:ext>
            </a:extLst>
          </p:cNvPr>
          <p:cNvPicPr>
            <a:picLocks noChangeAspect="1"/>
          </p:cNvPicPr>
          <p:nvPr/>
        </p:nvPicPr>
        <p:blipFill rotWithShape="1">
          <a:blip r:embed="rId3">
            <a:extLst>
              <a:ext uri="{28A0092B-C50C-407E-A947-70E740481C1C}">
                <a14:useLocalDpi xmlns:a14="http://schemas.microsoft.com/office/drawing/2010/main" val="0"/>
              </a:ext>
            </a:extLst>
          </a:blip>
          <a:srcRect l="49278" t="-1139"/>
          <a:stretch/>
        </p:blipFill>
        <p:spPr>
          <a:xfrm>
            <a:off x="8273143" y="3684496"/>
            <a:ext cx="3600000" cy="2893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30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26)">
            <a:hlinkClick r:id="" action="ppaction://media"/>
            <a:extLst>
              <a:ext uri="{FF2B5EF4-FFF2-40B4-BE49-F238E27FC236}">
                <a16:creationId xmlns:a16="http://schemas.microsoft.com/office/drawing/2014/main" id="{6B13F8D2-0118-4B41-84FF-7BFD0AE44A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000" t="15162" r="20445" b="18676"/>
          <a:stretch/>
        </p:blipFill>
        <p:spPr>
          <a:xfrm>
            <a:off x="117567" y="104503"/>
            <a:ext cx="11965576" cy="6609805"/>
          </a:xfrm>
          <a:prstGeom prst="rect">
            <a:avLst/>
          </a:prstGeom>
        </p:spPr>
      </p:pic>
    </p:spTree>
    <p:extLst>
      <p:ext uri="{BB962C8B-B14F-4D97-AF65-F5344CB8AC3E}">
        <p14:creationId xmlns:p14="http://schemas.microsoft.com/office/powerpoint/2010/main" val="117479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DB9FF06-8CD1-4A78-9D78-2ACF98C61B5F}"/>
              </a:ext>
            </a:extLst>
          </p:cNvPr>
          <p:cNvSpPr/>
          <p:nvPr/>
        </p:nvSpPr>
        <p:spPr>
          <a:xfrm>
            <a:off x="9744890" y="210066"/>
            <a:ext cx="2447109" cy="5632311"/>
          </a:xfrm>
          <a:prstGeom prst="rect">
            <a:avLst/>
          </a:prstGeom>
          <a:no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س/قارني بين البكتيريا </a:t>
            </a:r>
          </a:p>
          <a:p>
            <a:pPr algn="ctr"/>
            <a:r>
              <a:rPr lang="ar-SA" sz="4000" b="0" cap="none" spc="0" dirty="0">
                <a:ln w="0"/>
                <a:solidFill>
                  <a:schemeClr val="tx1"/>
                </a:solidFill>
                <a:effectLst>
                  <a:outerShdw blurRad="38100" dist="19050" dir="2700000" algn="tl" rotWithShape="0">
                    <a:schemeClr val="dk1">
                      <a:alpha val="40000"/>
                    </a:schemeClr>
                  </a:outerShdw>
                </a:effectLst>
              </a:rPr>
              <a:t>سالبة </a:t>
            </a:r>
            <a:r>
              <a:rPr lang="ar-SA" sz="4000" b="0" cap="none" spc="0" dirty="0" err="1">
                <a:ln w="0"/>
                <a:solidFill>
                  <a:schemeClr val="tx1"/>
                </a:solidFill>
                <a:effectLst>
                  <a:outerShdw blurRad="38100" dist="19050" dir="2700000" algn="tl" rotWithShape="0">
                    <a:schemeClr val="dk1">
                      <a:alpha val="40000"/>
                    </a:schemeClr>
                  </a:outerShdw>
                </a:effectLst>
              </a:rPr>
              <a:t>الجراما</a:t>
            </a:r>
            <a:r>
              <a:rPr lang="ar-SA" sz="4000" b="0" cap="none" spc="0" dirty="0">
                <a:ln w="0"/>
                <a:solidFill>
                  <a:schemeClr val="tx1"/>
                </a:solidFill>
                <a:effectLst>
                  <a:outerShdw blurRad="38100" dist="19050" dir="2700000" algn="tl" rotWithShape="0">
                    <a:schemeClr val="dk1">
                      <a:alpha val="40000"/>
                    </a:schemeClr>
                  </a:outerShdw>
                </a:effectLst>
              </a:rPr>
              <a:t> والبكتيريا موجبة </a:t>
            </a:r>
            <a:r>
              <a:rPr lang="ar-SA" sz="4000" b="0" cap="none" spc="0" dirty="0" err="1">
                <a:ln w="0"/>
                <a:solidFill>
                  <a:schemeClr val="tx1"/>
                </a:solidFill>
                <a:effectLst>
                  <a:outerShdw blurRad="38100" dist="19050" dir="2700000" algn="tl" rotWithShape="0">
                    <a:schemeClr val="dk1">
                      <a:alpha val="40000"/>
                    </a:schemeClr>
                  </a:outerShdw>
                </a:effectLst>
              </a:rPr>
              <a:t>الجراما</a:t>
            </a:r>
            <a:r>
              <a:rPr lang="ar-SA" sz="4000" b="0" cap="none" spc="0" dirty="0">
                <a:ln w="0"/>
                <a:solidFill>
                  <a:schemeClr val="tx1"/>
                </a:solidFill>
                <a:effectLst>
                  <a:outerShdw blurRad="38100" dist="19050" dir="2700000" algn="tl" rotWithShape="0">
                    <a:schemeClr val="dk1">
                      <a:alpha val="40000"/>
                    </a:schemeClr>
                  </a:outerShdw>
                </a:effectLst>
              </a:rPr>
              <a:t> من خلال الصور في الجدول التالي </a:t>
            </a:r>
          </a:p>
        </p:txBody>
      </p:sp>
      <p:graphicFrame>
        <p:nvGraphicFramePr>
          <p:cNvPr id="3" name="جدول 2">
            <a:extLst>
              <a:ext uri="{FF2B5EF4-FFF2-40B4-BE49-F238E27FC236}">
                <a16:creationId xmlns:a16="http://schemas.microsoft.com/office/drawing/2014/main" id="{7670BDE6-F6D6-4878-851B-A7C864DC503F}"/>
              </a:ext>
            </a:extLst>
          </p:cNvPr>
          <p:cNvGraphicFramePr>
            <a:graphicFrameLocks noGrp="1"/>
          </p:cNvGraphicFramePr>
          <p:nvPr>
            <p:extLst>
              <p:ext uri="{D42A27DB-BD31-4B8C-83A1-F6EECF244321}">
                <p14:modId xmlns:p14="http://schemas.microsoft.com/office/powerpoint/2010/main" val="4131646460"/>
              </p:ext>
            </p:extLst>
          </p:nvPr>
        </p:nvGraphicFramePr>
        <p:xfrm>
          <a:off x="166539" y="210067"/>
          <a:ext cx="9504000" cy="6573797"/>
        </p:xfrm>
        <a:graphic>
          <a:graphicData uri="http://schemas.openxmlformats.org/drawingml/2006/table">
            <a:tbl>
              <a:tblPr rtl="1" firstRow="1" bandRow="1">
                <a:tableStyleId>{5C22544A-7EE6-4342-B048-85BDC9FD1C3A}</a:tableStyleId>
              </a:tblPr>
              <a:tblGrid>
                <a:gridCol w="1440000">
                  <a:extLst>
                    <a:ext uri="{9D8B030D-6E8A-4147-A177-3AD203B41FA5}">
                      <a16:colId xmlns:a16="http://schemas.microsoft.com/office/drawing/2014/main" val="20000"/>
                    </a:ext>
                  </a:extLst>
                </a:gridCol>
                <a:gridCol w="4032000">
                  <a:extLst>
                    <a:ext uri="{9D8B030D-6E8A-4147-A177-3AD203B41FA5}">
                      <a16:colId xmlns:a16="http://schemas.microsoft.com/office/drawing/2014/main" val="20001"/>
                    </a:ext>
                  </a:extLst>
                </a:gridCol>
                <a:gridCol w="4032000">
                  <a:extLst>
                    <a:ext uri="{9D8B030D-6E8A-4147-A177-3AD203B41FA5}">
                      <a16:colId xmlns:a16="http://schemas.microsoft.com/office/drawing/2014/main" val="20002"/>
                    </a:ext>
                  </a:extLst>
                </a:gridCol>
              </a:tblGrid>
              <a:tr h="620494">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rtl="1"/>
                      <a:r>
                        <a:rPr lang="ar-SA" sz="3600" b="0" cap="none" spc="0" dirty="0">
                          <a:ln w="0"/>
                          <a:solidFill>
                            <a:schemeClr val="tx1"/>
                          </a:solidFill>
                          <a:effectLst>
                            <a:outerShdw blurRad="38100" dist="19050" dir="2700000" algn="tl" rotWithShape="0">
                              <a:schemeClr val="dk1">
                                <a:alpha val="40000"/>
                              </a:schemeClr>
                            </a:outerShdw>
                          </a:effectLst>
                        </a:rPr>
                        <a:t>البكتيريا سالبة </a:t>
                      </a:r>
                      <a:r>
                        <a:rPr lang="ar-SA" sz="3600" b="0" cap="none" spc="0" dirty="0" err="1">
                          <a:ln w="0"/>
                          <a:solidFill>
                            <a:schemeClr val="tx1"/>
                          </a:solidFill>
                          <a:effectLst>
                            <a:outerShdw blurRad="38100" dist="19050" dir="2700000" algn="tl" rotWithShape="0">
                              <a:schemeClr val="dk1">
                                <a:alpha val="40000"/>
                              </a:schemeClr>
                            </a:outerShdw>
                          </a:effectLst>
                        </a:rPr>
                        <a:t>الجراما</a:t>
                      </a:r>
                      <a:r>
                        <a:rPr lang="ar-SA" sz="3600" b="0" cap="none" spc="0" dirty="0">
                          <a:ln w="0"/>
                          <a:solidFill>
                            <a:schemeClr val="tx1"/>
                          </a:solidFill>
                          <a:effectLst>
                            <a:outerShdw blurRad="38100" dist="19050" dir="2700000" algn="tl" rotWithShape="0">
                              <a:schemeClr val="dk1">
                                <a:alpha val="40000"/>
                              </a:schemeClr>
                            </a:outerShdw>
                          </a:effectLst>
                        </a:rPr>
                        <a:t> </a:t>
                      </a: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rtl="1"/>
                      <a:r>
                        <a:rPr lang="ar-SA" sz="3600" b="0" cap="none" spc="0" dirty="0">
                          <a:ln w="0"/>
                          <a:solidFill>
                            <a:schemeClr val="tx1"/>
                          </a:solidFill>
                          <a:effectLst>
                            <a:outerShdw blurRad="38100" dist="19050" dir="2700000" algn="tl" rotWithShape="0">
                              <a:schemeClr val="dk1">
                                <a:alpha val="40000"/>
                              </a:schemeClr>
                            </a:outerShdw>
                          </a:effectLst>
                        </a:rPr>
                        <a:t>والبكتيريا موجبة </a:t>
                      </a:r>
                      <a:r>
                        <a:rPr lang="ar-SA" sz="3600" b="0" cap="none" spc="0" dirty="0" err="1">
                          <a:ln w="0"/>
                          <a:solidFill>
                            <a:schemeClr val="tx1"/>
                          </a:solidFill>
                          <a:effectLst>
                            <a:outerShdw blurRad="38100" dist="19050" dir="2700000" algn="tl" rotWithShape="0">
                              <a:schemeClr val="dk1">
                                <a:alpha val="40000"/>
                              </a:schemeClr>
                            </a:outerShdw>
                          </a:effectLst>
                        </a:rPr>
                        <a:t>الجراما</a:t>
                      </a: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980000">
                <a:tc rowSpan="2">
                  <a:txBody>
                    <a:bodyPr/>
                    <a:lstStyle/>
                    <a:p>
                      <a:pPr rtl="1"/>
                      <a:r>
                        <a:rPr lang="ar-SA" sz="3600" dirty="0"/>
                        <a:t>مكونات الجدار</a:t>
                      </a:r>
                      <a:r>
                        <a:rPr lang="ar-SA" sz="3600" baseline="0" dirty="0"/>
                        <a:t> الخلوي </a:t>
                      </a: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001"/>
                  </a:ext>
                </a:extLst>
              </a:tr>
              <a:tr h="1329629">
                <a:tc vMerge="1">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3200" dirty="0"/>
                        <a:t>يتكون الجدار الخلوي من </a:t>
                      </a:r>
                      <a:r>
                        <a:rPr lang="ar-SA" sz="3200" dirty="0" err="1"/>
                        <a:t>ببتيدو</a:t>
                      </a:r>
                      <a:r>
                        <a:rPr lang="ar-SA" sz="3200" dirty="0"/>
                        <a:t> </a:t>
                      </a:r>
                      <a:r>
                        <a:rPr lang="ar-SA" sz="3200" dirty="0" err="1"/>
                        <a:t>جلايكان</a:t>
                      </a:r>
                      <a:r>
                        <a:rPr lang="ar-SA" sz="3200" dirty="0"/>
                        <a:t> رقيق بالإضافة إلى طبقة من الدهون </a:t>
                      </a:r>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dirty="0"/>
                        <a:t>يتكون الجدار الخلوي من </a:t>
                      </a:r>
                      <a:r>
                        <a:rPr lang="ar-SA" sz="3200" dirty="0" err="1"/>
                        <a:t>ببتيدو</a:t>
                      </a:r>
                      <a:r>
                        <a:rPr lang="ar-SA" sz="3200" dirty="0"/>
                        <a:t> </a:t>
                      </a:r>
                      <a:r>
                        <a:rPr lang="ar-SA" sz="3200" dirty="0" err="1"/>
                        <a:t>جلايكان</a:t>
                      </a:r>
                      <a:r>
                        <a:rPr lang="ar-SA" sz="3200" dirty="0"/>
                        <a:t> سميك فقط من غير طبقة الدهون </a:t>
                      </a:r>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84175">
                <a:tc rowSpan="2">
                  <a:txBody>
                    <a:bodyPr/>
                    <a:lstStyle/>
                    <a:p>
                      <a:pPr rtl="1"/>
                      <a:r>
                        <a:rPr lang="ar-SA" sz="3600" dirty="0"/>
                        <a:t>اللون  البكتيريا بعد الصبغة</a:t>
                      </a:r>
                      <a:r>
                        <a:rPr lang="ar-SA" sz="3600" baseline="0" dirty="0"/>
                        <a:t> </a:t>
                      </a:r>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algn="ct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003"/>
                  </a:ext>
                </a:extLst>
              </a:tr>
              <a:tr h="1015062">
                <a:tc vMerge="1">
                  <a:txBody>
                    <a:bodyPr/>
                    <a:lstStyle/>
                    <a:p>
                      <a:pPr rtl="1"/>
                      <a:endParaRPr lang="ar-SA" sz="28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rtl="1"/>
                      <a:r>
                        <a:rPr lang="ar-SA" sz="3600" dirty="0"/>
                        <a:t>البنفسجي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t>الأحمر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4" name="صورة 3">
            <a:extLst>
              <a:ext uri="{FF2B5EF4-FFF2-40B4-BE49-F238E27FC236}">
                <a16:creationId xmlns:a16="http://schemas.microsoft.com/office/drawing/2014/main" id="{0D34CD98-22F0-4DDA-B0F9-8E980C2096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927770" y="5695406"/>
            <a:ext cx="2043834" cy="1088458"/>
          </a:xfrm>
          <a:prstGeom prst="rect">
            <a:avLst/>
          </a:prstGeom>
        </p:spPr>
      </p:pic>
      <p:sp>
        <p:nvSpPr>
          <p:cNvPr id="5" name="مستطيل 4">
            <a:extLst>
              <a:ext uri="{FF2B5EF4-FFF2-40B4-BE49-F238E27FC236}">
                <a16:creationId xmlns:a16="http://schemas.microsoft.com/office/drawing/2014/main" id="{8B118B97-F8C3-420D-A274-6D4CFADC46F2}"/>
              </a:ext>
            </a:extLst>
          </p:cNvPr>
          <p:cNvSpPr/>
          <p:nvPr/>
        </p:nvSpPr>
        <p:spPr>
          <a:xfrm>
            <a:off x="4271554" y="2876480"/>
            <a:ext cx="3892732" cy="14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6CDF74B6-A757-469D-97D5-2A002574493B}"/>
              </a:ext>
            </a:extLst>
          </p:cNvPr>
          <p:cNvSpPr/>
          <p:nvPr/>
        </p:nvSpPr>
        <p:spPr>
          <a:xfrm>
            <a:off x="233492" y="2876480"/>
            <a:ext cx="3892732" cy="142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4AD8497D-8212-49BD-8357-EA1E4DB6D246}"/>
              </a:ext>
            </a:extLst>
          </p:cNvPr>
          <p:cNvSpPr/>
          <p:nvPr/>
        </p:nvSpPr>
        <p:spPr>
          <a:xfrm>
            <a:off x="4282604" y="5842377"/>
            <a:ext cx="3892732" cy="80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56CFADE6-57E8-49D8-BECD-4544F4BF9D1A}"/>
              </a:ext>
            </a:extLst>
          </p:cNvPr>
          <p:cNvSpPr/>
          <p:nvPr/>
        </p:nvSpPr>
        <p:spPr>
          <a:xfrm>
            <a:off x="233492" y="5841303"/>
            <a:ext cx="3892732" cy="80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5191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9E8BDF6-0BE6-4FF7-BB4D-F43E30E8EA46}"/>
              </a:ext>
            </a:extLst>
          </p:cNvPr>
          <p:cNvSpPr/>
          <p:nvPr/>
        </p:nvSpPr>
        <p:spPr>
          <a:xfrm>
            <a:off x="6096001" y="276386"/>
            <a:ext cx="5915682" cy="1569660"/>
          </a:xfrm>
          <a:prstGeom prst="rect">
            <a:avLst/>
          </a:prstGeom>
          <a:noFill/>
          <a:ln w="38100">
            <a:solidFill>
              <a:srgbClr val="FF0000"/>
            </a:solidFill>
          </a:ln>
        </p:spPr>
        <p:txBody>
          <a:bodyPr wrap="square" lIns="91440" tIns="45720" rIns="91440" bIns="45720">
            <a:spAutoFit/>
          </a:bodyPr>
          <a:lstStyle/>
          <a:p>
            <a:pPr algn="ctr"/>
            <a:r>
              <a:rPr lang="ar-SA" sz="4800" dirty="0">
                <a:ln w="0"/>
                <a:solidFill>
                  <a:srgbClr val="FF0000"/>
                </a:solidFill>
                <a:effectLst>
                  <a:outerShdw blurRad="38100" dist="19050" dir="2700000" algn="tl" rotWithShape="0">
                    <a:schemeClr val="dk1">
                      <a:alpha val="40000"/>
                    </a:schemeClr>
                  </a:outerShdw>
                </a:effectLst>
              </a:rPr>
              <a:t>فسري: </a:t>
            </a:r>
            <a:r>
              <a:rPr lang="ar-SA" sz="4800" dirty="0">
                <a:ln w="0"/>
                <a:effectLst/>
              </a:rPr>
              <a:t>يهتم الأطباء بمعرفة نوع الجدار الخلوي للبكتيريا </a:t>
            </a:r>
            <a:endParaRPr lang="ar-SA" sz="4800" b="0" cap="none" spc="0" dirty="0">
              <a:ln w="0"/>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3E172811-76F3-4BC4-A7D7-4C6B6D79D0BB}"/>
              </a:ext>
            </a:extLst>
          </p:cNvPr>
          <p:cNvSpPr/>
          <p:nvPr/>
        </p:nvSpPr>
        <p:spPr>
          <a:xfrm>
            <a:off x="6096000" y="2349026"/>
            <a:ext cx="5915682" cy="3785652"/>
          </a:xfrm>
          <a:prstGeom prst="rect">
            <a:avLst/>
          </a:prstGeom>
          <a:noFill/>
          <a:ln w="38100">
            <a:solidFill>
              <a:schemeClr val="tx1"/>
            </a:solidFill>
          </a:ln>
        </p:spPr>
        <p:txBody>
          <a:bodyPr wrap="square" lIns="91440" tIns="45720" rIns="91440" bIns="45720">
            <a:spAutoFit/>
          </a:bodyPr>
          <a:lstStyle/>
          <a:p>
            <a:pPr algn="ctr"/>
            <a:r>
              <a:rPr lang="ar-SA" sz="4800" b="0" cap="none" spc="0" dirty="0">
                <a:ln w="0"/>
                <a:effectLst>
                  <a:outerShdw blurRad="38100" dist="19050" dir="2700000" algn="tl" rotWithShape="0">
                    <a:schemeClr val="dk1">
                      <a:alpha val="40000"/>
                    </a:schemeClr>
                  </a:outerShdw>
                </a:effectLst>
              </a:rPr>
              <a:t>يحتاج الأطباء لمعرفة نوع الجدار الخلوي في البكتيريا التي يشكون فيها أنها سبب المرض وذلك حتى يصفوا المضاد الحيوي المناسب  </a:t>
            </a:r>
          </a:p>
        </p:txBody>
      </p:sp>
      <p:pic>
        <p:nvPicPr>
          <p:cNvPr id="4" name="صورة 3">
            <a:extLst>
              <a:ext uri="{FF2B5EF4-FFF2-40B4-BE49-F238E27FC236}">
                <a16:creationId xmlns:a16="http://schemas.microsoft.com/office/drawing/2014/main" id="{354FE876-489A-4C51-9578-FFEA99FEA9F7}"/>
              </a:ext>
            </a:extLst>
          </p:cNvPr>
          <p:cNvPicPr>
            <a:picLocks noChangeAspect="1"/>
          </p:cNvPicPr>
          <p:nvPr/>
        </p:nvPicPr>
        <p:blipFill>
          <a:blip r:embed="rId2"/>
          <a:stretch>
            <a:fillRect/>
          </a:stretch>
        </p:blipFill>
        <p:spPr>
          <a:xfrm>
            <a:off x="180317" y="176757"/>
            <a:ext cx="5684906" cy="6419586"/>
          </a:xfrm>
          <a:prstGeom prst="rect">
            <a:avLst/>
          </a:prstGeom>
        </p:spPr>
      </p:pic>
    </p:spTree>
    <p:extLst>
      <p:ext uri="{BB962C8B-B14F-4D97-AF65-F5344CB8AC3E}">
        <p14:creationId xmlns:p14="http://schemas.microsoft.com/office/powerpoint/2010/main" val="98570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226C7F2-26E4-4649-BDDE-BBF9AE5A7B0E}"/>
              </a:ext>
            </a:extLst>
          </p:cNvPr>
          <p:cNvPicPr>
            <a:picLocks noChangeAspect="1"/>
          </p:cNvPicPr>
          <p:nvPr/>
        </p:nvPicPr>
        <p:blipFill>
          <a:blip r:embed="rId2"/>
          <a:stretch>
            <a:fillRect/>
          </a:stretch>
        </p:blipFill>
        <p:spPr>
          <a:xfrm>
            <a:off x="253218" y="140677"/>
            <a:ext cx="11619914" cy="6428935"/>
          </a:xfrm>
          <a:prstGeom prst="rect">
            <a:avLst/>
          </a:prstGeom>
        </p:spPr>
      </p:pic>
    </p:spTree>
    <p:extLst>
      <p:ext uri="{BB962C8B-B14F-4D97-AF65-F5344CB8AC3E}">
        <p14:creationId xmlns:p14="http://schemas.microsoft.com/office/powerpoint/2010/main" val="238087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0A9B2A3-391E-478D-AA7E-22AA89B623EC}"/>
              </a:ext>
            </a:extLst>
          </p:cNvPr>
          <p:cNvPicPr>
            <a:picLocks noChangeAspect="1"/>
          </p:cNvPicPr>
          <p:nvPr/>
        </p:nvPicPr>
        <p:blipFill>
          <a:blip r:embed="rId2"/>
          <a:stretch>
            <a:fillRect/>
          </a:stretch>
        </p:blipFill>
        <p:spPr>
          <a:xfrm>
            <a:off x="6032309" y="180072"/>
            <a:ext cx="5997513" cy="6507331"/>
          </a:xfrm>
          <a:prstGeom prst="rect">
            <a:avLst/>
          </a:prstGeom>
        </p:spPr>
      </p:pic>
      <p:pic>
        <p:nvPicPr>
          <p:cNvPr id="4" name="صورة 3">
            <a:extLst>
              <a:ext uri="{FF2B5EF4-FFF2-40B4-BE49-F238E27FC236}">
                <a16:creationId xmlns:a16="http://schemas.microsoft.com/office/drawing/2014/main" id="{7516673D-3853-4329-A9D5-50AFDA739269}"/>
              </a:ext>
            </a:extLst>
          </p:cNvPr>
          <p:cNvPicPr>
            <a:picLocks noChangeAspect="1"/>
          </p:cNvPicPr>
          <p:nvPr/>
        </p:nvPicPr>
        <p:blipFill>
          <a:blip r:embed="rId3"/>
          <a:stretch>
            <a:fillRect/>
          </a:stretch>
        </p:blipFill>
        <p:spPr>
          <a:xfrm>
            <a:off x="245660" y="281755"/>
            <a:ext cx="5418161" cy="6364704"/>
          </a:xfrm>
          <a:prstGeom prst="rect">
            <a:avLst/>
          </a:prstGeom>
        </p:spPr>
      </p:pic>
    </p:spTree>
    <p:extLst>
      <p:ext uri="{BB962C8B-B14F-4D97-AF65-F5344CB8AC3E}">
        <p14:creationId xmlns:p14="http://schemas.microsoft.com/office/powerpoint/2010/main" val="892573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D7AEEA4-F79C-4519-866A-48AD014392EE}"/>
              </a:ext>
            </a:extLst>
          </p:cNvPr>
          <p:cNvPicPr>
            <a:picLocks noChangeAspect="1"/>
          </p:cNvPicPr>
          <p:nvPr/>
        </p:nvPicPr>
        <p:blipFill>
          <a:blip r:embed="rId2"/>
          <a:stretch>
            <a:fillRect/>
          </a:stretch>
        </p:blipFill>
        <p:spPr>
          <a:xfrm>
            <a:off x="8882742" y="0"/>
            <a:ext cx="3309257" cy="6858000"/>
          </a:xfrm>
          <a:prstGeom prst="rect">
            <a:avLst/>
          </a:prstGeom>
        </p:spPr>
      </p:pic>
      <p:sp>
        <p:nvSpPr>
          <p:cNvPr id="2" name="مستطيل 1">
            <a:extLst>
              <a:ext uri="{FF2B5EF4-FFF2-40B4-BE49-F238E27FC236}">
                <a16:creationId xmlns:a16="http://schemas.microsoft.com/office/drawing/2014/main" id="{7ED57311-236E-4E88-AEF3-0A69781BB937}"/>
              </a:ext>
            </a:extLst>
          </p:cNvPr>
          <p:cNvSpPr/>
          <p:nvPr/>
        </p:nvSpPr>
        <p:spPr>
          <a:xfrm>
            <a:off x="156755" y="184943"/>
            <a:ext cx="9457508" cy="1446550"/>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كانت د/ نادية تجري تجربة على أحدى المستعمرات البكتيريا فسجلت بالصور النتائج التالية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5" name="صورة 4">
            <a:extLst>
              <a:ext uri="{FF2B5EF4-FFF2-40B4-BE49-F238E27FC236}">
                <a16:creationId xmlns:a16="http://schemas.microsoft.com/office/drawing/2014/main" id="{46C2E37E-2302-4469-BA82-B49A3B4C700E}"/>
              </a:ext>
            </a:extLst>
          </p:cNvPr>
          <p:cNvPicPr>
            <a:picLocks noChangeAspect="1"/>
          </p:cNvPicPr>
          <p:nvPr/>
        </p:nvPicPr>
        <p:blipFill rotWithShape="1">
          <a:blip r:embed="rId3"/>
          <a:srcRect l="2864" t="2627" r="4184" b="46949"/>
          <a:stretch/>
        </p:blipFill>
        <p:spPr>
          <a:xfrm>
            <a:off x="287382" y="1816436"/>
            <a:ext cx="4624252" cy="2380352"/>
          </a:xfrm>
          <a:prstGeom prst="rect">
            <a:avLst/>
          </a:prstGeom>
        </p:spPr>
      </p:pic>
      <p:pic>
        <p:nvPicPr>
          <p:cNvPr id="6" name="صورة 5">
            <a:extLst>
              <a:ext uri="{FF2B5EF4-FFF2-40B4-BE49-F238E27FC236}">
                <a16:creationId xmlns:a16="http://schemas.microsoft.com/office/drawing/2014/main" id="{788D59BE-483C-4C87-8C9C-9464B4DECC2E}"/>
              </a:ext>
            </a:extLst>
          </p:cNvPr>
          <p:cNvPicPr>
            <a:picLocks noChangeAspect="1"/>
          </p:cNvPicPr>
          <p:nvPr/>
        </p:nvPicPr>
        <p:blipFill rotWithShape="1">
          <a:blip r:embed="rId3"/>
          <a:srcRect l="2101" t="53274" r="4947" b="-668"/>
          <a:stretch/>
        </p:blipFill>
        <p:spPr>
          <a:xfrm>
            <a:off x="4990011" y="1887940"/>
            <a:ext cx="4624252" cy="2237344"/>
          </a:xfrm>
          <a:prstGeom prst="rect">
            <a:avLst/>
          </a:prstGeom>
        </p:spPr>
      </p:pic>
      <p:sp>
        <p:nvSpPr>
          <p:cNvPr id="7" name="مستطيل 6">
            <a:extLst>
              <a:ext uri="{FF2B5EF4-FFF2-40B4-BE49-F238E27FC236}">
                <a16:creationId xmlns:a16="http://schemas.microsoft.com/office/drawing/2014/main" id="{FECD170B-C652-4DB3-950E-123AC5E59598}"/>
              </a:ext>
            </a:extLst>
          </p:cNvPr>
          <p:cNvSpPr/>
          <p:nvPr/>
        </p:nvSpPr>
        <p:spPr>
          <a:xfrm>
            <a:off x="156755" y="4506185"/>
            <a:ext cx="8943702" cy="769441"/>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صفي النتائج التي شاهدتها د/ نادية </a:t>
            </a:r>
          </a:p>
        </p:txBody>
      </p:sp>
      <p:sp>
        <p:nvSpPr>
          <p:cNvPr id="8" name="مستطيل 7">
            <a:extLst>
              <a:ext uri="{FF2B5EF4-FFF2-40B4-BE49-F238E27FC236}">
                <a16:creationId xmlns:a16="http://schemas.microsoft.com/office/drawing/2014/main" id="{AE5B421D-7631-4A96-A787-8E5FB518472D}"/>
              </a:ext>
            </a:extLst>
          </p:cNvPr>
          <p:cNvSpPr/>
          <p:nvPr/>
        </p:nvSpPr>
        <p:spPr>
          <a:xfrm>
            <a:off x="156755" y="5567105"/>
            <a:ext cx="8943702" cy="769441"/>
          </a:xfrm>
          <a:prstGeom prst="rect">
            <a:avLst/>
          </a:prstGeom>
          <a:no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اعطي تفسيرا علميا لما حدث </a:t>
            </a:r>
          </a:p>
        </p:txBody>
      </p:sp>
    </p:spTree>
    <p:extLst>
      <p:ext uri="{BB962C8B-B14F-4D97-AF65-F5344CB8AC3E}">
        <p14:creationId xmlns:p14="http://schemas.microsoft.com/office/powerpoint/2010/main" val="133418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بكتيريا - بدائيات النوى - مادة الأحياء">
            <a:hlinkClick r:id="" action="ppaction://media"/>
            <a:extLst>
              <a:ext uri="{FF2B5EF4-FFF2-40B4-BE49-F238E27FC236}">
                <a16:creationId xmlns:a16="http://schemas.microsoft.com/office/drawing/2014/main" id="{BB49E143-C1E4-42F5-B722-CBF6D5CEC456}"/>
              </a:ext>
            </a:extLst>
          </p:cNvPr>
          <p:cNvPicPr>
            <a:picLocks noChangeAspect="1"/>
          </p:cNvPicPr>
          <p:nvPr>
            <a:videoFile r:link="rId1"/>
            <p:extLst>
              <p:ext uri="{DAA4B4D4-6D71-4841-9C94-3DE7FCFB9230}">
                <p14:media xmlns:p14="http://schemas.microsoft.com/office/powerpoint/2010/main" r:embed="rId2">
                  <p14:trim st="272207" end="1967.2777"/>
                </p14:media>
              </p:ext>
            </p:extLst>
          </p:nvPr>
        </p:nvPicPr>
        <p:blipFill>
          <a:blip r:embed="rId4"/>
          <a:stretch>
            <a:fillRect/>
          </a:stretch>
        </p:blipFill>
        <p:spPr>
          <a:xfrm>
            <a:off x="0" y="0"/>
            <a:ext cx="11717383" cy="6858000"/>
          </a:xfrm>
          <a:prstGeom prst="rect">
            <a:avLst/>
          </a:prstGeom>
        </p:spPr>
      </p:pic>
      <p:sp>
        <p:nvSpPr>
          <p:cNvPr id="3" name="مستطيل 2">
            <a:extLst>
              <a:ext uri="{FF2B5EF4-FFF2-40B4-BE49-F238E27FC236}">
                <a16:creationId xmlns:a16="http://schemas.microsoft.com/office/drawing/2014/main" id="{B5F95EB2-208C-4816-9E18-4CB533A2F9DC}"/>
              </a:ext>
            </a:extLst>
          </p:cNvPr>
          <p:cNvSpPr/>
          <p:nvPr/>
        </p:nvSpPr>
        <p:spPr>
          <a:xfrm rot="5400000">
            <a:off x="9374732" y="3146331"/>
            <a:ext cx="5049780" cy="584775"/>
          </a:xfrm>
          <a:prstGeom prst="rect">
            <a:avLst/>
          </a:prstGeom>
          <a:noFill/>
        </p:spPr>
        <p:txBody>
          <a:bodyPr wrap="none" lIns="91440" tIns="45720" rIns="91440" bIns="45720">
            <a:spAutoFit/>
          </a:bodyPr>
          <a:lstStyle/>
          <a:p>
            <a:pPr algn="ctr"/>
            <a:r>
              <a:rPr lang="ar-SA" sz="3200" cap="none" spc="0" dirty="0">
                <a:ln w="0"/>
                <a:solidFill>
                  <a:schemeClr val="tx1"/>
                </a:solidFill>
                <a:effectLst>
                  <a:outerShdw blurRad="38100" dist="19050" dir="2700000" algn="tl" rotWithShape="0">
                    <a:schemeClr val="dk1">
                      <a:alpha val="40000"/>
                    </a:schemeClr>
                  </a:outerShdw>
                </a:effectLst>
              </a:rPr>
              <a:t>انقر لمشاهدة التكاثر في بدائيات النوى</a:t>
            </a:r>
          </a:p>
        </p:txBody>
      </p:sp>
    </p:spTree>
    <p:extLst>
      <p:ext uri="{BB962C8B-B14F-4D97-AF65-F5344CB8AC3E}">
        <p14:creationId xmlns:p14="http://schemas.microsoft.com/office/powerpoint/2010/main" val="115625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64CB1A9-75AD-427F-BF09-316933E05336}"/>
              </a:ext>
            </a:extLst>
          </p:cNvPr>
          <p:cNvSpPr/>
          <p:nvPr/>
        </p:nvSpPr>
        <p:spPr>
          <a:xfrm>
            <a:off x="396363" y="184945"/>
            <a:ext cx="11399274" cy="1446550"/>
          </a:xfrm>
          <a:prstGeom prst="rect">
            <a:avLst/>
          </a:prstGeom>
          <a:solidFill>
            <a:srgbClr val="AEFF85"/>
          </a:solidFill>
          <a:ln w="38100">
            <a:solidFill>
              <a:schemeClr val="tx1"/>
            </a:solidFill>
          </a:ln>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بعد مشاهدتكـِ للمقطع المرئي السابق</a:t>
            </a:r>
          </a:p>
          <a:p>
            <a:pPr algn="ctr"/>
            <a:r>
              <a:rPr lang="ar-SA" sz="4400" dirty="0">
                <a:ln w="0"/>
                <a:effectLst>
                  <a:outerShdw blurRad="38100" dist="19050" dir="2700000" algn="tl" rotWithShape="0">
                    <a:schemeClr val="dk1">
                      <a:alpha val="40000"/>
                    </a:schemeClr>
                  </a:outerShdw>
                </a:effectLst>
              </a:rPr>
              <a:t>أبدعي بأناملكـِ رسوماً</a:t>
            </a:r>
            <a:r>
              <a:rPr lang="ar-SA" sz="4400" b="0" cap="none" spc="0" dirty="0">
                <a:ln w="0"/>
                <a:solidFill>
                  <a:schemeClr val="tx1"/>
                </a:solidFill>
                <a:effectLst>
                  <a:outerShdw blurRad="38100" dist="19050" dir="2700000" algn="tl" rotWithShape="0">
                    <a:schemeClr val="dk1">
                      <a:alpha val="40000"/>
                    </a:schemeClr>
                  </a:outerShdw>
                </a:effectLst>
              </a:rPr>
              <a:t> توضحي فيها طريقة التكاثر في البدائيات </a:t>
            </a:r>
          </a:p>
        </p:txBody>
      </p:sp>
      <p:sp>
        <p:nvSpPr>
          <p:cNvPr id="3" name="مستطيل 2">
            <a:extLst>
              <a:ext uri="{FF2B5EF4-FFF2-40B4-BE49-F238E27FC236}">
                <a16:creationId xmlns:a16="http://schemas.microsoft.com/office/drawing/2014/main" id="{58896805-D8B6-4D2D-A8BC-5E4F81569BB0}"/>
              </a:ext>
            </a:extLst>
          </p:cNvPr>
          <p:cNvSpPr/>
          <p:nvPr/>
        </p:nvSpPr>
        <p:spPr>
          <a:xfrm>
            <a:off x="1149531" y="1815737"/>
            <a:ext cx="10620103" cy="480713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42EB5CFA-DE48-445D-91AF-6DF2950DC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502229"/>
            <a:ext cx="1923026" cy="5120639"/>
          </a:xfrm>
          <a:prstGeom prst="rect">
            <a:avLst/>
          </a:prstGeom>
        </p:spPr>
      </p:pic>
    </p:spTree>
    <p:extLst>
      <p:ext uri="{BB962C8B-B14F-4D97-AF65-F5344CB8AC3E}">
        <p14:creationId xmlns:p14="http://schemas.microsoft.com/office/powerpoint/2010/main" val="1732003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839031B-0B59-4FD6-98C2-F9999451B8FA}"/>
              </a:ext>
            </a:extLst>
          </p:cNvPr>
          <p:cNvSpPr/>
          <p:nvPr/>
        </p:nvSpPr>
        <p:spPr>
          <a:xfrm>
            <a:off x="1637731" y="165593"/>
            <a:ext cx="10044753" cy="1323439"/>
          </a:xfrm>
          <a:prstGeom prst="rect">
            <a:avLst/>
          </a:prstGeom>
          <a:noFill/>
          <a:ln w="111125" cmpd="dbl">
            <a:solidFill>
              <a:srgbClr val="A5002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رتبي مراحل الانقسام المتساوي ثم أرسمي تلك المراحل في كراسك </a:t>
            </a:r>
          </a:p>
        </p:txBody>
      </p:sp>
      <p:sp>
        <p:nvSpPr>
          <p:cNvPr id="3" name="مربع نص 2">
            <a:extLst>
              <a:ext uri="{FF2B5EF4-FFF2-40B4-BE49-F238E27FC236}">
                <a16:creationId xmlns:a16="http://schemas.microsoft.com/office/drawing/2014/main" id="{A35930C5-286D-4B75-9AE8-BBEC02C48340}"/>
              </a:ext>
            </a:extLst>
          </p:cNvPr>
          <p:cNvSpPr txBox="1"/>
          <p:nvPr/>
        </p:nvSpPr>
        <p:spPr>
          <a:xfrm>
            <a:off x="6235882" y="4235646"/>
            <a:ext cx="5796000" cy="252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C00000"/>
            </a:solidFill>
          </a:ln>
        </p:spPr>
        <p:txBody>
          <a:bodyPr wrap="square" rtlCol="1">
            <a:spAutoFit/>
          </a:bodyPr>
          <a:lstStyle/>
          <a:p>
            <a:endParaRPr lang="ar-SA" dirty="0"/>
          </a:p>
        </p:txBody>
      </p:sp>
      <p:sp>
        <p:nvSpPr>
          <p:cNvPr id="4" name="مربع نص 3">
            <a:extLst>
              <a:ext uri="{FF2B5EF4-FFF2-40B4-BE49-F238E27FC236}">
                <a16:creationId xmlns:a16="http://schemas.microsoft.com/office/drawing/2014/main" id="{EA24B567-2DAD-4C9A-9C53-A46361ED587D}"/>
              </a:ext>
            </a:extLst>
          </p:cNvPr>
          <p:cNvSpPr txBox="1"/>
          <p:nvPr/>
        </p:nvSpPr>
        <p:spPr>
          <a:xfrm>
            <a:off x="6235882" y="1632989"/>
            <a:ext cx="5796000" cy="252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C00000"/>
            </a:solidFill>
          </a:ln>
        </p:spPr>
        <p:txBody>
          <a:bodyPr wrap="square" rtlCol="1">
            <a:spAutoFit/>
          </a:bodyPr>
          <a:lstStyle/>
          <a:p>
            <a:endParaRPr lang="ar-SA" dirty="0"/>
          </a:p>
        </p:txBody>
      </p:sp>
      <p:sp>
        <p:nvSpPr>
          <p:cNvPr id="5" name="مربع نص 4">
            <a:extLst>
              <a:ext uri="{FF2B5EF4-FFF2-40B4-BE49-F238E27FC236}">
                <a16:creationId xmlns:a16="http://schemas.microsoft.com/office/drawing/2014/main" id="{8C75CFA6-FA65-414C-B515-556525CE3487}"/>
              </a:ext>
            </a:extLst>
          </p:cNvPr>
          <p:cNvSpPr txBox="1"/>
          <p:nvPr/>
        </p:nvSpPr>
        <p:spPr>
          <a:xfrm>
            <a:off x="336801" y="1632990"/>
            <a:ext cx="5796000" cy="252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C00000"/>
            </a:solidFill>
          </a:ln>
        </p:spPr>
        <p:txBody>
          <a:bodyPr wrap="square" rtlCol="1">
            <a:spAutoFit/>
          </a:bodyPr>
          <a:lstStyle/>
          <a:p>
            <a:endParaRPr lang="ar-SA" dirty="0"/>
          </a:p>
        </p:txBody>
      </p:sp>
      <p:sp>
        <p:nvSpPr>
          <p:cNvPr id="6" name="مربع نص 5">
            <a:extLst>
              <a:ext uri="{FF2B5EF4-FFF2-40B4-BE49-F238E27FC236}">
                <a16:creationId xmlns:a16="http://schemas.microsoft.com/office/drawing/2014/main" id="{20D95E70-EA6D-4BB0-A8E4-8DCCD9B3B4FC}"/>
              </a:ext>
            </a:extLst>
          </p:cNvPr>
          <p:cNvSpPr txBox="1"/>
          <p:nvPr/>
        </p:nvSpPr>
        <p:spPr>
          <a:xfrm>
            <a:off x="336801" y="4248711"/>
            <a:ext cx="5796000" cy="252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C00000"/>
            </a:solidFill>
          </a:ln>
        </p:spPr>
        <p:txBody>
          <a:bodyPr wrap="square" rtlCol="1">
            <a:spAutoFit/>
          </a:bodyPr>
          <a:lstStyle/>
          <a:p>
            <a:endParaRPr lang="ar-SA" dirty="0"/>
          </a:p>
        </p:txBody>
      </p:sp>
      <p:pic>
        <p:nvPicPr>
          <p:cNvPr id="7" name="صورة 6">
            <a:extLst>
              <a:ext uri="{FF2B5EF4-FFF2-40B4-BE49-F238E27FC236}">
                <a16:creationId xmlns:a16="http://schemas.microsoft.com/office/drawing/2014/main" id="{0C2EA4AE-2CCE-4972-A746-4A6C17DF17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60117" y="-162295"/>
            <a:ext cx="2159999" cy="1795284"/>
          </a:xfrm>
          <a:prstGeom prst="rect">
            <a:avLst/>
          </a:prstGeom>
        </p:spPr>
      </p:pic>
    </p:spTree>
    <p:extLst>
      <p:ext uri="{BB962C8B-B14F-4D97-AF65-F5344CB8AC3E}">
        <p14:creationId xmlns:p14="http://schemas.microsoft.com/office/powerpoint/2010/main" val="3197113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3CC770E-6275-47C7-A427-D6CFCD0D0811}"/>
              </a:ext>
            </a:extLst>
          </p:cNvPr>
          <p:cNvSpPr/>
          <p:nvPr/>
        </p:nvSpPr>
        <p:spPr>
          <a:xfrm>
            <a:off x="407963" y="137840"/>
            <a:ext cx="11366415" cy="6516143"/>
          </a:xfrm>
          <a:prstGeom prst="rect">
            <a:avLst/>
          </a:prstGeom>
          <a:noFill/>
          <a:ln w="57150">
            <a:solidFill>
              <a:schemeClr val="tx1"/>
            </a:solidFill>
          </a:ln>
        </p:spPr>
        <p:txBody>
          <a:bodyPr wrap="square" lIns="91440" tIns="45720" rIns="91440" bIns="45720">
            <a:spAutoFit/>
          </a:bodyPr>
          <a:lstStyle/>
          <a:p>
            <a:pPr algn="ctr">
              <a:lnSpc>
                <a:spcPct val="115000"/>
              </a:lnSpc>
              <a:spcAft>
                <a:spcPts val="1000"/>
              </a:spcAft>
            </a:pPr>
            <a:r>
              <a:rPr lang="ar-SA" sz="5400" b="1" dirty="0">
                <a:solidFill>
                  <a:srgbClr val="FF0000"/>
                </a:solidFill>
                <a:latin typeface="Calibri" panose="020F0502020204030204" pitchFamily="34" charset="0"/>
                <a:ea typeface="Calibri" panose="020F0502020204030204" pitchFamily="34" charset="0"/>
              </a:rPr>
              <a:t>÷ × الرياضيات في علم الأحياء × ÷</a:t>
            </a:r>
            <a:endParaRPr lang="en-US" sz="40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ar-SA" sz="4000" dirty="0">
                <a:latin typeface="Calibri" panose="020F0502020204030204" pitchFamily="34" charset="0"/>
                <a:ea typeface="Calibri" panose="020F0502020204030204" pitchFamily="34" charset="0"/>
              </a:rPr>
              <a:t>           لو سقطت خلية بكتيريا واحدة من نوع سالمونيلا الساعة الواحدة بعد الظهر على طعامكـِ في المطبخ وكان الطعام يمثل ظرفا مثاليا لتكاثرها فاحسبي عدد خلايا البكتيريا عند الساعة الثالثة بعد الظهر علما بأن البكتيريا تتضاعف كل </a:t>
            </a:r>
            <a:r>
              <a:rPr lang="en-US" sz="4000" dirty="0">
                <a:latin typeface="Calibri" panose="020F0502020204030204" pitchFamily="34" charset="0"/>
                <a:ea typeface="Calibri" panose="020F0502020204030204" pitchFamily="34" charset="0"/>
              </a:rPr>
              <a:t>20</a:t>
            </a:r>
            <a:r>
              <a:rPr lang="ar-SA" sz="4000" dirty="0">
                <a:latin typeface="Calibri" panose="020F0502020204030204" pitchFamily="34" charset="0"/>
                <a:ea typeface="Calibri" panose="020F0502020204030204" pitchFamily="34" charset="0"/>
              </a:rPr>
              <a:t> دقيقة </a:t>
            </a:r>
            <a:endParaRPr lang="ar-SA" sz="4000" dirty="0">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ar-SA" sz="4000" dirty="0">
                <a:latin typeface="Calibri" panose="020F0502020204030204" pitchFamily="34" charset="0"/>
                <a:ea typeface="Calibri" panose="020F0502020204030204" pitchFamily="34" charset="0"/>
                <a:cs typeface="Arial" panose="020B0604020202020204" pitchFamily="34" charset="0"/>
              </a:rPr>
              <a:t>...............................................</a:t>
            </a:r>
          </a:p>
          <a:p>
            <a:pPr>
              <a:lnSpc>
                <a:spcPct val="115000"/>
              </a:lnSpc>
              <a:spcAft>
                <a:spcPts val="1000"/>
              </a:spcAft>
            </a:pPr>
            <a:r>
              <a:rPr lang="ar-SA" sz="4000" dirty="0">
                <a:latin typeface="Calibri" panose="020F0502020204030204" pitchFamily="34" charset="0"/>
                <a:ea typeface="Calibri" panose="020F0502020204030204" pitchFamily="34" charset="0"/>
                <a:cs typeface="Arial" panose="020B0604020202020204" pitchFamily="34" charset="0"/>
              </a:rPr>
              <a:t>...............................................</a:t>
            </a:r>
          </a:p>
          <a:p>
            <a:pPr>
              <a:lnSpc>
                <a:spcPct val="115000"/>
              </a:lnSpc>
              <a:spcAft>
                <a:spcPts val="1000"/>
              </a:spcAft>
            </a:pPr>
            <a:r>
              <a:rPr lang="ar-SA" sz="4000" dirty="0">
                <a:latin typeface="Calibri" panose="020F0502020204030204" pitchFamily="34" charset="0"/>
                <a:ea typeface="Calibri" panose="020F0502020204030204" pitchFamily="34" charset="0"/>
                <a:cs typeface="Arial" panose="020B0604020202020204" pitchFamily="34" charset="0"/>
              </a:rPr>
              <a:t>...............................................</a:t>
            </a:r>
            <a:endParaRPr lang="ar-SA" sz="4000" dirty="0">
              <a:latin typeface="Calibri" panose="020F0502020204030204" pitchFamily="34" charset="0"/>
              <a:ea typeface="Calibri" panose="020F0502020204030204" pitchFamily="34" charset="0"/>
            </a:endParaRPr>
          </a:p>
        </p:txBody>
      </p:sp>
      <p:pic>
        <p:nvPicPr>
          <p:cNvPr id="3" name="صورة 2">
            <a:extLst>
              <a:ext uri="{FF2B5EF4-FFF2-40B4-BE49-F238E27FC236}">
                <a16:creationId xmlns:a16="http://schemas.microsoft.com/office/drawing/2014/main" id="{30656143-96ED-4BF6-92AF-0F80EA5FBD80}"/>
              </a:ext>
            </a:extLst>
          </p:cNvPr>
          <p:cNvPicPr>
            <a:picLocks noChangeAspect="1"/>
          </p:cNvPicPr>
          <p:nvPr/>
        </p:nvPicPr>
        <p:blipFill rotWithShape="1">
          <a:blip r:embed="rId2">
            <a:extLst>
              <a:ext uri="{28A0092B-C50C-407E-A947-70E740481C1C}">
                <a14:useLocalDpi xmlns:a14="http://schemas.microsoft.com/office/drawing/2010/main" val="0"/>
              </a:ext>
            </a:extLst>
          </a:blip>
          <a:srcRect l="-1" t="7435" r="11889" b="18004"/>
          <a:stretch/>
        </p:blipFill>
        <p:spPr>
          <a:xfrm>
            <a:off x="559557" y="4094329"/>
            <a:ext cx="4380933" cy="2333767"/>
          </a:xfrm>
          <a:prstGeom prst="rect">
            <a:avLst/>
          </a:prstGeom>
        </p:spPr>
      </p:pic>
      <p:pic>
        <p:nvPicPr>
          <p:cNvPr id="4" name="صورة 3">
            <a:extLst>
              <a:ext uri="{FF2B5EF4-FFF2-40B4-BE49-F238E27FC236}">
                <a16:creationId xmlns:a16="http://schemas.microsoft.com/office/drawing/2014/main" id="{0147890B-E671-4CF4-8112-9DA136279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9470" y="219727"/>
            <a:ext cx="1433015" cy="1867346"/>
          </a:xfrm>
          <a:prstGeom prst="rect">
            <a:avLst/>
          </a:prstGeom>
        </p:spPr>
      </p:pic>
    </p:spTree>
    <p:extLst>
      <p:ext uri="{BB962C8B-B14F-4D97-AF65-F5344CB8AC3E}">
        <p14:creationId xmlns:p14="http://schemas.microsoft.com/office/powerpoint/2010/main" val="2917060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1E91F29-02DC-49E8-82FB-3A3141712C36}"/>
              </a:ext>
            </a:extLst>
          </p:cNvPr>
          <p:cNvSpPr/>
          <p:nvPr/>
        </p:nvSpPr>
        <p:spPr>
          <a:xfrm>
            <a:off x="2096086" y="211015"/>
            <a:ext cx="9912248" cy="132343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أقرائي عن عمليات الأيض والتغذي في البدائيات ثم ارسمي  بالتعاون مع زميلاتكـِ مخطط سهمي لها:</a:t>
            </a:r>
          </a:p>
        </p:txBody>
      </p:sp>
      <p:pic>
        <p:nvPicPr>
          <p:cNvPr id="4" name="صورة 3">
            <a:extLst>
              <a:ext uri="{FF2B5EF4-FFF2-40B4-BE49-F238E27FC236}">
                <a16:creationId xmlns:a16="http://schemas.microsoft.com/office/drawing/2014/main" id="{793FB81A-C687-483D-BAA9-49B6A9460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9412" y="211015"/>
            <a:ext cx="2340000" cy="1323439"/>
          </a:xfrm>
          <a:prstGeom prst="rect">
            <a:avLst/>
          </a:prstGeom>
        </p:spPr>
      </p:pic>
      <p:sp>
        <p:nvSpPr>
          <p:cNvPr id="53" name="مستطيل 52">
            <a:extLst>
              <a:ext uri="{FF2B5EF4-FFF2-40B4-BE49-F238E27FC236}">
                <a16:creationId xmlns:a16="http://schemas.microsoft.com/office/drawing/2014/main" id="{40A599C9-A221-4066-9A59-75201941C152}"/>
              </a:ext>
            </a:extLst>
          </p:cNvPr>
          <p:cNvSpPr/>
          <p:nvPr/>
        </p:nvSpPr>
        <p:spPr>
          <a:xfrm>
            <a:off x="117566" y="1658983"/>
            <a:ext cx="11965577" cy="50945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226686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1E91F29-02DC-49E8-82FB-3A3141712C36}"/>
              </a:ext>
            </a:extLst>
          </p:cNvPr>
          <p:cNvSpPr/>
          <p:nvPr/>
        </p:nvSpPr>
        <p:spPr>
          <a:xfrm>
            <a:off x="2096086" y="211015"/>
            <a:ext cx="9912248" cy="1323439"/>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أقرائي عن عمليات الأيض في البدائيات ثم ارسمي  بالتعاون مع زميلاتكـِ مخطط سهمي لها:</a:t>
            </a:r>
          </a:p>
        </p:txBody>
      </p:sp>
      <p:sp>
        <p:nvSpPr>
          <p:cNvPr id="3" name="مربع نص 2">
            <a:extLst>
              <a:ext uri="{FF2B5EF4-FFF2-40B4-BE49-F238E27FC236}">
                <a16:creationId xmlns:a16="http://schemas.microsoft.com/office/drawing/2014/main" id="{0EC6F84C-08BB-4549-8AF0-A3B97FAD9F69}"/>
              </a:ext>
            </a:extLst>
          </p:cNvPr>
          <p:cNvSpPr txBox="1"/>
          <p:nvPr/>
        </p:nvSpPr>
        <p:spPr>
          <a:xfrm>
            <a:off x="4075533" y="1797411"/>
            <a:ext cx="4799712" cy="707886"/>
          </a:xfrm>
          <a:prstGeom prst="rect">
            <a:avLst/>
          </a:prstGeom>
          <a:solidFill>
            <a:schemeClr val="accent1">
              <a:lumMod val="60000"/>
              <a:lumOff val="40000"/>
            </a:schemeClr>
          </a:solidFill>
          <a:ln w="38100">
            <a:solidFill>
              <a:schemeClr val="tx1"/>
            </a:solidFill>
          </a:ln>
        </p:spPr>
        <p:txBody>
          <a:bodyPr wrap="none" rtlCol="1">
            <a:spAutoFit/>
          </a:bodyPr>
          <a:lstStyle/>
          <a:p>
            <a:r>
              <a:rPr lang="ar-SA" sz="4000" dirty="0"/>
              <a:t>عمليات الأيض في البدائيات </a:t>
            </a:r>
          </a:p>
        </p:txBody>
      </p:sp>
      <p:pic>
        <p:nvPicPr>
          <p:cNvPr id="4" name="صورة 3">
            <a:extLst>
              <a:ext uri="{FF2B5EF4-FFF2-40B4-BE49-F238E27FC236}">
                <a16:creationId xmlns:a16="http://schemas.microsoft.com/office/drawing/2014/main" id="{793FB81A-C687-483D-BAA9-49B6A9460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9412" y="211015"/>
            <a:ext cx="2340000" cy="1323439"/>
          </a:xfrm>
          <a:prstGeom prst="rect">
            <a:avLst/>
          </a:prstGeom>
        </p:spPr>
      </p:pic>
      <p:sp>
        <p:nvSpPr>
          <p:cNvPr id="5" name="مربع نص 4">
            <a:extLst>
              <a:ext uri="{FF2B5EF4-FFF2-40B4-BE49-F238E27FC236}">
                <a16:creationId xmlns:a16="http://schemas.microsoft.com/office/drawing/2014/main" id="{9B955B1B-3CB2-4675-A501-B3EA5501F612}"/>
              </a:ext>
            </a:extLst>
          </p:cNvPr>
          <p:cNvSpPr txBox="1"/>
          <p:nvPr/>
        </p:nvSpPr>
        <p:spPr>
          <a:xfrm>
            <a:off x="6260123" y="2682368"/>
            <a:ext cx="5748211" cy="523220"/>
          </a:xfrm>
          <a:prstGeom prst="rect">
            <a:avLst/>
          </a:prstGeom>
          <a:solidFill>
            <a:srgbClr val="FFFF99"/>
          </a:solidFill>
          <a:ln w="38100">
            <a:solidFill>
              <a:schemeClr val="tx1"/>
            </a:solidFill>
          </a:ln>
        </p:spPr>
        <p:txBody>
          <a:bodyPr wrap="square" rtlCol="1">
            <a:spAutoFit/>
          </a:bodyPr>
          <a:lstStyle/>
          <a:p>
            <a:pPr algn="ctr"/>
            <a:r>
              <a:rPr lang="ar-SA" sz="2800" b="1" dirty="0"/>
              <a:t>طرق ال</a:t>
            </a:r>
            <a:r>
              <a:rPr lang="ar-SA" sz="2800" b="1" u="sng" dirty="0"/>
              <a:t>حصول على الطاقة في البدائيات</a:t>
            </a:r>
            <a:r>
              <a:rPr lang="ar-SA" sz="2800" b="1" dirty="0"/>
              <a:t> </a:t>
            </a:r>
          </a:p>
        </p:txBody>
      </p:sp>
      <p:sp>
        <p:nvSpPr>
          <p:cNvPr id="6" name="مربع نص 5">
            <a:extLst>
              <a:ext uri="{FF2B5EF4-FFF2-40B4-BE49-F238E27FC236}">
                <a16:creationId xmlns:a16="http://schemas.microsoft.com/office/drawing/2014/main" id="{90D0E08C-EC30-4B0D-8B97-980AC9699666}"/>
              </a:ext>
            </a:extLst>
          </p:cNvPr>
          <p:cNvSpPr txBox="1"/>
          <p:nvPr/>
        </p:nvSpPr>
        <p:spPr>
          <a:xfrm>
            <a:off x="296496" y="2704688"/>
            <a:ext cx="4860286" cy="523220"/>
          </a:xfrm>
          <a:prstGeom prst="rect">
            <a:avLst/>
          </a:prstGeom>
          <a:solidFill>
            <a:srgbClr val="FFFF99"/>
          </a:solidFill>
          <a:ln w="38100">
            <a:solidFill>
              <a:schemeClr val="tx1"/>
            </a:solidFill>
          </a:ln>
        </p:spPr>
        <p:txBody>
          <a:bodyPr wrap="square" rtlCol="1">
            <a:spAutoFit/>
          </a:bodyPr>
          <a:lstStyle/>
          <a:p>
            <a:pPr algn="ctr"/>
            <a:r>
              <a:rPr lang="ar-SA" sz="2800" b="1" dirty="0"/>
              <a:t>التنفس في البدائيات</a:t>
            </a:r>
            <a:endParaRPr lang="ar-SA" sz="2400" b="1" dirty="0"/>
          </a:p>
        </p:txBody>
      </p:sp>
      <p:sp>
        <p:nvSpPr>
          <p:cNvPr id="7" name="مربع نص 6">
            <a:extLst>
              <a:ext uri="{FF2B5EF4-FFF2-40B4-BE49-F238E27FC236}">
                <a16:creationId xmlns:a16="http://schemas.microsoft.com/office/drawing/2014/main" id="{785FBC4E-E3E5-445C-A35B-E12E066D374C}"/>
              </a:ext>
            </a:extLst>
          </p:cNvPr>
          <p:cNvSpPr txBox="1"/>
          <p:nvPr/>
        </p:nvSpPr>
        <p:spPr>
          <a:xfrm>
            <a:off x="9393576" y="3795693"/>
            <a:ext cx="2340000" cy="954107"/>
          </a:xfrm>
          <a:prstGeom prst="rect">
            <a:avLst/>
          </a:prstGeom>
          <a:solidFill>
            <a:schemeClr val="accent6">
              <a:lumMod val="60000"/>
              <a:lumOff val="40000"/>
            </a:schemeClr>
          </a:solidFill>
          <a:ln w="38100">
            <a:solidFill>
              <a:schemeClr val="tx1"/>
            </a:solidFill>
          </a:ln>
        </p:spPr>
        <p:txBody>
          <a:bodyPr wrap="square" rtlCol="1">
            <a:spAutoFit/>
          </a:bodyPr>
          <a:lstStyle/>
          <a:p>
            <a:pPr algn="ctr"/>
            <a:r>
              <a:rPr lang="ar-SA" sz="2800" b="1" dirty="0"/>
              <a:t>● بدائيات</a:t>
            </a:r>
          </a:p>
          <a:p>
            <a:pPr algn="ctr"/>
            <a:r>
              <a:rPr lang="ar-SA" sz="2800" b="1" dirty="0"/>
              <a:t>ذاتية التغذي</a:t>
            </a:r>
          </a:p>
        </p:txBody>
      </p:sp>
      <p:sp>
        <p:nvSpPr>
          <p:cNvPr id="8" name="مربع نص 7">
            <a:extLst>
              <a:ext uri="{FF2B5EF4-FFF2-40B4-BE49-F238E27FC236}">
                <a16:creationId xmlns:a16="http://schemas.microsoft.com/office/drawing/2014/main" id="{C7674F98-57D6-4BED-880C-D1A776335780}"/>
              </a:ext>
            </a:extLst>
          </p:cNvPr>
          <p:cNvSpPr txBox="1"/>
          <p:nvPr/>
        </p:nvSpPr>
        <p:spPr>
          <a:xfrm>
            <a:off x="6625245" y="3795693"/>
            <a:ext cx="2340000" cy="954107"/>
          </a:xfrm>
          <a:prstGeom prst="rect">
            <a:avLst/>
          </a:prstGeom>
          <a:solidFill>
            <a:schemeClr val="accent6">
              <a:lumMod val="60000"/>
              <a:lumOff val="40000"/>
            </a:schemeClr>
          </a:solidFill>
          <a:ln w="38100">
            <a:solidFill>
              <a:schemeClr val="tx1"/>
            </a:solidFill>
          </a:ln>
        </p:spPr>
        <p:txBody>
          <a:bodyPr wrap="square" rtlCol="1">
            <a:spAutoFit/>
          </a:bodyPr>
          <a:lstStyle/>
          <a:p>
            <a:pPr algn="ctr"/>
            <a:r>
              <a:rPr lang="ar-SA" sz="2800" b="1" dirty="0"/>
              <a:t>● بدائيات</a:t>
            </a:r>
          </a:p>
          <a:p>
            <a:pPr algn="ctr"/>
            <a:r>
              <a:rPr lang="ar-SA" sz="2800" b="1" dirty="0"/>
              <a:t>غير ذاتي التغذي</a:t>
            </a:r>
          </a:p>
        </p:txBody>
      </p:sp>
      <p:sp>
        <p:nvSpPr>
          <p:cNvPr id="9" name="مربع نص 8">
            <a:extLst>
              <a:ext uri="{FF2B5EF4-FFF2-40B4-BE49-F238E27FC236}">
                <a16:creationId xmlns:a16="http://schemas.microsoft.com/office/drawing/2014/main" id="{AA254CDD-6FCF-41F4-818D-C80FD3920671}"/>
              </a:ext>
            </a:extLst>
          </p:cNvPr>
          <p:cNvSpPr txBox="1"/>
          <p:nvPr/>
        </p:nvSpPr>
        <p:spPr>
          <a:xfrm>
            <a:off x="6779993" y="5213136"/>
            <a:ext cx="2160000" cy="461665"/>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err="1">
                <a:solidFill>
                  <a:schemeClr val="tx1"/>
                </a:solidFill>
              </a:rPr>
              <a:t>ترممية</a:t>
            </a:r>
            <a:r>
              <a:rPr lang="ar-SA" sz="2400" b="1" dirty="0">
                <a:solidFill>
                  <a:schemeClr val="tx1"/>
                </a:solidFill>
              </a:rPr>
              <a:t> </a:t>
            </a:r>
            <a:endParaRPr lang="ar-SA" sz="2400" dirty="0">
              <a:solidFill>
                <a:schemeClr val="tx1"/>
              </a:solidFill>
            </a:endParaRPr>
          </a:p>
        </p:txBody>
      </p:sp>
      <p:grpSp>
        <p:nvGrpSpPr>
          <p:cNvPr id="10" name="مجموعة 9">
            <a:extLst>
              <a:ext uri="{FF2B5EF4-FFF2-40B4-BE49-F238E27FC236}">
                <a16:creationId xmlns:a16="http://schemas.microsoft.com/office/drawing/2014/main" id="{C3117948-A265-4ECD-B885-1EF375D75BC4}"/>
              </a:ext>
            </a:extLst>
          </p:cNvPr>
          <p:cNvGrpSpPr/>
          <p:nvPr/>
        </p:nvGrpSpPr>
        <p:grpSpPr>
          <a:xfrm>
            <a:off x="7427742" y="3205588"/>
            <a:ext cx="3657600" cy="590105"/>
            <a:chOff x="7427742" y="3205588"/>
            <a:chExt cx="3657600" cy="590105"/>
          </a:xfrm>
        </p:grpSpPr>
        <p:cxnSp>
          <p:nvCxnSpPr>
            <p:cNvPr id="11" name="رابط مستقيم 10">
              <a:extLst>
                <a:ext uri="{FF2B5EF4-FFF2-40B4-BE49-F238E27FC236}">
                  <a16:creationId xmlns:a16="http://schemas.microsoft.com/office/drawing/2014/main" id="{0BCBA5C9-03D0-4784-B8EB-5FAA4753221E}"/>
                </a:ext>
              </a:extLst>
            </p:cNvPr>
            <p:cNvCxnSpPr/>
            <p:nvPr/>
          </p:nvCxnSpPr>
          <p:spPr>
            <a:xfrm flipH="1" flipV="1">
              <a:off x="7427742" y="3460652"/>
              <a:ext cx="3657600" cy="14068"/>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رابط كسهم مستقيم 11">
              <a:extLst>
                <a:ext uri="{FF2B5EF4-FFF2-40B4-BE49-F238E27FC236}">
                  <a16:creationId xmlns:a16="http://schemas.microsoft.com/office/drawing/2014/main" id="{D30414B7-96B4-47B1-85C7-DBDC1B9C0A19}"/>
                </a:ext>
              </a:extLst>
            </p:cNvPr>
            <p:cNvCxnSpPr/>
            <p:nvPr/>
          </p:nvCxnSpPr>
          <p:spPr>
            <a:xfrm>
              <a:off x="11057206" y="3464235"/>
              <a:ext cx="0" cy="33145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3" name="رابط كسهم مستقيم 12">
              <a:extLst>
                <a:ext uri="{FF2B5EF4-FFF2-40B4-BE49-F238E27FC236}">
                  <a16:creationId xmlns:a16="http://schemas.microsoft.com/office/drawing/2014/main" id="{2580A77F-1697-4FA1-9E94-9E8ECCCC56D6}"/>
                </a:ext>
              </a:extLst>
            </p:cNvPr>
            <p:cNvCxnSpPr/>
            <p:nvPr/>
          </p:nvCxnSpPr>
          <p:spPr>
            <a:xfrm>
              <a:off x="7439465" y="3446584"/>
              <a:ext cx="0" cy="33145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رابط مستقيم 13">
              <a:extLst>
                <a:ext uri="{FF2B5EF4-FFF2-40B4-BE49-F238E27FC236}">
                  <a16:creationId xmlns:a16="http://schemas.microsoft.com/office/drawing/2014/main" id="{3DC484F1-2235-4166-8224-0A1DF789D4E8}"/>
                </a:ext>
              </a:extLst>
            </p:cNvPr>
            <p:cNvCxnSpPr>
              <a:stCxn id="5" idx="2"/>
            </p:cNvCxnSpPr>
            <p:nvPr/>
          </p:nvCxnSpPr>
          <p:spPr>
            <a:xfrm>
              <a:off x="9134229" y="3205588"/>
              <a:ext cx="9771" cy="269132"/>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15" name="رابط مستقيم 14">
            <a:extLst>
              <a:ext uri="{FF2B5EF4-FFF2-40B4-BE49-F238E27FC236}">
                <a16:creationId xmlns:a16="http://schemas.microsoft.com/office/drawing/2014/main" id="{3764E2B0-D947-4E41-844F-EF8AD3DC5146}"/>
              </a:ext>
            </a:extLst>
          </p:cNvPr>
          <p:cNvCxnSpPr/>
          <p:nvPr/>
        </p:nvCxnSpPr>
        <p:spPr>
          <a:xfrm>
            <a:off x="6460803" y="4242522"/>
            <a:ext cx="14586" cy="1192277"/>
          </a:xfrm>
          <a:prstGeom prst="line">
            <a:avLst/>
          </a:prstGeom>
          <a:ln w="57150"/>
        </p:spPr>
        <p:style>
          <a:lnRef idx="1">
            <a:schemeClr val="dk1"/>
          </a:lnRef>
          <a:fillRef idx="0">
            <a:schemeClr val="dk1"/>
          </a:fillRef>
          <a:effectRef idx="0">
            <a:schemeClr val="dk1"/>
          </a:effectRef>
          <a:fontRef idx="minor">
            <a:schemeClr val="tx1"/>
          </a:fontRef>
        </p:style>
      </p:cxnSp>
      <p:cxnSp>
        <p:nvCxnSpPr>
          <p:cNvPr id="16" name="رابط كسهم مستقيم 15">
            <a:extLst>
              <a:ext uri="{FF2B5EF4-FFF2-40B4-BE49-F238E27FC236}">
                <a16:creationId xmlns:a16="http://schemas.microsoft.com/office/drawing/2014/main" id="{5DC2A4E9-EB16-4BD0-8E6E-EFB4283BC748}"/>
              </a:ext>
            </a:extLst>
          </p:cNvPr>
          <p:cNvCxnSpPr/>
          <p:nvPr/>
        </p:nvCxnSpPr>
        <p:spPr>
          <a:xfrm rot="16200000" flipH="1">
            <a:off x="6641118" y="5269071"/>
            <a:ext cx="0" cy="33145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17" name="مجموعة 16">
            <a:extLst>
              <a:ext uri="{FF2B5EF4-FFF2-40B4-BE49-F238E27FC236}">
                <a16:creationId xmlns:a16="http://schemas.microsoft.com/office/drawing/2014/main" id="{E2CC317A-D8F1-4F33-8493-C273AA4E42DB}"/>
              </a:ext>
            </a:extLst>
          </p:cNvPr>
          <p:cNvGrpSpPr/>
          <p:nvPr/>
        </p:nvGrpSpPr>
        <p:grpSpPr>
          <a:xfrm>
            <a:off x="9427308" y="4272746"/>
            <a:ext cx="2588331" cy="2265678"/>
            <a:chOff x="9286628" y="4272746"/>
            <a:chExt cx="2588331" cy="2265678"/>
          </a:xfrm>
        </p:grpSpPr>
        <p:sp>
          <p:nvSpPr>
            <p:cNvPr id="18" name="مربع نص 17">
              <a:extLst>
                <a:ext uri="{FF2B5EF4-FFF2-40B4-BE49-F238E27FC236}">
                  <a16:creationId xmlns:a16="http://schemas.microsoft.com/office/drawing/2014/main" id="{F4375A24-4354-4296-AF28-ED83E4AD1E35}"/>
                </a:ext>
              </a:extLst>
            </p:cNvPr>
            <p:cNvSpPr txBox="1"/>
            <p:nvPr/>
          </p:nvSpPr>
          <p:spPr>
            <a:xfrm>
              <a:off x="9286628" y="6076759"/>
              <a:ext cx="2160000" cy="461665"/>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a:solidFill>
                    <a:schemeClr val="tx1"/>
                  </a:solidFill>
                </a:rPr>
                <a:t>كيميائية </a:t>
              </a:r>
              <a:endParaRPr lang="ar-SA" sz="2400" dirty="0">
                <a:solidFill>
                  <a:schemeClr val="tx1"/>
                </a:solidFill>
              </a:endParaRPr>
            </a:p>
          </p:txBody>
        </p:sp>
        <p:sp>
          <p:nvSpPr>
            <p:cNvPr id="19" name="مربع نص 18">
              <a:extLst>
                <a:ext uri="{FF2B5EF4-FFF2-40B4-BE49-F238E27FC236}">
                  <a16:creationId xmlns:a16="http://schemas.microsoft.com/office/drawing/2014/main" id="{12340F99-B58B-4926-8A11-8B172A4FA99B}"/>
                </a:ext>
              </a:extLst>
            </p:cNvPr>
            <p:cNvSpPr txBox="1"/>
            <p:nvPr/>
          </p:nvSpPr>
          <p:spPr>
            <a:xfrm>
              <a:off x="9286628" y="5137533"/>
              <a:ext cx="2160000" cy="461665"/>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a:solidFill>
                    <a:schemeClr val="tx1"/>
                  </a:solidFill>
                </a:rPr>
                <a:t>ضوئية </a:t>
              </a:r>
              <a:endParaRPr lang="ar-SA" sz="2400" dirty="0">
                <a:solidFill>
                  <a:schemeClr val="tx1"/>
                </a:solidFill>
              </a:endParaRPr>
            </a:p>
          </p:txBody>
        </p:sp>
        <p:cxnSp>
          <p:nvCxnSpPr>
            <p:cNvPr id="20" name="رابط مستقيم 19">
              <a:extLst>
                <a:ext uri="{FF2B5EF4-FFF2-40B4-BE49-F238E27FC236}">
                  <a16:creationId xmlns:a16="http://schemas.microsoft.com/office/drawing/2014/main" id="{CC444FA7-0E01-430F-94F8-A156325158C9}"/>
                </a:ext>
              </a:extLst>
            </p:cNvPr>
            <p:cNvCxnSpPr/>
            <p:nvPr/>
          </p:nvCxnSpPr>
          <p:spPr>
            <a:xfrm>
              <a:off x="11874959" y="4272746"/>
              <a:ext cx="0" cy="2034845"/>
            </a:xfrm>
            <a:prstGeom prst="line">
              <a:avLst/>
            </a:prstGeom>
            <a:ln w="57150"/>
          </p:spPr>
          <p:style>
            <a:lnRef idx="1">
              <a:schemeClr val="dk1"/>
            </a:lnRef>
            <a:fillRef idx="0">
              <a:schemeClr val="dk1"/>
            </a:fillRef>
            <a:effectRef idx="0">
              <a:schemeClr val="dk1"/>
            </a:effectRef>
            <a:fontRef idx="minor">
              <a:schemeClr val="tx1"/>
            </a:fontRef>
          </p:style>
        </p:cxnSp>
        <p:cxnSp>
          <p:nvCxnSpPr>
            <p:cNvPr id="21" name="رابط كسهم مستقيم 20">
              <a:extLst>
                <a:ext uri="{FF2B5EF4-FFF2-40B4-BE49-F238E27FC236}">
                  <a16:creationId xmlns:a16="http://schemas.microsoft.com/office/drawing/2014/main" id="{34502284-9E8F-4561-86A5-6E2E3E5439B0}"/>
                </a:ext>
              </a:extLst>
            </p:cNvPr>
            <p:cNvCxnSpPr/>
            <p:nvPr/>
          </p:nvCxnSpPr>
          <p:spPr>
            <a:xfrm rot="5400000">
              <a:off x="11709230" y="5187238"/>
              <a:ext cx="0" cy="33145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2" name="رابط كسهم مستقيم 21">
              <a:extLst>
                <a:ext uri="{FF2B5EF4-FFF2-40B4-BE49-F238E27FC236}">
                  <a16:creationId xmlns:a16="http://schemas.microsoft.com/office/drawing/2014/main" id="{94FADDF2-2FEA-442F-ABA4-82AEDAFA6B86}"/>
                </a:ext>
              </a:extLst>
            </p:cNvPr>
            <p:cNvCxnSpPr/>
            <p:nvPr/>
          </p:nvCxnSpPr>
          <p:spPr>
            <a:xfrm rot="5400000">
              <a:off x="11709230" y="6141862"/>
              <a:ext cx="0" cy="33145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3" name="رابط مستقيم 22">
              <a:extLst>
                <a:ext uri="{FF2B5EF4-FFF2-40B4-BE49-F238E27FC236}">
                  <a16:creationId xmlns:a16="http://schemas.microsoft.com/office/drawing/2014/main" id="{76FF5E38-0418-413C-8D62-5FFD0C822DB0}"/>
                </a:ext>
              </a:extLst>
            </p:cNvPr>
            <p:cNvCxnSpPr/>
            <p:nvPr/>
          </p:nvCxnSpPr>
          <p:spPr>
            <a:xfrm flipH="1">
              <a:off x="11543501" y="4272746"/>
              <a:ext cx="331458" cy="0"/>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24" name="رابط مستقيم 23">
            <a:extLst>
              <a:ext uri="{FF2B5EF4-FFF2-40B4-BE49-F238E27FC236}">
                <a16:creationId xmlns:a16="http://schemas.microsoft.com/office/drawing/2014/main" id="{7E93261C-8384-4F49-B3CD-DA2C3DDBE1C5}"/>
              </a:ext>
            </a:extLst>
          </p:cNvPr>
          <p:cNvCxnSpPr>
            <a:endCxn id="8" idx="1"/>
          </p:cNvCxnSpPr>
          <p:nvPr/>
        </p:nvCxnSpPr>
        <p:spPr>
          <a:xfrm>
            <a:off x="6460803" y="4242522"/>
            <a:ext cx="164442" cy="30225"/>
          </a:xfrm>
          <a:prstGeom prst="line">
            <a:avLst/>
          </a:prstGeom>
          <a:ln w="38100"/>
        </p:spPr>
        <p:style>
          <a:lnRef idx="1">
            <a:schemeClr val="dk1"/>
          </a:lnRef>
          <a:fillRef idx="0">
            <a:schemeClr val="dk1"/>
          </a:fillRef>
          <a:effectRef idx="0">
            <a:schemeClr val="dk1"/>
          </a:effectRef>
          <a:fontRef idx="minor">
            <a:schemeClr val="tx1"/>
          </a:fontRef>
        </p:style>
      </p:cxnSp>
      <p:sp>
        <p:nvSpPr>
          <p:cNvPr id="25" name="مربع نص 24">
            <a:extLst>
              <a:ext uri="{FF2B5EF4-FFF2-40B4-BE49-F238E27FC236}">
                <a16:creationId xmlns:a16="http://schemas.microsoft.com/office/drawing/2014/main" id="{8BB6884B-E986-46C1-9DFF-B56006DE4C4A}"/>
              </a:ext>
            </a:extLst>
          </p:cNvPr>
          <p:cNvSpPr txBox="1"/>
          <p:nvPr/>
        </p:nvSpPr>
        <p:spPr>
          <a:xfrm>
            <a:off x="242946" y="3765468"/>
            <a:ext cx="2340000" cy="954107"/>
          </a:xfrm>
          <a:prstGeom prst="rect">
            <a:avLst/>
          </a:prstGeom>
          <a:solidFill>
            <a:schemeClr val="accent6">
              <a:lumMod val="60000"/>
              <a:lumOff val="40000"/>
            </a:schemeClr>
          </a:solidFill>
          <a:ln w="38100">
            <a:solidFill>
              <a:schemeClr val="tx1"/>
            </a:solidFill>
          </a:ln>
        </p:spPr>
        <p:txBody>
          <a:bodyPr wrap="square" rtlCol="1">
            <a:spAutoFit/>
          </a:bodyPr>
          <a:lstStyle/>
          <a:p>
            <a:pPr algn="ctr"/>
            <a:r>
              <a:rPr lang="ar-SA" sz="2800" b="1" dirty="0"/>
              <a:t>● بدائيات</a:t>
            </a:r>
          </a:p>
          <a:p>
            <a:pPr algn="ctr"/>
            <a:r>
              <a:rPr lang="ar-SA" sz="2800" b="1" dirty="0"/>
              <a:t>هوائية إجبارية </a:t>
            </a:r>
          </a:p>
        </p:txBody>
      </p:sp>
      <p:sp>
        <p:nvSpPr>
          <p:cNvPr id="26" name="مربع نص 25">
            <a:extLst>
              <a:ext uri="{FF2B5EF4-FFF2-40B4-BE49-F238E27FC236}">
                <a16:creationId xmlns:a16="http://schemas.microsoft.com/office/drawing/2014/main" id="{B968172B-7268-4D57-848C-64CC3C8C636F}"/>
              </a:ext>
            </a:extLst>
          </p:cNvPr>
          <p:cNvSpPr txBox="1"/>
          <p:nvPr/>
        </p:nvSpPr>
        <p:spPr>
          <a:xfrm>
            <a:off x="3019034" y="3780580"/>
            <a:ext cx="2340000" cy="954107"/>
          </a:xfrm>
          <a:prstGeom prst="rect">
            <a:avLst/>
          </a:prstGeom>
          <a:solidFill>
            <a:schemeClr val="accent6">
              <a:lumMod val="60000"/>
              <a:lumOff val="40000"/>
            </a:schemeClr>
          </a:solidFill>
          <a:ln w="38100">
            <a:solidFill>
              <a:schemeClr val="tx1"/>
            </a:solidFill>
          </a:ln>
        </p:spPr>
        <p:txBody>
          <a:bodyPr wrap="square" rtlCol="1">
            <a:spAutoFit/>
          </a:bodyPr>
          <a:lstStyle/>
          <a:p>
            <a:pPr algn="ctr"/>
            <a:r>
              <a:rPr lang="ar-SA" sz="2800" b="1" dirty="0"/>
              <a:t>● بدائيات</a:t>
            </a:r>
          </a:p>
          <a:p>
            <a:pPr algn="ctr"/>
            <a:r>
              <a:rPr lang="ar-SA" sz="2800" b="1" dirty="0"/>
              <a:t>هوائية اختيارية </a:t>
            </a:r>
          </a:p>
        </p:txBody>
      </p:sp>
      <p:grpSp>
        <p:nvGrpSpPr>
          <p:cNvPr id="27" name="مجموعة 26">
            <a:extLst>
              <a:ext uri="{FF2B5EF4-FFF2-40B4-BE49-F238E27FC236}">
                <a16:creationId xmlns:a16="http://schemas.microsoft.com/office/drawing/2014/main" id="{18F26797-9829-4E6A-8195-9D9518DB3125}"/>
              </a:ext>
            </a:extLst>
          </p:cNvPr>
          <p:cNvGrpSpPr/>
          <p:nvPr/>
        </p:nvGrpSpPr>
        <p:grpSpPr>
          <a:xfrm>
            <a:off x="1092331" y="3201636"/>
            <a:ext cx="3657600" cy="590105"/>
            <a:chOff x="7427742" y="3205588"/>
            <a:chExt cx="3657600" cy="590105"/>
          </a:xfrm>
        </p:grpSpPr>
        <p:cxnSp>
          <p:nvCxnSpPr>
            <p:cNvPr id="28" name="رابط مستقيم 27">
              <a:extLst>
                <a:ext uri="{FF2B5EF4-FFF2-40B4-BE49-F238E27FC236}">
                  <a16:creationId xmlns:a16="http://schemas.microsoft.com/office/drawing/2014/main" id="{CBA3AA8C-01C4-4322-AAB3-3CC4C5C631C8}"/>
                </a:ext>
              </a:extLst>
            </p:cNvPr>
            <p:cNvCxnSpPr/>
            <p:nvPr/>
          </p:nvCxnSpPr>
          <p:spPr>
            <a:xfrm flipH="1" flipV="1">
              <a:off x="7427742" y="3460652"/>
              <a:ext cx="3657600" cy="14068"/>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رابط كسهم مستقيم 28">
              <a:extLst>
                <a:ext uri="{FF2B5EF4-FFF2-40B4-BE49-F238E27FC236}">
                  <a16:creationId xmlns:a16="http://schemas.microsoft.com/office/drawing/2014/main" id="{73855208-817A-4867-994D-01EA059F818B}"/>
                </a:ext>
              </a:extLst>
            </p:cNvPr>
            <p:cNvCxnSpPr/>
            <p:nvPr/>
          </p:nvCxnSpPr>
          <p:spPr>
            <a:xfrm>
              <a:off x="11057206" y="3464235"/>
              <a:ext cx="0" cy="33145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0" name="رابط كسهم مستقيم 29">
              <a:extLst>
                <a:ext uri="{FF2B5EF4-FFF2-40B4-BE49-F238E27FC236}">
                  <a16:creationId xmlns:a16="http://schemas.microsoft.com/office/drawing/2014/main" id="{AD5AB914-6750-4262-AD09-3D8EE0E43C8A}"/>
                </a:ext>
              </a:extLst>
            </p:cNvPr>
            <p:cNvCxnSpPr/>
            <p:nvPr/>
          </p:nvCxnSpPr>
          <p:spPr>
            <a:xfrm>
              <a:off x="7439465" y="3446584"/>
              <a:ext cx="0" cy="33145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1" name="رابط مستقيم 30">
              <a:extLst>
                <a:ext uri="{FF2B5EF4-FFF2-40B4-BE49-F238E27FC236}">
                  <a16:creationId xmlns:a16="http://schemas.microsoft.com/office/drawing/2014/main" id="{1C2035E0-030A-44AF-9E6A-BC4DFFEF671B}"/>
                </a:ext>
              </a:extLst>
            </p:cNvPr>
            <p:cNvCxnSpPr/>
            <p:nvPr/>
          </p:nvCxnSpPr>
          <p:spPr>
            <a:xfrm>
              <a:off x="9134229" y="3205588"/>
              <a:ext cx="9771" cy="269132"/>
            </a:xfrm>
            <a:prstGeom prst="line">
              <a:avLst/>
            </a:prstGeom>
            <a:ln w="57150"/>
          </p:spPr>
          <p:style>
            <a:lnRef idx="1">
              <a:schemeClr val="dk1"/>
            </a:lnRef>
            <a:fillRef idx="0">
              <a:schemeClr val="dk1"/>
            </a:fillRef>
            <a:effectRef idx="0">
              <a:schemeClr val="dk1"/>
            </a:effectRef>
            <a:fontRef idx="minor">
              <a:schemeClr val="tx1"/>
            </a:fontRef>
          </p:style>
        </p:cxnSp>
      </p:grpSp>
      <p:sp>
        <p:nvSpPr>
          <p:cNvPr id="32" name="مربع نص 31">
            <a:extLst>
              <a:ext uri="{FF2B5EF4-FFF2-40B4-BE49-F238E27FC236}">
                <a16:creationId xmlns:a16="http://schemas.microsoft.com/office/drawing/2014/main" id="{EFAC23EE-0152-43B0-A223-31428EE10CD0}"/>
              </a:ext>
            </a:extLst>
          </p:cNvPr>
          <p:cNvSpPr txBox="1"/>
          <p:nvPr/>
        </p:nvSpPr>
        <p:spPr>
          <a:xfrm>
            <a:off x="2939047" y="5137532"/>
            <a:ext cx="2520000" cy="461665"/>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dirty="0">
                <a:solidFill>
                  <a:schemeClr val="tx1"/>
                </a:solidFill>
              </a:rPr>
              <a:t>تحتاج الأكسجين لتنمو</a:t>
            </a:r>
          </a:p>
        </p:txBody>
      </p:sp>
      <p:sp>
        <p:nvSpPr>
          <p:cNvPr id="33" name="مربع نص 32">
            <a:extLst>
              <a:ext uri="{FF2B5EF4-FFF2-40B4-BE49-F238E27FC236}">
                <a16:creationId xmlns:a16="http://schemas.microsoft.com/office/drawing/2014/main" id="{F34DA169-AD8F-4922-B33D-25A3CE97E379}"/>
              </a:ext>
            </a:extLst>
          </p:cNvPr>
          <p:cNvSpPr txBox="1"/>
          <p:nvPr/>
        </p:nvSpPr>
        <p:spPr>
          <a:xfrm>
            <a:off x="123224" y="5137532"/>
            <a:ext cx="2556000" cy="461665"/>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dirty="0">
                <a:solidFill>
                  <a:schemeClr val="tx1"/>
                </a:solidFill>
              </a:rPr>
              <a:t>لا تحتاج الأكسجين لتنمو</a:t>
            </a:r>
          </a:p>
        </p:txBody>
      </p:sp>
      <p:cxnSp>
        <p:nvCxnSpPr>
          <p:cNvPr id="34" name="رابط كسهم مستقيم 33">
            <a:extLst>
              <a:ext uri="{FF2B5EF4-FFF2-40B4-BE49-F238E27FC236}">
                <a16:creationId xmlns:a16="http://schemas.microsoft.com/office/drawing/2014/main" id="{473895DE-1922-49F3-AA11-B40BEC0638A0}"/>
              </a:ext>
            </a:extLst>
          </p:cNvPr>
          <p:cNvCxnSpPr>
            <a:stCxn id="26" idx="2"/>
            <a:endCxn id="32" idx="0"/>
          </p:cNvCxnSpPr>
          <p:nvPr/>
        </p:nvCxnSpPr>
        <p:spPr>
          <a:xfrm>
            <a:off x="4189034" y="4734687"/>
            <a:ext cx="10013" cy="40284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5" name="رابط كسهم مستقيم 34">
            <a:extLst>
              <a:ext uri="{FF2B5EF4-FFF2-40B4-BE49-F238E27FC236}">
                <a16:creationId xmlns:a16="http://schemas.microsoft.com/office/drawing/2014/main" id="{B21609C7-39E7-44D7-B6FC-86B05C77E743}"/>
              </a:ext>
            </a:extLst>
          </p:cNvPr>
          <p:cNvCxnSpPr/>
          <p:nvPr/>
        </p:nvCxnSpPr>
        <p:spPr>
          <a:xfrm>
            <a:off x="1443438" y="4749800"/>
            <a:ext cx="10013" cy="40284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7" name="مربع نص 36">
            <a:extLst>
              <a:ext uri="{FF2B5EF4-FFF2-40B4-BE49-F238E27FC236}">
                <a16:creationId xmlns:a16="http://schemas.microsoft.com/office/drawing/2014/main" id="{9116BD52-B144-4874-A539-4E9244407017}"/>
              </a:ext>
            </a:extLst>
          </p:cNvPr>
          <p:cNvSpPr txBox="1"/>
          <p:nvPr/>
        </p:nvSpPr>
        <p:spPr>
          <a:xfrm>
            <a:off x="9449015" y="4219505"/>
            <a:ext cx="2235165" cy="523220"/>
          </a:xfrm>
          <a:prstGeom prst="rect">
            <a:avLst/>
          </a:prstGeom>
          <a:solidFill>
            <a:schemeClr val="accent6">
              <a:lumMod val="60000"/>
              <a:lumOff val="40000"/>
            </a:schemeClr>
          </a:solidFill>
          <a:ln w="38100">
            <a:noFill/>
          </a:ln>
        </p:spPr>
        <p:txBody>
          <a:bodyPr wrap="square" rtlCol="1">
            <a:spAutoFit/>
          </a:bodyPr>
          <a:lstStyle/>
          <a:p>
            <a:pPr algn="ctr"/>
            <a:r>
              <a:rPr lang="ar-SA" sz="2800" b="1" dirty="0"/>
              <a:t>...................</a:t>
            </a:r>
          </a:p>
        </p:txBody>
      </p:sp>
      <p:sp>
        <p:nvSpPr>
          <p:cNvPr id="38" name="مربع نص 37">
            <a:extLst>
              <a:ext uri="{FF2B5EF4-FFF2-40B4-BE49-F238E27FC236}">
                <a16:creationId xmlns:a16="http://schemas.microsoft.com/office/drawing/2014/main" id="{58C25292-0FFC-4373-9CC1-16448AAFC2FB}"/>
              </a:ext>
            </a:extLst>
          </p:cNvPr>
          <p:cNvSpPr txBox="1"/>
          <p:nvPr/>
        </p:nvSpPr>
        <p:spPr>
          <a:xfrm>
            <a:off x="6677662" y="4194252"/>
            <a:ext cx="2235165" cy="523220"/>
          </a:xfrm>
          <a:prstGeom prst="rect">
            <a:avLst/>
          </a:prstGeom>
          <a:solidFill>
            <a:schemeClr val="accent6">
              <a:lumMod val="60000"/>
              <a:lumOff val="40000"/>
            </a:schemeClr>
          </a:solidFill>
          <a:ln w="38100">
            <a:noFill/>
          </a:ln>
        </p:spPr>
        <p:txBody>
          <a:bodyPr wrap="square" rtlCol="1">
            <a:spAutoFit/>
          </a:bodyPr>
          <a:lstStyle/>
          <a:p>
            <a:pPr algn="ctr"/>
            <a:r>
              <a:rPr lang="ar-SA" sz="2800" b="1" dirty="0"/>
              <a:t>...................</a:t>
            </a:r>
          </a:p>
        </p:txBody>
      </p:sp>
      <p:sp>
        <p:nvSpPr>
          <p:cNvPr id="39" name="مربع نص 38">
            <a:extLst>
              <a:ext uri="{FF2B5EF4-FFF2-40B4-BE49-F238E27FC236}">
                <a16:creationId xmlns:a16="http://schemas.microsoft.com/office/drawing/2014/main" id="{5947F8F6-1DB2-461A-BC16-29DCC47145B0}"/>
              </a:ext>
            </a:extLst>
          </p:cNvPr>
          <p:cNvSpPr txBox="1"/>
          <p:nvPr/>
        </p:nvSpPr>
        <p:spPr>
          <a:xfrm>
            <a:off x="3071451" y="4202454"/>
            <a:ext cx="2235165" cy="523220"/>
          </a:xfrm>
          <a:prstGeom prst="rect">
            <a:avLst/>
          </a:prstGeom>
          <a:solidFill>
            <a:schemeClr val="accent6">
              <a:lumMod val="60000"/>
              <a:lumOff val="40000"/>
            </a:schemeClr>
          </a:solidFill>
          <a:ln w="38100">
            <a:noFill/>
          </a:ln>
        </p:spPr>
        <p:txBody>
          <a:bodyPr wrap="square" rtlCol="1">
            <a:spAutoFit/>
          </a:bodyPr>
          <a:lstStyle/>
          <a:p>
            <a:pPr algn="ctr"/>
            <a:r>
              <a:rPr lang="ar-SA" sz="2800" b="1" dirty="0"/>
              <a:t>...................</a:t>
            </a:r>
          </a:p>
        </p:txBody>
      </p:sp>
      <p:sp>
        <p:nvSpPr>
          <p:cNvPr id="40" name="مربع نص 39">
            <a:extLst>
              <a:ext uri="{FF2B5EF4-FFF2-40B4-BE49-F238E27FC236}">
                <a16:creationId xmlns:a16="http://schemas.microsoft.com/office/drawing/2014/main" id="{C515BFB4-3387-46A8-B96B-12FABBD5B502}"/>
              </a:ext>
            </a:extLst>
          </p:cNvPr>
          <p:cNvSpPr txBox="1"/>
          <p:nvPr/>
        </p:nvSpPr>
        <p:spPr>
          <a:xfrm>
            <a:off x="283085" y="4161822"/>
            <a:ext cx="2235165" cy="523220"/>
          </a:xfrm>
          <a:prstGeom prst="rect">
            <a:avLst/>
          </a:prstGeom>
          <a:solidFill>
            <a:schemeClr val="accent6">
              <a:lumMod val="60000"/>
              <a:lumOff val="40000"/>
            </a:schemeClr>
          </a:solidFill>
          <a:ln w="38100">
            <a:noFill/>
          </a:ln>
        </p:spPr>
        <p:txBody>
          <a:bodyPr wrap="square" rtlCol="1">
            <a:spAutoFit/>
          </a:bodyPr>
          <a:lstStyle/>
          <a:p>
            <a:pPr algn="ctr"/>
            <a:r>
              <a:rPr lang="ar-SA" sz="2800" b="1" dirty="0"/>
              <a:t>...................</a:t>
            </a:r>
          </a:p>
        </p:txBody>
      </p:sp>
      <p:sp>
        <p:nvSpPr>
          <p:cNvPr id="48" name="مربع نص 47">
            <a:extLst>
              <a:ext uri="{FF2B5EF4-FFF2-40B4-BE49-F238E27FC236}">
                <a16:creationId xmlns:a16="http://schemas.microsoft.com/office/drawing/2014/main" id="{956B47E9-D734-427F-90B7-E47B8505AD89}"/>
              </a:ext>
            </a:extLst>
          </p:cNvPr>
          <p:cNvSpPr txBox="1"/>
          <p:nvPr/>
        </p:nvSpPr>
        <p:spPr>
          <a:xfrm>
            <a:off x="9421230" y="5130457"/>
            <a:ext cx="2160000" cy="504000"/>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a:solidFill>
                  <a:schemeClr val="tx1"/>
                </a:solidFill>
              </a:rPr>
              <a:t>.......................</a:t>
            </a:r>
            <a:endParaRPr lang="ar-SA" sz="2400" dirty="0">
              <a:solidFill>
                <a:schemeClr val="tx1"/>
              </a:solidFill>
            </a:endParaRPr>
          </a:p>
        </p:txBody>
      </p:sp>
      <p:sp>
        <p:nvSpPr>
          <p:cNvPr id="49" name="مربع نص 48">
            <a:extLst>
              <a:ext uri="{FF2B5EF4-FFF2-40B4-BE49-F238E27FC236}">
                <a16:creationId xmlns:a16="http://schemas.microsoft.com/office/drawing/2014/main" id="{15611A60-43A5-4A2C-829D-45DA65EB2C63}"/>
              </a:ext>
            </a:extLst>
          </p:cNvPr>
          <p:cNvSpPr txBox="1"/>
          <p:nvPr/>
        </p:nvSpPr>
        <p:spPr>
          <a:xfrm>
            <a:off x="9449015" y="6055591"/>
            <a:ext cx="2160000" cy="504000"/>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a:solidFill>
                  <a:schemeClr val="tx1"/>
                </a:solidFill>
              </a:rPr>
              <a:t>.......................</a:t>
            </a:r>
            <a:endParaRPr lang="ar-SA" sz="2400" dirty="0">
              <a:solidFill>
                <a:schemeClr val="tx1"/>
              </a:solidFill>
            </a:endParaRPr>
          </a:p>
        </p:txBody>
      </p:sp>
      <p:sp>
        <p:nvSpPr>
          <p:cNvPr id="50" name="مربع نص 49">
            <a:extLst>
              <a:ext uri="{FF2B5EF4-FFF2-40B4-BE49-F238E27FC236}">
                <a16:creationId xmlns:a16="http://schemas.microsoft.com/office/drawing/2014/main" id="{EA426152-86AD-457A-AFAD-609D72FB3B6A}"/>
              </a:ext>
            </a:extLst>
          </p:cNvPr>
          <p:cNvSpPr txBox="1"/>
          <p:nvPr/>
        </p:nvSpPr>
        <p:spPr>
          <a:xfrm>
            <a:off x="6779993" y="5167456"/>
            <a:ext cx="2160000" cy="504000"/>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a:solidFill>
                  <a:schemeClr val="tx1"/>
                </a:solidFill>
              </a:rPr>
              <a:t>.......................</a:t>
            </a:r>
            <a:endParaRPr lang="ar-SA" sz="2400" dirty="0">
              <a:solidFill>
                <a:schemeClr val="tx1"/>
              </a:solidFill>
            </a:endParaRPr>
          </a:p>
        </p:txBody>
      </p:sp>
      <p:sp>
        <p:nvSpPr>
          <p:cNvPr id="51" name="مربع نص 50">
            <a:extLst>
              <a:ext uri="{FF2B5EF4-FFF2-40B4-BE49-F238E27FC236}">
                <a16:creationId xmlns:a16="http://schemas.microsoft.com/office/drawing/2014/main" id="{B32D5A93-2B3F-4DD0-A262-7EB39EAC5F49}"/>
              </a:ext>
            </a:extLst>
          </p:cNvPr>
          <p:cNvSpPr txBox="1"/>
          <p:nvPr/>
        </p:nvSpPr>
        <p:spPr>
          <a:xfrm>
            <a:off x="2920913" y="5128729"/>
            <a:ext cx="2556000" cy="461665"/>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a:solidFill>
                  <a:schemeClr val="tx1"/>
                </a:solidFill>
              </a:rPr>
              <a:t>.......................</a:t>
            </a:r>
            <a:endParaRPr lang="ar-SA" sz="2400" dirty="0">
              <a:solidFill>
                <a:schemeClr val="tx1"/>
              </a:solidFill>
            </a:endParaRPr>
          </a:p>
        </p:txBody>
      </p:sp>
      <p:sp>
        <p:nvSpPr>
          <p:cNvPr id="52" name="مربع نص 51">
            <a:extLst>
              <a:ext uri="{FF2B5EF4-FFF2-40B4-BE49-F238E27FC236}">
                <a16:creationId xmlns:a16="http://schemas.microsoft.com/office/drawing/2014/main" id="{3C04EB59-9A0B-4031-A48F-5B5FD1076976}"/>
              </a:ext>
            </a:extLst>
          </p:cNvPr>
          <p:cNvSpPr txBox="1"/>
          <p:nvPr/>
        </p:nvSpPr>
        <p:spPr>
          <a:xfrm>
            <a:off x="135850" y="5122134"/>
            <a:ext cx="2556000" cy="461665"/>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1">
            <a:spAutoFit/>
          </a:bodyPr>
          <a:lstStyle/>
          <a:p>
            <a:pPr algn="ctr"/>
            <a:r>
              <a:rPr lang="ar-SA" sz="2400" b="1" dirty="0">
                <a:solidFill>
                  <a:schemeClr val="tx1"/>
                </a:solidFill>
              </a:rPr>
              <a:t>.......................</a:t>
            </a:r>
            <a:endParaRPr lang="ar-SA" sz="2400" dirty="0">
              <a:solidFill>
                <a:schemeClr val="tx1"/>
              </a:solidFill>
            </a:endParaRPr>
          </a:p>
        </p:txBody>
      </p:sp>
    </p:spTree>
    <p:extLst>
      <p:ext uri="{BB962C8B-B14F-4D97-AF65-F5344CB8AC3E}">
        <p14:creationId xmlns:p14="http://schemas.microsoft.com/office/powerpoint/2010/main" val="121981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49"/>
                                        </p:tgtEl>
                                      </p:cBhvr>
                                    </p:animEffect>
                                    <p:set>
                                      <p:cBhvr>
                                        <p:cTn id="17" dur="1" fill="hold">
                                          <p:stCondLst>
                                            <p:cond delay="499"/>
                                          </p:stCondLst>
                                        </p:cTn>
                                        <p:tgtEl>
                                          <p:spTgt spid="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50"/>
                                        </p:tgtEl>
                                      </p:cBhvr>
                                    </p:animEffect>
                                    <p:set>
                                      <p:cBhvr>
                                        <p:cTn id="27" dur="1" fill="hold">
                                          <p:stCondLst>
                                            <p:cond delay="499"/>
                                          </p:stCondLst>
                                        </p:cTn>
                                        <p:tgtEl>
                                          <p:spTgt spid="5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8" grpId="0" animBg="1"/>
      <p:bldP spid="49" grpId="0" animBg="1"/>
      <p:bldP spid="50" grpId="0" animBg="1"/>
      <p:bldP spid="51" grpId="0" animBg="1"/>
      <p:bldP spid="5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0BFF8E2-9073-4519-83AA-06D069F380C6}"/>
              </a:ext>
            </a:extLst>
          </p:cNvPr>
          <p:cNvSpPr/>
          <p:nvPr/>
        </p:nvSpPr>
        <p:spPr>
          <a:xfrm>
            <a:off x="5290457" y="276386"/>
            <a:ext cx="6628694" cy="3477875"/>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س/ كيف يمكن للبكتيريا أن تحافظ على بقائها إذا أصبحت الظروف البيئية غير ملائمة ـ كأن يقل الماء أو يحدث تغير شديد في درجة الحرارة أو تقل المواد الغذائية  </a:t>
            </a:r>
          </a:p>
        </p:txBody>
      </p:sp>
      <p:sp>
        <p:nvSpPr>
          <p:cNvPr id="4" name="مستطيل 3">
            <a:extLst>
              <a:ext uri="{FF2B5EF4-FFF2-40B4-BE49-F238E27FC236}">
                <a16:creationId xmlns:a16="http://schemas.microsoft.com/office/drawing/2014/main" id="{5CD938D5-121A-45B8-A73F-7A87DFDF4883}"/>
              </a:ext>
            </a:extLst>
          </p:cNvPr>
          <p:cNvSpPr/>
          <p:nvPr/>
        </p:nvSpPr>
        <p:spPr>
          <a:xfrm>
            <a:off x="5290457" y="3942695"/>
            <a:ext cx="6628694" cy="2123658"/>
          </a:xfrm>
          <a:prstGeom prst="rect">
            <a:avLst/>
          </a:prstGeom>
          <a:no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يتم ذلك بعدة طرق منها </a:t>
            </a:r>
          </a:p>
          <a:p>
            <a:pPr algn="ctr"/>
            <a:r>
              <a:rPr lang="ar-SA" sz="4400" dirty="0">
                <a:ln w="0"/>
                <a:effectLst>
                  <a:outerShdw blurRad="38100" dist="19050" dir="2700000" algn="tl" rotWithShape="0">
                    <a:schemeClr val="dk1">
                      <a:alpha val="40000"/>
                    </a:schemeClr>
                  </a:outerShdw>
                </a:effectLst>
              </a:rPr>
              <a:t>1ـ الابواغ الداخلية </a:t>
            </a:r>
          </a:p>
          <a:p>
            <a:pPr algn="ctr"/>
            <a:r>
              <a:rPr lang="ar-SA" sz="4400" b="0" cap="none" spc="0" dirty="0">
                <a:ln w="0"/>
                <a:solidFill>
                  <a:schemeClr val="tx1"/>
                </a:solidFill>
                <a:effectLst>
                  <a:outerShdw blurRad="38100" dist="19050" dir="2700000" algn="tl" rotWithShape="0">
                    <a:schemeClr val="dk1">
                      <a:alpha val="40000"/>
                    </a:schemeClr>
                  </a:outerShdw>
                </a:effectLst>
              </a:rPr>
              <a:t>2ـ الطفرات </a:t>
            </a:r>
          </a:p>
        </p:txBody>
      </p:sp>
      <p:pic>
        <p:nvPicPr>
          <p:cNvPr id="1026" name="Picture 2" descr="ÙØªÙØ¬Ø© Ø¨Ø­Ø« Ø§ÙØµÙØ± Ø¹Ù âªBACTERIA GIFâ¬â">
            <a:extLst>
              <a:ext uri="{FF2B5EF4-FFF2-40B4-BE49-F238E27FC236}">
                <a16:creationId xmlns:a16="http://schemas.microsoft.com/office/drawing/2014/main" id="{41904F3A-4100-4C7D-B3AC-A237FFE1429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0669" y="276385"/>
            <a:ext cx="4739751" cy="578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3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77C14B6-57E1-400D-BF38-5972AC8F2F1A}"/>
              </a:ext>
            </a:extLst>
          </p:cNvPr>
          <p:cNvSpPr/>
          <p:nvPr/>
        </p:nvSpPr>
        <p:spPr>
          <a:xfrm>
            <a:off x="6400802" y="184944"/>
            <a:ext cx="5430011" cy="378565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rgbClr val="FF0000"/>
                </a:solidFill>
                <a:effectLst>
                  <a:outerShdw blurRad="38100" dist="19050" dir="2700000" algn="tl" rotWithShape="0">
                    <a:schemeClr val="dk1">
                      <a:alpha val="40000"/>
                    </a:schemeClr>
                  </a:outerShdw>
                </a:effectLst>
              </a:rPr>
              <a:t>الابواغ الداخلية: </a:t>
            </a:r>
            <a:r>
              <a:rPr lang="ar-SA" sz="4000" b="0" cap="none" spc="0" dirty="0">
                <a:ln w="0"/>
                <a:solidFill>
                  <a:schemeClr val="tx1"/>
                </a:solidFill>
                <a:effectLst>
                  <a:outerShdw blurRad="38100" dist="19050" dir="2700000" algn="tl" rotWithShape="0">
                    <a:schemeClr val="dk1">
                      <a:alpha val="40000"/>
                    </a:schemeClr>
                  </a:outerShdw>
                </a:effectLst>
              </a:rPr>
              <a:t>هي خلية كامنه تقاوم البيئة القاسية وتستطيع مقاومة الحرارة العالية والبرودة الشديدة والجفاف والتعرض لكميات كبيرة من  للأشعة الفوق بنفسجية   </a:t>
            </a:r>
          </a:p>
        </p:txBody>
      </p:sp>
      <p:pic>
        <p:nvPicPr>
          <p:cNvPr id="4" name="صورة 3">
            <a:extLst>
              <a:ext uri="{FF2B5EF4-FFF2-40B4-BE49-F238E27FC236}">
                <a16:creationId xmlns:a16="http://schemas.microsoft.com/office/drawing/2014/main" id="{FDC6AE91-FA09-4C5D-B037-E1C40064BC4C}"/>
              </a:ext>
            </a:extLst>
          </p:cNvPr>
          <p:cNvPicPr>
            <a:picLocks noChangeAspect="1"/>
          </p:cNvPicPr>
          <p:nvPr/>
        </p:nvPicPr>
        <p:blipFill>
          <a:blip r:embed="rId2"/>
          <a:stretch>
            <a:fillRect/>
          </a:stretch>
        </p:blipFill>
        <p:spPr>
          <a:xfrm>
            <a:off x="130629" y="0"/>
            <a:ext cx="5965371" cy="6858000"/>
          </a:xfrm>
          <a:prstGeom prst="rect">
            <a:avLst/>
          </a:prstGeom>
        </p:spPr>
      </p:pic>
      <p:sp>
        <p:nvSpPr>
          <p:cNvPr id="5" name="مستطيل 4">
            <a:extLst>
              <a:ext uri="{FF2B5EF4-FFF2-40B4-BE49-F238E27FC236}">
                <a16:creationId xmlns:a16="http://schemas.microsoft.com/office/drawing/2014/main" id="{85565642-38A4-49DA-BB68-35EBB46E75AA}"/>
              </a:ext>
            </a:extLst>
          </p:cNvPr>
          <p:cNvSpPr/>
          <p:nvPr/>
        </p:nvSpPr>
        <p:spPr>
          <a:xfrm>
            <a:off x="6400802" y="4177824"/>
            <a:ext cx="5430011" cy="1938992"/>
          </a:xfrm>
          <a:prstGeom prst="rect">
            <a:avLst/>
          </a:prstGeom>
          <a:noFill/>
          <a:ln w="38100">
            <a:solidFill>
              <a:schemeClr val="tx1"/>
            </a:solidFill>
          </a:ln>
        </p:spPr>
        <p:txBody>
          <a:bodyPr wrap="square" lIns="91440" tIns="45720" rIns="91440" bIns="45720">
            <a:spAutoFit/>
          </a:bodyPr>
          <a:lstStyle/>
          <a:p>
            <a:pPr algn="ctr"/>
            <a:r>
              <a:rPr lang="ar-SA" sz="4000" b="0" cap="none" spc="0" dirty="0">
                <a:ln w="0"/>
                <a:solidFill>
                  <a:srgbClr val="FF0000"/>
                </a:solidFill>
                <a:effectLst>
                  <a:outerShdw blurRad="38100" dist="19050" dir="2700000" algn="tl" rotWithShape="0">
                    <a:schemeClr val="dk1">
                      <a:alpha val="40000"/>
                    </a:schemeClr>
                  </a:outerShdw>
                </a:effectLst>
              </a:rPr>
              <a:t>ومن البكتيريا التي تكون الابواغ </a:t>
            </a:r>
          </a:p>
          <a:p>
            <a:pPr algn="ctr"/>
            <a:r>
              <a:rPr lang="ar-SA" sz="4000" dirty="0">
                <a:ln w="0"/>
                <a:effectLst>
                  <a:outerShdw blurRad="38100" dist="19050" dir="2700000" algn="tl" rotWithShape="0">
                    <a:schemeClr val="dk1">
                      <a:alpha val="40000"/>
                    </a:schemeClr>
                  </a:outerShdw>
                </a:effectLst>
              </a:rPr>
              <a:t>التيتانوس </a:t>
            </a:r>
          </a:p>
          <a:p>
            <a:pPr algn="ctr"/>
            <a:r>
              <a:rPr lang="ar-SA" sz="4000" b="0" cap="none" spc="0" dirty="0">
                <a:ln w="0"/>
                <a:effectLst>
                  <a:outerShdw blurRad="38100" dist="19050" dir="2700000" algn="tl" rotWithShape="0">
                    <a:schemeClr val="dk1">
                      <a:alpha val="40000"/>
                    </a:schemeClr>
                  </a:outerShdw>
                </a:effectLst>
              </a:rPr>
              <a:t>الجمرة الخبيثة</a:t>
            </a:r>
            <a:r>
              <a:rPr lang="ar-SA" sz="4000" b="0" cap="none" spc="0" dirty="0">
                <a:ln w="0"/>
                <a:solidFill>
                  <a:srgbClr val="FF0000"/>
                </a:solidFill>
                <a:effectLst>
                  <a:outerShdw blurRad="38100" dist="19050" dir="2700000" algn="tl" rotWithShape="0">
                    <a:schemeClr val="dk1">
                      <a:alpha val="40000"/>
                    </a:schemeClr>
                  </a:outerShdw>
                </a:effectLst>
              </a:rPr>
              <a:t>  </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8720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BF78DD4E-B2F1-455E-B05D-23AB3BA75076}"/>
              </a:ext>
            </a:extLst>
          </p:cNvPr>
          <p:cNvSpPr/>
          <p:nvPr/>
        </p:nvSpPr>
        <p:spPr>
          <a:xfrm>
            <a:off x="254046" y="262033"/>
            <a:ext cx="9742793" cy="1323439"/>
          </a:xfrm>
          <a:prstGeom prst="rect">
            <a:avLst/>
          </a:prstGeom>
          <a:solidFill>
            <a:srgbClr val="FFFF8F"/>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انظري للشكل </a:t>
            </a:r>
            <a:r>
              <a:rPr lang="en-US" sz="4000" b="0" cap="none" spc="0" dirty="0">
                <a:ln w="0"/>
                <a:solidFill>
                  <a:schemeClr val="tx1"/>
                </a:solidFill>
                <a:effectLst>
                  <a:outerShdw blurRad="38100" dist="19050" dir="2700000" algn="tl" rotWithShape="0">
                    <a:schemeClr val="dk1">
                      <a:alpha val="40000"/>
                    </a:schemeClr>
                  </a:outerShdw>
                </a:effectLst>
              </a:rPr>
              <a:t>3-9</a:t>
            </a:r>
            <a:r>
              <a:rPr lang="ar-SA" sz="4000" b="0" cap="none" spc="0" dirty="0">
                <a:ln w="0"/>
                <a:solidFill>
                  <a:schemeClr val="tx1"/>
                </a:solidFill>
                <a:effectLst>
                  <a:outerShdw blurRad="38100" dist="19050" dir="2700000" algn="tl" rotWithShape="0">
                    <a:schemeClr val="dk1">
                      <a:alpha val="40000"/>
                    </a:schemeClr>
                  </a:outerShdw>
                </a:effectLst>
              </a:rPr>
              <a:t> من كتابكـِ المقرر ثم بالتعاون مع زميلاتكـِ رتبي خطوات تكوين الابواغ الداخلية في البكتيريا </a:t>
            </a:r>
          </a:p>
        </p:txBody>
      </p:sp>
      <p:pic>
        <p:nvPicPr>
          <p:cNvPr id="5" name="صورة 4">
            <a:extLst>
              <a:ext uri="{FF2B5EF4-FFF2-40B4-BE49-F238E27FC236}">
                <a16:creationId xmlns:a16="http://schemas.microsoft.com/office/drawing/2014/main" id="{9F169A29-719E-4746-86EC-BED5EBFF06F4}"/>
              </a:ext>
            </a:extLst>
          </p:cNvPr>
          <p:cNvPicPr>
            <a:picLocks noChangeAspect="1"/>
          </p:cNvPicPr>
          <p:nvPr/>
        </p:nvPicPr>
        <p:blipFill>
          <a:blip r:embed="rId2"/>
          <a:stretch>
            <a:fillRect/>
          </a:stretch>
        </p:blipFill>
        <p:spPr>
          <a:xfrm>
            <a:off x="117566" y="1828800"/>
            <a:ext cx="11926388" cy="4767167"/>
          </a:xfrm>
          <a:prstGeom prst="rect">
            <a:avLst/>
          </a:prstGeom>
        </p:spPr>
      </p:pic>
      <p:sp>
        <p:nvSpPr>
          <p:cNvPr id="6" name="مستطيل 5">
            <a:extLst>
              <a:ext uri="{FF2B5EF4-FFF2-40B4-BE49-F238E27FC236}">
                <a16:creationId xmlns:a16="http://schemas.microsoft.com/office/drawing/2014/main" id="{9F3F84D3-BA00-4B89-8774-547DB6E72636}"/>
              </a:ext>
            </a:extLst>
          </p:cNvPr>
          <p:cNvSpPr/>
          <p:nvPr/>
        </p:nvSpPr>
        <p:spPr>
          <a:xfrm>
            <a:off x="5643154" y="5602272"/>
            <a:ext cx="540000" cy="654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3B98FA5D-BFA7-4CE9-B59C-A5A4E3B07778}"/>
              </a:ext>
            </a:extLst>
          </p:cNvPr>
          <p:cNvSpPr/>
          <p:nvPr/>
        </p:nvSpPr>
        <p:spPr>
          <a:xfrm>
            <a:off x="8982891" y="5589209"/>
            <a:ext cx="540000" cy="654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A0B8CF2B-E58F-4812-BBD2-F8E4AAF53FA9}"/>
              </a:ext>
            </a:extLst>
          </p:cNvPr>
          <p:cNvSpPr/>
          <p:nvPr/>
        </p:nvSpPr>
        <p:spPr>
          <a:xfrm>
            <a:off x="5673714" y="3207415"/>
            <a:ext cx="540000" cy="654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39C3624C-494E-4B6B-A939-FF78BDB34170}"/>
              </a:ext>
            </a:extLst>
          </p:cNvPr>
          <p:cNvSpPr/>
          <p:nvPr/>
        </p:nvSpPr>
        <p:spPr>
          <a:xfrm>
            <a:off x="1262743" y="3207415"/>
            <a:ext cx="540000" cy="654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C27EAD73-0495-4A46-BCCB-CC23C3C620A8}"/>
              </a:ext>
            </a:extLst>
          </p:cNvPr>
          <p:cNvSpPr/>
          <p:nvPr/>
        </p:nvSpPr>
        <p:spPr>
          <a:xfrm>
            <a:off x="1197429" y="5415037"/>
            <a:ext cx="540000" cy="654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1E0E36FD-88FE-4BDD-9D1A-DD8091B84FB9}"/>
              </a:ext>
            </a:extLst>
          </p:cNvPr>
          <p:cNvSpPr/>
          <p:nvPr/>
        </p:nvSpPr>
        <p:spPr>
          <a:xfrm>
            <a:off x="10153934" y="262032"/>
            <a:ext cx="1455613" cy="1323439"/>
          </a:xfrm>
          <a:prstGeom prst="rect">
            <a:avLst/>
          </a:prstGeom>
          <a:solidFill>
            <a:srgbClr val="AEFF85"/>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مهارة الترتيب </a:t>
            </a:r>
          </a:p>
        </p:txBody>
      </p:sp>
    </p:spTree>
    <p:extLst>
      <p:ext uri="{BB962C8B-B14F-4D97-AF65-F5344CB8AC3E}">
        <p14:creationId xmlns:p14="http://schemas.microsoft.com/office/powerpoint/2010/main" val="17656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6E4E36A-1E84-422A-8E0C-C9F1D821358D}"/>
              </a:ext>
            </a:extLst>
          </p:cNvPr>
          <p:cNvSpPr/>
          <p:nvPr/>
        </p:nvSpPr>
        <p:spPr>
          <a:xfrm>
            <a:off x="5416062" y="446649"/>
            <a:ext cx="6554994"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تناول حمزة كوز من الذرة من أحد الباعة المتجولين اثناء رجوعه من المدرسة  </a:t>
            </a:r>
          </a:p>
        </p:txBody>
      </p:sp>
      <p:pic>
        <p:nvPicPr>
          <p:cNvPr id="3" name="صورة 2">
            <a:extLst>
              <a:ext uri="{FF2B5EF4-FFF2-40B4-BE49-F238E27FC236}">
                <a16:creationId xmlns:a16="http://schemas.microsoft.com/office/drawing/2014/main" id="{45F0099C-9DF0-489C-A3A5-4905630025BE}"/>
              </a:ext>
            </a:extLst>
          </p:cNvPr>
          <p:cNvPicPr>
            <a:picLocks noChangeAspect="1"/>
          </p:cNvPicPr>
          <p:nvPr/>
        </p:nvPicPr>
        <p:blipFill>
          <a:blip r:embed="rId2"/>
          <a:stretch>
            <a:fillRect/>
          </a:stretch>
        </p:blipFill>
        <p:spPr>
          <a:xfrm>
            <a:off x="379829" y="168813"/>
            <a:ext cx="4375052" cy="6372664"/>
          </a:xfrm>
          <a:prstGeom prst="rect">
            <a:avLst/>
          </a:prstGeom>
        </p:spPr>
      </p:pic>
      <p:sp>
        <p:nvSpPr>
          <p:cNvPr id="4" name="مستطيل 3">
            <a:extLst>
              <a:ext uri="{FF2B5EF4-FFF2-40B4-BE49-F238E27FC236}">
                <a16:creationId xmlns:a16="http://schemas.microsoft.com/office/drawing/2014/main" id="{241D356F-B2CE-41ED-9412-95F4746BDEC7}"/>
              </a:ext>
            </a:extLst>
          </p:cNvPr>
          <p:cNvSpPr/>
          <p:nvPr/>
        </p:nvSpPr>
        <p:spPr>
          <a:xfrm>
            <a:off x="5413718" y="3581400"/>
            <a:ext cx="6554994"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وفي المساء شعر حمزة بألم شديد في معدته مع غثيان ورغبة في التقيؤ </a:t>
            </a:r>
          </a:p>
        </p:txBody>
      </p:sp>
    </p:spTree>
    <p:extLst>
      <p:ext uri="{BB962C8B-B14F-4D97-AF65-F5344CB8AC3E}">
        <p14:creationId xmlns:p14="http://schemas.microsoft.com/office/powerpoint/2010/main" val="292778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1FFAC6F-842C-4D4E-9E6A-BC734604FE48}"/>
              </a:ext>
            </a:extLst>
          </p:cNvPr>
          <p:cNvSpPr/>
          <p:nvPr/>
        </p:nvSpPr>
        <p:spPr>
          <a:xfrm>
            <a:off x="5603966" y="1163947"/>
            <a:ext cx="5939540" cy="5262979"/>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ابحثي في مصادر المعلومات المختلفة عن طريقة تعقيم الحليب والتخلص من البكتيريا المكونة للأبواغ الداخلية الموجودة فيه دون الحاجة لغليه إلى درجة حرارة عالية تفقده قيمته الغذائية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54CAC376-1CBA-40C3-8B6D-8D9681CF3653}"/>
              </a:ext>
            </a:extLst>
          </p:cNvPr>
          <p:cNvPicPr>
            <a:picLocks noChangeAspect="1"/>
          </p:cNvPicPr>
          <p:nvPr/>
        </p:nvPicPr>
        <p:blipFill>
          <a:blip r:embed="rId2"/>
          <a:stretch>
            <a:fillRect/>
          </a:stretch>
        </p:blipFill>
        <p:spPr>
          <a:xfrm>
            <a:off x="300446" y="353514"/>
            <a:ext cx="5150711" cy="6073412"/>
          </a:xfrm>
          <a:prstGeom prst="rect">
            <a:avLst/>
          </a:prstGeom>
        </p:spPr>
      </p:pic>
      <p:sp>
        <p:nvSpPr>
          <p:cNvPr id="4" name="مستطيل 3">
            <a:extLst>
              <a:ext uri="{FF2B5EF4-FFF2-40B4-BE49-F238E27FC236}">
                <a16:creationId xmlns:a16="http://schemas.microsoft.com/office/drawing/2014/main" id="{350F6C86-93DA-46A5-9A23-4D6BC805A227}"/>
              </a:ext>
            </a:extLst>
          </p:cNvPr>
          <p:cNvSpPr/>
          <p:nvPr/>
        </p:nvSpPr>
        <p:spPr>
          <a:xfrm>
            <a:off x="7057134" y="91440"/>
            <a:ext cx="3033203" cy="923330"/>
          </a:xfrm>
          <a:prstGeom prst="rect">
            <a:avLst/>
          </a:prstGeom>
          <a:solidFill>
            <a:srgbClr val="FFFF00"/>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نشاط اثرائي </a:t>
            </a:r>
          </a:p>
        </p:txBody>
      </p:sp>
    </p:spTree>
    <p:extLst>
      <p:ext uri="{BB962C8B-B14F-4D97-AF65-F5344CB8AC3E}">
        <p14:creationId xmlns:p14="http://schemas.microsoft.com/office/powerpoint/2010/main" val="830488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6B8161C-AA12-4DBF-AA78-B293CFBAAF61}"/>
              </a:ext>
            </a:extLst>
          </p:cNvPr>
          <p:cNvSpPr/>
          <p:nvPr/>
        </p:nvSpPr>
        <p:spPr>
          <a:xfrm>
            <a:off x="1501256" y="196837"/>
            <a:ext cx="10471868" cy="1446550"/>
          </a:xfrm>
          <a:prstGeom prst="rect">
            <a:avLst/>
          </a:prstGeom>
          <a:solidFill>
            <a:schemeClr val="accent3">
              <a:lumMod val="20000"/>
              <a:lumOff val="8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اقرئي في كتابكـِ المقر عن الطفرات ثم أكملي مخطط السبب والنتيجة التالي  </a:t>
            </a:r>
          </a:p>
        </p:txBody>
      </p:sp>
      <p:sp>
        <p:nvSpPr>
          <p:cNvPr id="3" name="مستطيل 2">
            <a:extLst>
              <a:ext uri="{FF2B5EF4-FFF2-40B4-BE49-F238E27FC236}">
                <a16:creationId xmlns:a16="http://schemas.microsoft.com/office/drawing/2014/main" id="{65C14EA5-739F-4E2A-8FF4-019CA33758EF}"/>
              </a:ext>
            </a:extLst>
          </p:cNvPr>
          <p:cNvSpPr/>
          <p:nvPr/>
        </p:nvSpPr>
        <p:spPr>
          <a:xfrm>
            <a:off x="469029" y="1982314"/>
            <a:ext cx="9648000" cy="769441"/>
          </a:xfrm>
          <a:prstGeom prst="rect">
            <a:avLst/>
          </a:prstGeom>
          <a:solidFill>
            <a:srgbClr val="FFFF8F"/>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عندما تحدث تغيرات في البيئة المحيطة بالبكتيريا </a:t>
            </a:r>
          </a:p>
        </p:txBody>
      </p:sp>
      <p:sp>
        <p:nvSpPr>
          <p:cNvPr id="4" name="مستطيل 3">
            <a:extLst>
              <a:ext uri="{FF2B5EF4-FFF2-40B4-BE49-F238E27FC236}">
                <a16:creationId xmlns:a16="http://schemas.microsoft.com/office/drawing/2014/main" id="{D8683D94-D63D-4B28-9096-D3448C51D656}"/>
              </a:ext>
            </a:extLst>
          </p:cNvPr>
          <p:cNvSpPr/>
          <p:nvPr/>
        </p:nvSpPr>
        <p:spPr>
          <a:xfrm>
            <a:off x="1053636" y="3206070"/>
            <a:ext cx="9648000" cy="769441"/>
          </a:xfrm>
          <a:prstGeom prst="rect">
            <a:avLst/>
          </a:prstGeom>
          <a:solidFill>
            <a:srgbClr val="AEFF85"/>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عنده تحدث تغيرات عشوائية في تسلسل الـ</a:t>
            </a:r>
            <a:r>
              <a:rPr lang="en-US" sz="4400" dirty="0">
                <a:ln w="0"/>
                <a:effectLst>
                  <a:outerShdw blurRad="38100" dist="19050" dir="2700000" algn="tl" rotWithShape="0">
                    <a:schemeClr val="dk1">
                      <a:alpha val="40000"/>
                    </a:schemeClr>
                  </a:outerShdw>
                </a:effectLst>
              </a:rPr>
              <a:t>DNA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id="{113E3D4C-87F1-4A02-A684-D4CE6CBB9AF9}"/>
              </a:ext>
            </a:extLst>
          </p:cNvPr>
          <p:cNvSpPr/>
          <p:nvPr/>
        </p:nvSpPr>
        <p:spPr>
          <a:xfrm>
            <a:off x="1776712" y="4429826"/>
            <a:ext cx="9648000" cy="769441"/>
          </a:xfrm>
          <a:prstGeom prst="rect">
            <a:avLst/>
          </a:prstGeom>
          <a:solidFill>
            <a:srgbClr val="FF8F8F"/>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يعرف هذا التغير بالطفرة </a:t>
            </a:r>
          </a:p>
        </p:txBody>
      </p:sp>
      <p:sp>
        <p:nvSpPr>
          <p:cNvPr id="6" name="مستطيل 5">
            <a:extLst>
              <a:ext uri="{FF2B5EF4-FFF2-40B4-BE49-F238E27FC236}">
                <a16:creationId xmlns:a16="http://schemas.microsoft.com/office/drawing/2014/main" id="{2BB87F9B-677B-4D6F-A2F7-A1906D4E89D9}"/>
              </a:ext>
            </a:extLst>
          </p:cNvPr>
          <p:cNvSpPr/>
          <p:nvPr/>
        </p:nvSpPr>
        <p:spPr>
          <a:xfrm>
            <a:off x="2325124" y="5653582"/>
            <a:ext cx="9648000" cy="769441"/>
          </a:xfrm>
          <a:prstGeom prst="rect">
            <a:avLst/>
          </a:prstGeom>
          <a:solidFill>
            <a:schemeClr val="accent1">
              <a:lumMod val="60000"/>
              <a:lumOff val="4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اشكال جديدة من الجينات وصفات جديدة وتنوع وراثي </a:t>
            </a:r>
          </a:p>
        </p:txBody>
      </p:sp>
      <p:sp>
        <p:nvSpPr>
          <p:cNvPr id="7" name="مستطيل 6">
            <a:extLst>
              <a:ext uri="{FF2B5EF4-FFF2-40B4-BE49-F238E27FC236}">
                <a16:creationId xmlns:a16="http://schemas.microsoft.com/office/drawing/2014/main" id="{4C95F9BF-0060-48D8-8EF3-F4C11DD3874B}"/>
              </a:ext>
            </a:extLst>
          </p:cNvPr>
          <p:cNvSpPr/>
          <p:nvPr/>
        </p:nvSpPr>
        <p:spPr>
          <a:xfrm>
            <a:off x="123342" y="381503"/>
            <a:ext cx="1282379" cy="1077218"/>
          </a:xfrm>
          <a:prstGeom prst="rect">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السبب والنتيجة</a:t>
            </a:r>
          </a:p>
        </p:txBody>
      </p:sp>
      <p:sp>
        <p:nvSpPr>
          <p:cNvPr id="8" name="مستطيل 7">
            <a:extLst>
              <a:ext uri="{FF2B5EF4-FFF2-40B4-BE49-F238E27FC236}">
                <a16:creationId xmlns:a16="http://schemas.microsoft.com/office/drawing/2014/main" id="{6F06B6C3-9F1E-431A-A8DC-771F85AE9DA8}"/>
              </a:ext>
            </a:extLst>
          </p:cNvPr>
          <p:cNvSpPr/>
          <p:nvPr/>
        </p:nvSpPr>
        <p:spPr>
          <a:xfrm>
            <a:off x="1405721" y="3247939"/>
            <a:ext cx="3070746" cy="648000"/>
          </a:xfrm>
          <a:prstGeom prst="rect">
            <a:avLst/>
          </a:prstGeom>
          <a:solidFill>
            <a:srgbClr val="AEFF85"/>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
        <p:nvSpPr>
          <p:cNvPr id="9" name="مستطيل 8">
            <a:extLst>
              <a:ext uri="{FF2B5EF4-FFF2-40B4-BE49-F238E27FC236}">
                <a16:creationId xmlns:a16="http://schemas.microsoft.com/office/drawing/2014/main" id="{B0013839-2155-491C-A1C8-6DB79EE0F6B7}"/>
              </a:ext>
            </a:extLst>
          </p:cNvPr>
          <p:cNvSpPr/>
          <p:nvPr/>
        </p:nvSpPr>
        <p:spPr>
          <a:xfrm>
            <a:off x="2690885" y="4490546"/>
            <a:ext cx="3070746" cy="648000"/>
          </a:xfrm>
          <a:prstGeom prst="rect">
            <a:avLst/>
          </a:prstGeom>
          <a:solidFill>
            <a:srgbClr val="FF8F8F"/>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
        <p:nvSpPr>
          <p:cNvPr id="10" name="مستطيل 9">
            <a:extLst>
              <a:ext uri="{FF2B5EF4-FFF2-40B4-BE49-F238E27FC236}">
                <a16:creationId xmlns:a16="http://schemas.microsoft.com/office/drawing/2014/main" id="{3E487A3D-3E5F-414F-B35F-4EAF4D4EF626}"/>
              </a:ext>
            </a:extLst>
          </p:cNvPr>
          <p:cNvSpPr/>
          <p:nvPr/>
        </p:nvSpPr>
        <p:spPr>
          <a:xfrm>
            <a:off x="4817659" y="5700654"/>
            <a:ext cx="4812855" cy="648000"/>
          </a:xfrm>
          <a:prstGeom prst="rect">
            <a:avLst/>
          </a:prstGeom>
          <a:solidFill>
            <a:srgbClr val="8FAADC"/>
          </a:solidFill>
          <a:ln w="38100">
            <a:no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a:t>
            </a:r>
          </a:p>
        </p:txBody>
      </p:sp>
      <p:sp>
        <p:nvSpPr>
          <p:cNvPr id="11" name="سهم: لأسفل 10">
            <a:extLst>
              <a:ext uri="{FF2B5EF4-FFF2-40B4-BE49-F238E27FC236}">
                <a16:creationId xmlns:a16="http://schemas.microsoft.com/office/drawing/2014/main" id="{436F1733-2C25-4FC6-8C12-B0CEF3A17CF6}"/>
              </a:ext>
            </a:extLst>
          </p:cNvPr>
          <p:cNvSpPr/>
          <p:nvPr/>
        </p:nvSpPr>
        <p:spPr>
          <a:xfrm>
            <a:off x="5185954" y="2751755"/>
            <a:ext cx="720000" cy="612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سهم: لأسفل 11">
            <a:extLst>
              <a:ext uri="{FF2B5EF4-FFF2-40B4-BE49-F238E27FC236}">
                <a16:creationId xmlns:a16="http://schemas.microsoft.com/office/drawing/2014/main" id="{4B58790D-88CC-4541-8885-258971890A8E}"/>
              </a:ext>
            </a:extLst>
          </p:cNvPr>
          <p:cNvSpPr/>
          <p:nvPr/>
        </p:nvSpPr>
        <p:spPr>
          <a:xfrm>
            <a:off x="5750606" y="3957389"/>
            <a:ext cx="720000" cy="612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سهم: لأسفل 12">
            <a:extLst>
              <a:ext uri="{FF2B5EF4-FFF2-40B4-BE49-F238E27FC236}">
                <a16:creationId xmlns:a16="http://schemas.microsoft.com/office/drawing/2014/main" id="{9587A627-CB60-4D28-94FC-0575F54084AE}"/>
              </a:ext>
            </a:extLst>
          </p:cNvPr>
          <p:cNvSpPr/>
          <p:nvPr/>
        </p:nvSpPr>
        <p:spPr>
          <a:xfrm>
            <a:off x="6864086" y="5199267"/>
            <a:ext cx="720000" cy="612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80393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5" fill="hold" grpId="0" nodeType="clickEffect">
                                  <p:stCondLst>
                                    <p:cond delay="0"/>
                                  </p:stCondLst>
                                  <p:childTnLst>
                                    <p:animEffect transition="out" filter="randombar(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0" nodeType="clickEffect">
                                  <p:stCondLst>
                                    <p:cond delay="0"/>
                                  </p:stCondLst>
                                  <p:childTnLst>
                                    <p:animEffect transition="out" filter="randombar(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5" fill="hold" grpId="0" nodeType="clickEffect">
                                  <p:stCondLst>
                                    <p:cond delay="0"/>
                                  </p:stCondLst>
                                  <p:childTnLst>
                                    <p:animEffect transition="out" filter="randombar(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ÙØªÙØ¬Ø© Ø¨Ø­Ø« Ø§ÙØµÙØ± Ø¹Ù âªbacteria GIFâ¬â">
            <a:extLst>
              <a:ext uri="{FF2B5EF4-FFF2-40B4-BE49-F238E27FC236}">
                <a16:creationId xmlns:a16="http://schemas.microsoft.com/office/drawing/2014/main" id="{6777527E-1ABA-48FA-A4BB-FF9D2C39AE6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0639" y="182880"/>
            <a:ext cx="6731864" cy="6323927"/>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CE94CCD1-D64D-423E-B4DA-5438EA70A15C}"/>
              </a:ext>
            </a:extLst>
          </p:cNvPr>
          <p:cNvSpPr/>
          <p:nvPr/>
        </p:nvSpPr>
        <p:spPr>
          <a:xfrm>
            <a:off x="7165395" y="182881"/>
            <a:ext cx="4782903"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ان الطفرات مفيدة للبكتيريا لمقومة الظروف الصعبة </a:t>
            </a:r>
          </a:p>
        </p:txBody>
      </p:sp>
      <p:sp>
        <p:nvSpPr>
          <p:cNvPr id="5" name="مستطيل 4">
            <a:extLst>
              <a:ext uri="{FF2B5EF4-FFF2-40B4-BE49-F238E27FC236}">
                <a16:creationId xmlns:a16="http://schemas.microsoft.com/office/drawing/2014/main" id="{182E50EA-E43A-4A0A-8A6F-D8F4F6F24C3A}"/>
              </a:ext>
            </a:extLst>
          </p:cNvPr>
          <p:cNvSpPr/>
          <p:nvPr/>
        </p:nvSpPr>
        <p:spPr>
          <a:xfrm>
            <a:off x="7165394" y="2721156"/>
            <a:ext cx="4782903" cy="3785652"/>
          </a:xfrm>
          <a:prstGeom prst="rect">
            <a:avLst/>
          </a:prstGeom>
          <a:noFill/>
          <a:ln w="38100">
            <a:solidFill>
              <a:srgbClr val="FF0000"/>
            </a:solidFill>
          </a:ln>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لكنها قد تؤدي لتكون بكتريا تسبب الكثير من المشاكل للإنسان كالبكتيريا المقاومة للمضادات الحيوية  </a:t>
            </a:r>
          </a:p>
        </p:txBody>
      </p:sp>
    </p:spTree>
    <p:extLst>
      <p:ext uri="{BB962C8B-B14F-4D97-AF65-F5344CB8AC3E}">
        <p14:creationId xmlns:p14="http://schemas.microsoft.com/office/powerpoint/2010/main" val="588753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1AF991A-5F03-447A-BA27-1EF3AC612836}"/>
              </a:ext>
            </a:extLst>
          </p:cNvPr>
          <p:cNvSpPr txBox="1"/>
          <p:nvPr/>
        </p:nvSpPr>
        <p:spPr>
          <a:xfrm>
            <a:off x="1012873" y="147480"/>
            <a:ext cx="8709011" cy="1736646"/>
          </a:xfrm>
          <a:prstGeom prst="wedgeRoundRectCallout">
            <a:avLst>
              <a:gd name="adj1" fmla="val 58853"/>
              <a:gd name="adj2" fmla="val -10160"/>
              <a:gd name="adj3" fmla="val 16667"/>
            </a:avLst>
          </a:prstGeom>
          <a:solidFill>
            <a:schemeClr val="accent2">
              <a:lumMod val="20000"/>
              <a:lumOff val="80000"/>
            </a:schemeClr>
          </a:solidFill>
          <a:ln w="38100">
            <a:solidFill>
              <a:schemeClr val="tx1"/>
            </a:solidFill>
          </a:ln>
        </p:spPr>
        <p:txBody>
          <a:bodyPr wrap="square" rtlCol="1">
            <a:spAutoFit/>
          </a:bodyPr>
          <a:lstStyle/>
          <a:p>
            <a:r>
              <a:rPr lang="ar-SA" sz="4800" b="1" dirty="0">
                <a:solidFill>
                  <a:srgbClr val="FF0000"/>
                </a:solidFill>
                <a:effectLst/>
              </a:rPr>
              <a:t>فسري : </a:t>
            </a:r>
            <a:r>
              <a:rPr lang="ar-SA" sz="4800" b="1" dirty="0"/>
              <a:t>يجب أن تُتناول المضادات الحيوية بانتظام حسب وصفة الطبيب المعالج </a:t>
            </a:r>
          </a:p>
        </p:txBody>
      </p:sp>
      <p:pic>
        <p:nvPicPr>
          <p:cNvPr id="3" name="صورة 2">
            <a:extLst>
              <a:ext uri="{FF2B5EF4-FFF2-40B4-BE49-F238E27FC236}">
                <a16:creationId xmlns:a16="http://schemas.microsoft.com/office/drawing/2014/main" id="{B4CE6949-8066-4BFB-971B-9EDF85BB7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2" y="2238237"/>
            <a:ext cx="11914493" cy="4255280"/>
          </a:xfrm>
          <a:prstGeom prst="rect">
            <a:avLst/>
          </a:prstGeom>
        </p:spPr>
      </p:pic>
      <p:pic>
        <p:nvPicPr>
          <p:cNvPr id="4" name="صورة 3">
            <a:extLst>
              <a:ext uri="{FF2B5EF4-FFF2-40B4-BE49-F238E27FC236}">
                <a16:creationId xmlns:a16="http://schemas.microsoft.com/office/drawing/2014/main" id="{68DEA937-83D2-4330-9B78-D13A7949EBFF}"/>
              </a:ext>
            </a:extLst>
          </p:cNvPr>
          <p:cNvPicPr>
            <a:picLocks noChangeAspect="1"/>
          </p:cNvPicPr>
          <p:nvPr/>
        </p:nvPicPr>
        <p:blipFill rotWithShape="1">
          <a:blip r:embed="rId3">
            <a:extLst>
              <a:ext uri="{28A0092B-C50C-407E-A947-70E740481C1C}">
                <a14:useLocalDpi xmlns:a14="http://schemas.microsoft.com/office/drawing/2010/main" val="0"/>
              </a:ext>
            </a:extLst>
          </a:blip>
          <a:srcRect l="24877" t="26271"/>
          <a:stretch/>
        </p:blipFill>
        <p:spPr>
          <a:xfrm flipH="1">
            <a:off x="9940834" y="230215"/>
            <a:ext cx="1751422" cy="3048566"/>
          </a:xfrm>
          <a:prstGeom prst="rect">
            <a:avLst/>
          </a:prstGeom>
        </p:spPr>
      </p:pic>
    </p:spTree>
    <p:extLst>
      <p:ext uri="{BB962C8B-B14F-4D97-AF65-F5344CB8AC3E}">
        <p14:creationId xmlns:p14="http://schemas.microsoft.com/office/powerpoint/2010/main" val="21171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A0FCB32E-BCFE-4C56-9170-C1775AE6B2DE}"/>
              </a:ext>
            </a:extLst>
          </p:cNvPr>
          <p:cNvSpPr txBox="1"/>
          <p:nvPr/>
        </p:nvSpPr>
        <p:spPr>
          <a:xfrm>
            <a:off x="8194242" y="67327"/>
            <a:ext cx="1800000" cy="180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pPr algn="ctr"/>
            <a:endParaRPr lang="ar-SA" sz="6600" dirty="0"/>
          </a:p>
        </p:txBody>
      </p:sp>
      <p:sp>
        <p:nvSpPr>
          <p:cNvPr id="3" name="مربع نص 2">
            <a:extLst>
              <a:ext uri="{FF2B5EF4-FFF2-40B4-BE49-F238E27FC236}">
                <a16:creationId xmlns:a16="http://schemas.microsoft.com/office/drawing/2014/main" id="{BDDD4F8E-89F1-4511-AC93-DA0A6B9031FC}"/>
              </a:ext>
            </a:extLst>
          </p:cNvPr>
          <p:cNvSpPr txBox="1"/>
          <p:nvPr/>
        </p:nvSpPr>
        <p:spPr>
          <a:xfrm>
            <a:off x="6889642" y="2099343"/>
            <a:ext cx="3600000" cy="46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1">
            <a:spAutoFit/>
          </a:bodyPr>
          <a:lstStyle/>
          <a:p>
            <a:r>
              <a:rPr lang="ar-SA" sz="3600" b="1" dirty="0"/>
              <a:t>الحليب ومشقاته </a:t>
            </a:r>
          </a:p>
          <a:p>
            <a:endParaRPr lang="ar-SA" sz="3600" b="1" dirty="0"/>
          </a:p>
          <a:p>
            <a:endParaRPr lang="ar-SA" sz="3600" b="1" dirty="0"/>
          </a:p>
          <a:p>
            <a:endParaRPr lang="ar-SA" sz="3600" b="1" dirty="0"/>
          </a:p>
          <a:p>
            <a:endParaRPr lang="ar-SA" sz="3600" b="1" dirty="0"/>
          </a:p>
          <a:p>
            <a:endParaRPr lang="ar-SA" sz="3600" b="1" dirty="0"/>
          </a:p>
          <a:p>
            <a:endParaRPr lang="ar-SA" sz="3600" b="1" dirty="0"/>
          </a:p>
          <a:p>
            <a:endParaRPr lang="ar-SA" sz="3600" b="1" dirty="0"/>
          </a:p>
          <a:p>
            <a:endParaRPr lang="ar-SA" sz="3600" b="1" dirty="0"/>
          </a:p>
          <a:p>
            <a:endParaRPr lang="ar-SA" sz="3600" b="1" dirty="0"/>
          </a:p>
        </p:txBody>
      </p:sp>
      <p:sp>
        <p:nvSpPr>
          <p:cNvPr id="4" name="مربع نص 3">
            <a:extLst>
              <a:ext uri="{FF2B5EF4-FFF2-40B4-BE49-F238E27FC236}">
                <a16:creationId xmlns:a16="http://schemas.microsoft.com/office/drawing/2014/main" id="{7E0950E5-9201-4EDE-ACD0-0934C01FCF23}"/>
              </a:ext>
            </a:extLst>
          </p:cNvPr>
          <p:cNvSpPr txBox="1"/>
          <p:nvPr/>
        </p:nvSpPr>
        <p:spPr>
          <a:xfrm>
            <a:off x="1354402" y="1147032"/>
            <a:ext cx="3600000" cy="5632311"/>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1">
            <a:spAutoFit/>
          </a:bodyPr>
          <a:lstStyle/>
          <a:p>
            <a:r>
              <a:rPr lang="ar-SA" sz="3600" b="1" dirty="0"/>
              <a:t>الإصابة بالتهاب اللوزتين</a:t>
            </a:r>
          </a:p>
          <a:p>
            <a:endParaRPr lang="ar-SA" sz="3600" dirty="0"/>
          </a:p>
          <a:p>
            <a:endParaRPr lang="ar-SA" sz="3600" dirty="0"/>
          </a:p>
          <a:p>
            <a:endParaRPr lang="ar-SA" sz="3600" dirty="0"/>
          </a:p>
          <a:p>
            <a:endParaRPr lang="ar-SA" sz="3600" dirty="0"/>
          </a:p>
          <a:p>
            <a:endParaRPr lang="ar-SA" sz="3600" dirty="0"/>
          </a:p>
          <a:p>
            <a:endParaRPr lang="ar-SA" sz="3600" dirty="0"/>
          </a:p>
          <a:p>
            <a:endParaRPr lang="ar-SA" sz="3600" dirty="0"/>
          </a:p>
          <a:p>
            <a:endParaRPr lang="ar-SA" sz="3600" dirty="0"/>
          </a:p>
        </p:txBody>
      </p:sp>
      <p:sp>
        <p:nvSpPr>
          <p:cNvPr id="5" name="مربع نص 4">
            <a:extLst>
              <a:ext uri="{FF2B5EF4-FFF2-40B4-BE49-F238E27FC236}">
                <a16:creationId xmlns:a16="http://schemas.microsoft.com/office/drawing/2014/main" id="{B3C30165-6834-4477-A15E-A2E79215424C}"/>
              </a:ext>
            </a:extLst>
          </p:cNvPr>
          <p:cNvSpPr txBox="1"/>
          <p:nvPr/>
        </p:nvSpPr>
        <p:spPr>
          <a:xfrm>
            <a:off x="2538220" y="299343"/>
            <a:ext cx="7456022" cy="1200329"/>
          </a:xfrm>
          <a:prstGeom prst="rect">
            <a:avLst/>
          </a:prstGeom>
          <a:noFill/>
        </p:spPr>
        <p:txBody>
          <a:bodyPr wrap="square" rtlCol="1">
            <a:spAutoFit/>
          </a:bodyPr>
          <a:lstStyle/>
          <a:p>
            <a:pPr algn="ctr"/>
            <a:r>
              <a:rPr lang="ar-SA" sz="5400" b="1" dirty="0"/>
              <a:t>ما الرابط العجيب بين؟!</a:t>
            </a:r>
            <a:r>
              <a:rPr lang="ar-SA" sz="5400" dirty="0"/>
              <a:t> </a:t>
            </a:r>
          </a:p>
          <a:p>
            <a:pPr algn="ctr"/>
            <a:endParaRPr lang="ar-SA" dirty="0"/>
          </a:p>
        </p:txBody>
      </p:sp>
      <p:sp>
        <p:nvSpPr>
          <p:cNvPr id="6" name="مربع نص 5">
            <a:extLst>
              <a:ext uri="{FF2B5EF4-FFF2-40B4-BE49-F238E27FC236}">
                <a16:creationId xmlns:a16="http://schemas.microsoft.com/office/drawing/2014/main" id="{2E5F47F9-4733-4C78-93BD-BB4AA7FC33A7}"/>
              </a:ext>
            </a:extLst>
          </p:cNvPr>
          <p:cNvSpPr txBox="1"/>
          <p:nvPr/>
        </p:nvSpPr>
        <p:spPr>
          <a:xfrm>
            <a:off x="5486398" y="3152633"/>
            <a:ext cx="1132764" cy="2215991"/>
          </a:xfrm>
          <a:prstGeom prst="rect">
            <a:avLst/>
          </a:prstGeom>
          <a:noFill/>
        </p:spPr>
        <p:txBody>
          <a:bodyPr wrap="square" rtlCol="1">
            <a:spAutoFit/>
          </a:bodyPr>
          <a:lstStyle/>
          <a:p>
            <a:r>
              <a:rPr lang="ar-SA" sz="13800" b="1" dirty="0"/>
              <a:t>+</a:t>
            </a:r>
          </a:p>
        </p:txBody>
      </p:sp>
    </p:spTree>
    <p:extLst>
      <p:ext uri="{BB962C8B-B14F-4D97-AF65-F5344CB8AC3E}">
        <p14:creationId xmlns:p14="http://schemas.microsoft.com/office/powerpoint/2010/main" val="2197103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80A9B0F5-FD2F-44CB-BE86-8A9075A317A9}"/>
              </a:ext>
            </a:extLst>
          </p:cNvPr>
          <p:cNvSpPr txBox="1"/>
          <p:nvPr/>
        </p:nvSpPr>
        <p:spPr>
          <a:xfrm>
            <a:off x="6096000" y="200985"/>
            <a:ext cx="5759004" cy="2800767"/>
          </a:xfrm>
          <a:prstGeom prst="rect">
            <a:avLst/>
          </a:prstGeom>
          <a:solidFill>
            <a:srgbClr val="ECD2AD"/>
          </a:solidFill>
          <a:ln w="38100">
            <a:solidFill>
              <a:schemeClr val="tx1"/>
            </a:solidFill>
          </a:ln>
        </p:spPr>
        <p:txBody>
          <a:bodyPr wrap="square" rtlCol="1">
            <a:spAutoFit/>
          </a:bodyPr>
          <a:lstStyle/>
          <a:p>
            <a:pPr algn="ctr"/>
            <a:r>
              <a:rPr lang="ar-SA" sz="4400" dirty="0"/>
              <a:t>ستعرض على الصف مجموعة من البطاقات وتحمل كل بطاقة صورة تعبر عن فائدة من فوائد البكتيريا </a:t>
            </a:r>
          </a:p>
        </p:txBody>
      </p:sp>
      <p:sp>
        <p:nvSpPr>
          <p:cNvPr id="4" name="مربع نص 3">
            <a:extLst>
              <a:ext uri="{FF2B5EF4-FFF2-40B4-BE49-F238E27FC236}">
                <a16:creationId xmlns:a16="http://schemas.microsoft.com/office/drawing/2014/main" id="{18A2AA51-E999-472F-AA88-A5604A3C918D}"/>
              </a:ext>
            </a:extLst>
          </p:cNvPr>
          <p:cNvSpPr txBox="1"/>
          <p:nvPr/>
        </p:nvSpPr>
        <p:spPr>
          <a:xfrm>
            <a:off x="6096000" y="3179140"/>
            <a:ext cx="5759004" cy="3477875"/>
          </a:xfrm>
          <a:prstGeom prst="rect">
            <a:avLst/>
          </a:prstGeom>
          <a:solidFill>
            <a:srgbClr val="ADCA70"/>
          </a:solidFill>
          <a:ln w="38100">
            <a:solidFill>
              <a:schemeClr val="tx1"/>
            </a:solidFill>
          </a:ln>
        </p:spPr>
        <p:txBody>
          <a:bodyPr wrap="square" rtlCol="1">
            <a:spAutoFit/>
          </a:bodyPr>
          <a:lstStyle/>
          <a:p>
            <a:pPr algn="ctr"/>
            <a:r>
              <a:rPr lang="ar-SA" sz="4400" dirty="0"/>
              <a:t>ستقوم كل مجموعة من ثلاث طالبات بالحصول على بطاقة من البطاقات المصورة ثم يتناقشن حولها ثم تقوم طالبة منهن بشرحها لباقي الصف   </a:t>
            </a:r>
          </a:p>
        </p:txBody>
      </p:sp>
      <p:pic>
        <p:nvPicPr>
          <p:cNvPr id="5" name="صورة 4">
            <a:extLst>
              <a:ext uri="{FF2B5EF4-FFF2-40B4-BE49-F238E27FC236}">
                <a16:creationId xmlns:a16="http://schemas.microsoft.com/office/drawing/2014/main" id="{7EC221CB-3B99-4ADB-BE33-68F6D1D6A728}"/>
              </a:ext>
            </a:extLst>
          </p:cNvPr>
          <p:cNvPicPr>
            <a:picLocks noChangeAspect="1"/>
          </p:cNvPicPr>
          <p:nvPr/>
        </p:nvPicPr>
        <p:blipFill>
          <a:blip r:embed="rId2"/>
          <a:stretch>
            <a:fillRect/>
          </a:stretch>
        </p:blipFill>
        <p:spPr>
          <a:xfrm>
            <a:off x="336996" y="1110343"/>
            <a:ext cx="5384535" cy="5546672"/>
          </a:xfrm>
          <a:prstGeom prst="rect">
            <a:avLst/>
          </a:prstGeom>
        </p:spPr>
      </p:pic>
      <p:sp>
        <p:nvSpPr>
          <p:cNvPr id="6" name="مستطيل 5">
            <a:extLst>
              <a:ext uri="{FF2B5EF4-FFF2-40B4-BE49-F238E27FC236}">
                <a16:creationId xmlns:a16="http://schemas.microsoft.com/office/drawing/2014/main" id="{D537BD19-9B22-4FAF-9C4D-716964808B1D}"/>
              </a:ext>
            </a:extLst>
          </p:cNvPr>
          <p:cNvSpPr/>
          <p:nvPr/>
        </p:nvSpPr>
        <p:spPr>
          <a:xfrm>
            <a:off x="775835" y="178992"/>
            <a:ext cx="4318811"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أقرأ  ناقش  شارك </a:t>
            </a:r>
          </a:p>
        </p:txBody>
      </p:sp>
    </p:spTree>
    <p:extLst>
      <p:ext uri="{BB962C8B-B14F-4D97-AF65-F5344CB8AC3E}">
        <p14:creationId xmlns:p14="http://schemas.microsoft.com/office/powerpoint/2010/main" val="21576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A7B0754F-A702-4B61-9602-564680888D22}"/>
              </a:ext>
            </a:extLst>
          </p:cNvPr>
          <p:cNvSpPr/>
          <p:nvPr/>
        </p:nvSpPr>
        <p:spPr>
          <a:xfrm>
            <a:off x="8240709" y="99000"/>
            <a:ext cx="3780000" cy="6660000"/>
          </a:xfrm>
          <a:prstGeom prst="rect">
            <a:avLst/>
          </a:prstGeom>
          <a:blipFill dpi="0" rotWithShape="1">
            <a:blip r:embed="rId2">
              <a:extLst>
                <a:ext uri="{28A0092B-C50C-407E-A947-70E740481C1C}">
                  <a14:useLocalDpi xmlns:a14="http://schemas.microsoft.com/office/drawing/2010/main" val="0"/>
                </a:ext>
              </a:extLst>
            </a:blip>
            <a:srcRect/>
            <a:stretch>
              <a:fillRect l="-17502" r="-8811"/>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0DE4DB77-0726-4188-89E4-DB49FBACCCE9}"/>
              </a:ext>
            </a:extLst>
          </p:cNvPr>
          <p:cNvSpPr/>
          <p:nvPr/>
        </p:nvSpPr>
        <p:spPr>
          <a:xfrm>
            <a:off x="4206000" y="99000"/>
            <a:ext cx="3780000" cy="66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6">
            <a:extLst>
              <a:ext uri="{FF2B5EF4-FFF2-40B4-BE49-F238E27FC236}">
                <a16:creationId xmlns:a16="http://schemas.microsoft.com/office/drawing/2014/main" id="{5C8D4C0D-B8F5-4F41-A20A-D68BABBB2AA4}"/>
              </a:ext>
            </a:extLst>
          </p:cNvPr>
          <p:cNvSpPr/>
          <p:nvPr/>
        </p:nvSpPr>
        <p:spPr>
          <a:xfrm>
            <a:off x="171291" y="99000"/>
            <a:ext cx="3780000" cy="6660000"/>
          </a:xfrm>
          <a:prstGeom prst="rect">
            <a:avLst/>
          </a:prstGeom>
          <a:blipFill dpi="0" rotWithShape="1">
            <a:blip r:embed="rId4">
              <a:extLst>
                <a:ext uri="{28A0092B-C50C-407E-A947-70E740481C1C}">
                  <a14:useLocalDpi xmlns:a14="http://schemas.microsoft.com/office/drawing/2010/main" val="0"/>
                </a:ext>
              </a:extLst>
            </a:blip>
            <a:srcRect/>
            <a:stretch>
              <a:fillRect t="-6394" r="-3735" b="-4442"/>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502922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A7B0754F-A702-4B61-9602-564680888D22}"/>
              </a:ext>
            </a:extLst>
          </p:cNvPr>
          <p:cNvSpPr/>
          <p:nvPr/>
        </p:nvSpPr>
        <p:spPr>
          <a:xfrm>
            <a:off x="8240709" y="99000"/>
            <a:ext cx="378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0DE4DB77-0726-4188-89E4-DB49FBACCCE9}"/>
              </a:ext>
            </a:extLst>
          </p:cNvPr>
          <p:cNvSpPr/>
          <p:nvPr/>
        </p:nvSpPr>
        <p:spPr>
          <a:xfrm>
            <a:off x="4206000" y="99000"/>
            <a:ext cx="3780000" cy="66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6">
            <a:extLst>
              <a:ext uri="{FF2B5EF4-FFF2-40B4-BE49-F238E27FC236}">
                <a16:creationId xmlns:a16="http://schemas.microsoft.com/office/drawing/2014/main" id="{5C8D4C0D-B8F5-4F41-A20A-D68BABBB2AA4}"/>
              </a:ext>
            </a:extLst>
          </p:cNvPr>
          <p:cNvSpPr/>
          <p:nvPr/>
        </p:nvSpPr>
        <p:spPr>
          <a:xfrm>
            <a:off x="171291" y="99000"/>
            <a:ext cx="3780000" cy="66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485174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A7B0754F-A702-4B61-9602-564680888D22}"/>
              </a:ext>
            </a:extLst>
          </p:cNvPr>
          <p:cNvSpPr/>
          <p:nvPr/>
        </p:nvSpPr>
        <p:spPr>
          <a:xfrm>
            <a:off x="8240709" y="99000"/>
            <a:ext cx="378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923542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7E43BF8-27B8-44FB-B86A-C017A8B8D170}"/>
              </a:ext>
            </a:extLst>
          </p:cNvPr>
          <p:cNvSpPr txBox="1">
            <a:spLocks noChangeArrowheads="1"/>
          </p:cNvSpPr>
          <p:nvPr/>
        </p:nvSpPr>
        <p:spPr bwMode="auto">
          <a:xfrm>
            <a:off x="143689" y="99000"/>
            <a:ext cx="5400000" cy="6660000"/>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r>
              <a:rPr kumimoji="0" lang="en-US" altLang="ar-SA" sz="88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 </a:t>
            </a:r>
            <a:r>
              <a:rPr kumimoji="0" lang="ar-SA" altLang="ar-SA" sz="54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1 - تعمل البكتيريا المحللة التي تعيش في التربة على إعادة مواد غائبة مهمة إلى التربة</a:t>
            </a:r>
            <a:endParaRPr kumimoji="0" lang="ar-SA" altLang="ar-SA" sz="16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43BECCB2-107A-43F0-BCB5-6C8494E1C5BC}"/>
              </a:ext>
            </a:extLst>
          </p:cNvPr>
          <p:cNvSpPr/>
          <p:nvPr/>
        </p:nvSpPr>
        <p:spPr>
          <a:xfrm>
            <a:off x="5708466" y="99000"/>
            <a:ext cx="540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20D44113-4912-4CB1-86BD-5782E717A5CD}"/>
              </a:ext>
            </a:extLst>
          </p:cNvPr>
          <p:cNvSpPr/>
          <p:nvPr/>
        </p:nvSpPr>
        <p:spPr>
          <a:xfrm rot="5400000">
            <a:off x="8349117" y="2961000"/>
            <a:ext cx="6624000" cy="900000"/>
          </a:xfrm>
          <a:prstGeom prst="rect">
            <a:avLst/>
          </a:prstGeom>
          <a:solidFill>
            <a:srgbClr val="FFFF8F"/>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فوائد البكتيريا </a:t>
            </a:r>
          </a:p>
        </p:txBody>
      </p:sp>
    </p:spTree>
    <p:extLst>
      <p:ext uri="{BB962C8B-B14F-4D97-AF65-F5344CB8AC3E}">
        <p14:creationId xmlns:p14="http://schemas.microsoft.com/office/powerpoint/2010/main" val="318910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05D135-D0D2-4BD4-8D6A-4499A14AC7AD}"/>
              </a:ext>
            </a:extLst>
          </p:cNvPr>
          <p:cNvSpPr/>
          <p:nvPr/>
        </p:nvSpPr>
        <p:spPr>
          <a:xfrm>
            <a:off x="5416062" y="446649"/>
            <a:ext cx="6554994" cy="830997"/>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عندها أخذه والده إلى الطبيب </a:t>
            </a:r>
          </a:p>
        </p:txBody>
      </p:sp>
      <p:sp>
        <p:nvSpPr>
          <p:cNvPr id="3" name="مستطيل 2">
            <a:extLst>
              <a:ext uri="{FF2B5EF4-FFF2-40B4-BE49-F238E27FC236}">
                <a16:creationId xmlns:a16="http://schemas.microsoft.com/office/drawing/2014/main" id="{F7D157B8-DE8F-4DFF-8830-BFB43A6B944C}"/>
              </a:ext>
            </a:extLst>
          </p:cNvPr>
          <p:cNvSpPr/>
          <p:nvPr/>
        </p:nvSpPr>
        <p:spPr>
          <a:xfrm>
            <a:off x="5416062" y="1471246"/>
            <a:ext cx="6554994"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بعدما فحص الطبيب حمزة اخبره انه مصاب بتسمم غذائي نتيجة تناوله للغذاء المكشوف </a:t>
            </a:r>
          </a:p>
        </p:txBody>
      </p:sp>
      <p:sp>
        <p:nvSpPr>
          <p:cNvPr id="4" name="مستطيل 3">
            <a:extLst>
              <a:ext uri="{FF2B5EF4-FFF2-40B4-BE49-F238E27FC236}">
                <a16:creationId xmlns:a16="http://schemas.microsoft.com/office/drawing/2014/main" id="{327604F8-3F17-4CBB-BEAE-1F1919308BFA}"/>
              </a:ext>
            </a:extLst>
          </p:cNvPr>
          <p:cNvSpPr/>
          <p:nvPr/>
        </p:nvSpPr>
        <p:spPr>
          <a:xfrm>
            <a:off x="5406684" y="3973170"/>
            <a:ext cx="6554994" cy="2308324"/>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وطلب من حمزة ان يعمل بعض التحاليل والفحوصات للتعرف على مسبب التسمم الذي أصابه </a:t>
            </a:r>
          </a:p>
        </p:txBody>
      </p:sp>
      <p:pic>
        <p:nvPicPr>
          <p:cNvPr id="5" name="صورة 4">
            <a:extLst>
              <a:ext uri="{FF2B5EF4-FFF2-40B4-BE49-F238E27FC236}">
                <a16:creationId xmlns:a16="http://schemas.microsoft.com/office/drawing/2014/main" id="{A843B74C-90CC-4ADA-8B87-65AE9AD3E4EF}"/>
              </a:ext>
            </a:extLst>
          </p:cNvPr>
          <p:cNvPicPr>
            <a:picLocks noChangeAspect="1"/>
          </p:cNvPicPr>
          <p:nvPr/>
        </p:nvPicPr>
        <p:blipFill>
          <a:blip r:embed="rId2"/>
          <a:stretch>
            <a:fillRect/>
          </a:stretch>
        </p:blipFill>
        <p:spPr>
          <a:xfrm>
            <a:off x="161770" y="446648"/>
            <a:ext cx="5081231" cy="5834845"/>
          </a:xfrm>
          <a:prstGeom prst="rect">
            <a:avLst/>
          </a:prstGeom>
        </p:spPr>
      </p:pic>
    </p:spTree>
    <p:extLst>
      <p:ext uri="{BB962C8B-B14F-4D97-AF65-F5344CB8AC3E}">
        <p14:creationId xmlns:p14="http://schemas.microsoft.com/office/powerpoint/2010/main" val="112953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6EE06AF-2A79-4A21-99DD-0CFCF01F8EA1}"/>
              </a:ext>
            </a:extLst>
          </p:cNvPr>
          <p:cNvSpPr/>
          <p:nvPr/>
        </p:nvSpPr>
        <p:spPr>
          <a:xfrm>
            <a:off x="6903203" y="218173"/>
            <a:ext cx="3491661" cy="769441"/>
          </a:xfrm>
          <a:prstGeom prst="rect">
            <a:avLst/>
          </a:prstGeom>
          <a:solidFill>
            <a:srgbClr val="AEFF85"/>
          </a:solidFill>
          <a:ln w="38100">
            <a:solidFill>
              <a:schemeClr val="tx1"/>
            </a:solidFill>
          </a:ln>
        </p:spPr>
        <p:txBody>
          <a:bodyPr wrap="none" lIns="91440" tIns="45720" rIns="91440" bIns="45720">
            <a:spAutoFit/>
          </a:bodyPr>
          <a:lstStyle/>
          <a:p>
            <a:pPr algn="ctr"/>
            <a:r>
              <a:rPr lang="ar-SA" sz="4400" dirty="0">
                <a:ln w="0"/>
                <a:effectLst>
                  <a:outerShdw blurRad="38100" dist="19050" dir="2700000" algn="tl" rotWithShape="0">
                    <a:schemeClr val="dk1">
                      <a:alpha val="40000"/>
                    </a:schemeClr>
                  </a:outerShdw>
                </a:effectLst>
              </a:rPr>
              <a:t>ماذا يحدث لو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41056DE1-8C84-48D1-9CF2-20D983B23C45}"/>
              </a:ext>
            </a:extLst>
          </p:cNvPr>
          <p:cNvSpPr/>
          <p:nvPr/>
        </p:nvSpPr>
        <p:spPr>
          <a:xfrm>
            <a:off x="5418822" y="1251748"/>
            <a:ext cx="6460422" cy="830997"/>
          </a:xfrm>
          <a:prstGeom prst="rect">
            <a:avLst/>
          </a:prstGeom>
          <a:solidFill>
            <a:srgbClr val="FFFF00"/>
          </a:solidFill>
          <a:ln w="38100">
            <a:solidFill>
              <a:schemeClr val="tx1"/>
            </a:solidFill>
          </a:ln>
        </p:spPr>
        <p:txBody>
          <a:bodyPr wrap="none" lIns="91440" tIns="45720" rIns="91440" bIns="45720">
            <a:spAutoFit/>
          </a:bodyPr>
          <a:lstStyle/>
          <a:p>
            <a:pPr algn="ctr"/>
            <a:r>
              <a:rPr lang="ar-SA" sz="4800" dirty="0">
                <a:ln w="0"/>
                <a:effectLst>
                  <a:outerShdw blurRad="38100" dist="19050" dir="2700000" algn="tl" rotWithShape="0">
                    <a:schemeClr val="dk1">
                      <a:alpha val="40000"/>
                    </a:schemeClr>
                  </a:outerShdw>
                </a:effectLst>
              </a:rPr>
              <a:t>لم توجد بكتيريا محللة في التربة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4" name="صورة 3">
            <a:extLst>
              <a:ext uri="{FF2B5EF4-FFF2-40B4-BE49-F238E27FC236}">
                <a16:creationId xmlns:a16="http://schemas.microsoft.com/office/drawing/2014/main" id="{0E23EA02-7C25-4EDB-8ECE-4FBB15E321BF}"/>
              </a:ext>
            </a:extLst>
          </p:cNvPr>
          <p:cNvPicPr>
            <a:picLocks noChangeAspect="1"/>
          </p:cNvPicPr>
          <p:nvPr/>
        </p:nvPicPr>
        <p:blipFill>
          <a:blip r:embed="rId2"/>
          <a:stretch>
            <a:fillRect/>
          </a:stretch>
        </p:blipFill>
        <p:spPr>
          <a:xfrm>
            <a:off x="26124" y="987614"/>
            <a:ext cx="5199017" cy="5751860"/>
          </a:xfrm>
          <a:prstGeom prst="rect">
            <a:avLst/>
          </a:prstGeom>
        </p:spPr>
      </p:pic>
      <p:sp>
        <p:nvSpPr>
          <p:cNvPr id="5" name="مستطيل 4">
            <a:extLst>
              <a:ext uri="{FF2B5EF4-FFF2-40B4-BE49-F238E27FC236}">
                <a16:creationId xmlns:a16="http://schemas.microsoft.com/office/drawing/2014/main" id="{590745D0-D6C9-42C0-AD3C-A97F240D36F6}"/>
              </a:ext>
            </a:extLst>
          </p:cNvPr>
          <p:cNvSpPr/>
          <p:nvPr/>
        </p:nvSpPr>
        <p:spPr>
          <a:xfrm>
            <a:off x="399225" y="203040"/>
            <a:ext cx="4400564" cy="646331"/>
          </a:xfrm>
          <a:prstGeom prst="rect">
            <a:avLst/>
          </a:prstGeom>
          <a:solidFill>
            <a:schemeClr val="accent2">
              <a:lumMod val="20000"/>
              <a:lumOff val="80000"/>
            </a:schemeClr>
          </a:solidFill>
          <a:ln w="38100">
            <a:solidFill>
              <a:schemeClr val="tx1"/>
            </a:solidFill>
          </a:ln>
        </p:spPr>
        <p:txBody>
          <a:bodyPr wrap="none" lIns="91440" tIns="45720" rIns="91440" bIns="45720">
            <a:spAutoFit/>
          </a:bodyPr>
          <a:lstStyle/>
          <a:p>
            <a:pPr algn="ctr"/>
            <a:r>
              <a:rPr lang="ar-SA" sz="3600" dirty="0" err="1">
                <a:ln w="0"/>
                <a:effectLst>
                  <a:outerShdw blurRad="38100" dist="19050" dir="2700000" algn="tl" rotWithShape="0">
                    <a:schemeClr val="dk1">
                      <a:alpha val="40000"/>
                    </a:schemeClr>
                  </a:outerShdw>
                </a:effectLst>
              </a:rPr>
              <a:t>استيراتيجية</a:t>
            </a:r>
            <a:r>
              <a:rPr lang="ar-SA" sz="3600" dirty="0">
                <a:ln w="0"/>
                <a:effectLst>
                  <a:outerShdw blurRad="38100" dist="19050" dir="2700000" algn="tl" rotWithShape="0">
                    <a:schemeClr val="dk1">
                      <a:alpha val="40000"/>
                    </a:schemeClr>
                  </a:outerShdw>
                </a:effectLst>
              </a:rPr>
              <a:t> </a:t>
            </a:r>
            <a:r>
              <a:rPr lang="ar-SA" sz="3600" dirty="0" err="1">
                <a:ln w="0"/>
                <a:effectLst>
                  <a:outerShdw blurRad="38100" dist="19050" dir="2700000" algn="tl" rotWithShape="0">
                    <a:schemeClr val="dk1">
                      <a:alpha val="40000"/>
                    </a:schemeClr>
                  </a:outerShdw>
                </a:effectLst>
              </a:rPr>
              <a:t>سكامبر</a:t>
            </a:r>
            <a:r>
              <a:rPr lang="ar-SA" sz="3600" dirty="0">
                <a:ln w="0"/>
                <a:effectLst>
                  <a:outerShdw blurRad="38100" dist="19050" dir="2700000" algn="tl" rotWithShape="0">
                    <a:schemeClr val="dk1">
                      <a:alpha val="40000"/>
                    </a:schemeClr>
                  </a:outerShdw>
                </a:effectLst>
              </a:rPr>
              <a:t> (الحذف)</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99E61222-DF47-4E51-BAFE-F68B0C421AA9}"/>
              </a:ext>
            </a:extLst>
          </p:cNvPr>
          <p:cNvSpPr/>
          <p:nvPr/>
        </p:nvSpPr>
        <p:spPr>
          <a:xfrm>
            <a:off x="5418822" y="2215159"/>
            <a:ext cx="6460422" cy="4524315"/>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ستبقى الكائنات الميتة من غير تحلل وهذا يسبب التلوث انتشار الروائح والامراض وعدم اكتمال دورة المواد في الطبيعة ولن تستطيع النباتات الحصول على المواد المغذية المهمة لها الخ </a:t>
            </a:r>
            <a:endParaRPr lang="ar-SA"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800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7E43BF8-27B8-44FB-B86A-C017A8B8D170}"/>
              </a:ext>
            </a:extLst>
          </p:cNvPr>
          <p:cNvSpPr txBox="1">
            <a:spLocks noChangeArrowheads="1"/>
          </p:cNvSpPr>
          <p:nvPr/>
        </p:nvSpPr>
        <p:spPr bwMode="auto">
          <a:xfrm>
            <a:off x="91437" y="99000"/>
            <a:ext cx="5400000" cy="6660000"/>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ts val="800"/>
              </a:spcAft>
            </a:pPr>
            <a:r>
              <a:rPr kumimoji="0" lang="ar-SA" altLang="ar-SA" sz="5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2</a:t>
            </a:r>
            <a:r>
              <a:rPr lang="ar-SA" sz="5400" dirty="0"/>
              <a:t>– ان البكتيريا المثبتة للنيتروجين التي تعيش على عقد جذور النبات قادرة على أخذ نيتروجين الهواء وتحويله إلى شكل يستخدمه النبات </a:t>
            </a:r>
            <a:endParaRPr kumimoji="0" lang="ar-SA" altLang="ar-SA" sz="16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43BECCB2-107A-43F0-BCB5-6C8494E1C5BC}"/>
              </a:ext>
            </a:extLst>
          </p:cNvPr>
          <p:cNvSpPr/>
          <p:nvPr/>
        </p:nvSpPr>
        <p:spPr>
          <a:xfrm>
            <a:off x="5695403" y="99000"/>
            <a:ext cx="540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64FB7ABB-9181-403F-946A-538E6D7CFB37}"/>
              </a:ext>
            </a:extLst>
          </p:cNvPr>
          <p:cNvSpPr/>
          <p:nvPr/>
        </p:nvSpPr>
        <p:spPr>
          <a:xfrm rot="5400000">
            <a:off x="8349117" y="2961000"/>
            <a:ext cx="6624000" cy="900000"/>
          </a:xfrm>
          <a:prstGeom prst="rect">
            <a:avLst/>
          </a:prstGeom>
          <a:solidFill>
            <a:srgbClr val="FFFF8F"/>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فوائد البكتيريا </a:t>
            </a:r>
          </a:p>
        </p:txBody>
      </p:sp>
    </p:spTree>
    <p:extLst>
      <p:ext uri="{BB962C8B-B14F-4D97-AF65-F5344CB8AC3E}">
        <p14:creationId xmlns:p14="http://schemas.microsoft.com/office/powerpoint/2010/main" val="29782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7E43BF8-27B8-44FB-B86A-C017A8B8D170}"/>
              </a:ext>
            </a:extLst>
          </p:cNvPr>
          <p:cNvSpPr txBox="1">
            <a:spLocks noChangeArrowheads="1"/>
          </p:cNvSpPr>
          <p:nvPr/>
        </p:nvSpPr>
        <p:spPr bwMode="auto">
          <a:xfrm>
            <a:off x="117563" y="99000"/>
            <a:ext cx="5400000" cy="6660000"/>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ts val="800"/>
              </a:spcAft>
            </a:pPr>
            <a:r>
              <a:rPr kumimoji="0" lang="ar-SA" altLang="ar-SA" sz="5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3</a:t>
            </a:r>
            <a:r>
              <a:rPr lang="ar-SA" sz="5400" dirty="0"/>
              <a:t>– تعمل بكتيريا   </a:t>
            </a:r>
            <a:r>
              <a:rPr lang="en-US" sz="5400" dirty="0"/>
              <a:t>E.     coli</a:t>
            </a:r>
            <a:r>
              <a:rPr lang="ar-SA" sz="5400" dirty="0"/>
              <a:t>التي تعيش في الأمعاء على تكوين فيتامين </a:t>
            </a:r>
            <a:r>
              <a:rPr lang="en-US" sz="5400" dirty="0"/>
              <a:t>K</a:t>
            </a:r>
            <a:r>
              <a:rPr lang="ar-SA" sz="5400" dirty="0"/>
              <a:t> ثم تمتصه الأمعاء ويستخدم في تجلط الدم </a:t>
            </a:r>
            <a:endParaRPr kumimoji="0" lang="ar-SA" altLang="ar-SA" sz="16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43BECCB2-107A-43F0-BCB5-6C8494E1C5BC}"/>
              </a:ext>
            </a:extLst>
          </p:cNvPr>
          <p:cNvSpPr/>
          <p:nvPr/>
        </p:nvSpPr>
        <p:spPr>
          <a:xfrm>
            <a:off x="5708466" y="99000"/>
            <a:ext cx="540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F30D48C7-F16D-4ACA-9625-4E3DFD7FF0F6}"/>
              </a:ext>
            </a:extLst>
          </p:cNvPr>
          <p:cNvSpPr/>
          <p:nvPr/>
        </p:nvSpPr>
        <p:spPr>
          <a:xfrm rot="5400000">
            <a:off x="8349117" y="2961000"/>
            <a:ext cx="6624000" cy="900000"/>
          </a:xfrm>
          <a:prstGeom prst="rect">
            <a:avLst/>
          </a:prstGeom>
          <a:solidFill>
            <a:srgbClr val="FFFF8F"/>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فوائد البكتيريا </a:t>
            </a:r>
          </a:p>
        </p:txBody>
      </p:sp>
    </p:spTree>
    <p:extLst>
      <p:ext uri="{BB962C8B-B14F-4D97-AF65-F5344CB8AC3E}">
        <p14:creationId xmlns:p14="http://schemas.microsoft.com/office/powerpoint/2010/main" val="158990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7E43BF8-27B8-44FB-B86A-C017A8B8D170}"/>
              </a:ext>
            </a:extLst>
          </p:cNvPr>
          <p:cNvSpPr txBox="1">
            <a:spLocks noChangeArrowheads="1"/>
          </p:cNvSpPr>
          <p:nvPr/>
        </p:nvSpPr>
        <p:spPr bwMode="auto">
          <a:xfrm>
            <a:off x="156752" y="99000"/>
            <a:ext cx="5400000" cy="6660000"/>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ts val="800"/>
              </a:spcAft>
            </a:pPr>
            <a:r>
              <a:rPr kumimoji="0" lang="ar-SA" altLang="ar-SA" sz="5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4</a:t>
            </a:r>
            <a:r>
              <a:rPr lang="ar-SA" sz="5400" dirty="0"/>
              <a:t>– يعيش الكثير من  البكتيريا الغير  ضارة في جسم الإنسان وهي حينما تنمو وتتكاثر على الجسم فإنها تتنافس مع البكتيريا المسببة للمرض وتمنعها من إحداثه</a:t>
            </a:r>
            <a:endParaRPr kumimoji="0" lang="ar-SA" altLang="ar-SA" sz="16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43BECCB2-107A-43F0-BCB5-6C8494E1C5BC}"/>
              </a:ext>
            </a:extLst>
          </p:cNvPr>
          <p:cNvSpPr/>
          <p:nvPr/>
        </p:nvSpPr>
        <p:spPr>
          <a:xfrm>
            <a:off x="5708466" y="99000"/>
            <a:ext cx="540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2C842675-E3C3-4D5D-90B0-DA3B715D25F6}"/>
              </a:ext>
            </a:extLst>
          </p:cNvPr>
          <p:cNvSpPr/>
          <p:nvPr/>
        </p:nvSpPr>
        <p:spPr>
          <a:xfrm rot="5400000">
            <a:off x="8349117" y="2974063"/>
            <a:ext cx="6624000" cy="900000"/>
          </a:xfrm>
          <a:prstGeom prst="rect">
            <a:avLst/>
          </a:prstGeom>
          <a:solidFill>
            <a:srgbClr val="FFFF8F"/>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فوائد البكتيريا </a:t>
            </a:r>
          </a:p>
        </p:txBody>
      </p:sp>
    </p:spTree>
    <p:extLst>
      <p:ext uri="{BB962C8B-B14F-4D97-AF65-F5344CB8AC3E}">
        <p14:creationId xmlns:p14="http://schemas.microsoft.com/office/powerpoint/2010/main" val="86019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7E43BF8-27B8-44FB-B86A-C017A8B8D170}"/>
              </a:ext>
            </a:extLst>
          </p:cNvPr>
          <p:cNvSpPr txBox="1">
            <a:spLocks noChangeArrowheads="1"/>
          </p:cNvSpPr>
          <p:nvPr/>
        </p:nvSpPr>
        <p:spPr bwMode="auto">
          <a:xfrm>
            <a:off x="156752" y="99000"/>
            <a:ext cx="5400000" cy="6660000"/>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algn="ctr"/>
            <a:r>
              <a:rPr kumimoji="0" lang="ar-SA" altLang="ar-SA" sz="5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5</a:t>
            </a:r>
            <a:r>
              <a:rPr lang="ar-SA" sz="5400" dirty="0"/>
              <a:t>– تستعمل البكتيريا في الإنتاج التجاري لفيتامين </a:t>
            </a:r>
            <a:r>
              <a:rPr lang="en-US" sz="5400" dirty="0"/>
              <a:t>B</a:t>
            </a:r>
            <a:r>
              <a:rPr lang="en-US" sz="5400" baseline="-25000" dirty="0"/>
              <a:t>12</a:t>
            </a:r>
            <a:r>
              <a:rPr lang="ar-SA" sz="5400" dirty="0"/>
              <a:t> </a:t>
            </a:r>
            <a:r>
              <a:rPr lang="ar-SA" sz="5400" dirty="0" err="1"/>
              <a:t>والرايبوفلافين</a:t>
            </a:r>
            <a:r>
              <a:rPr lang="ar-SA" sz="5400" dirty="0"/>
              <a:t>    </a:t>
            </a:r>
            <a:endParaRPr lang="en-US" sz="5400" dirty="0"/>
          </a:p>
          <a:p>
            <a:pPr algn="ctr"/>
            <a:endParaRPr lang="en-US" sz="8800" dirty="0"/>
          </a:p>
          <a:p>
            <a:pPr lvl="0" algn="ctr" eaLnBrk="0" fontAlgn="base" hangingPunct="0">
              <a:spcBef>
                <a:spcPct val="0"/>
              </a:spcBef>
              <a:spcAft>
                <a:spcPts val="800"/>
              </a:spcAft>
            </a:pPr>
            <a:endParaRPr kumimoji="0" lang="ar-SA" altLang="ar-SA" sz="16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43BECCB2-107A-43F0-BCB5-6C8494E1C5BC}"/>
              </a:ext>
            </a:extLst>
          </p:cNvPr>
          <p:cNvSpPr/>
          <p:nvPr/>
        </p:nvSpPr>
        <p:spPr>
          <a:xfrm>
            <a:off x="5721529" y="99000"/>
            <a:ext cx="540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E526BCD6-3361-4AF8-8FAC-324EF67E8645}"/>
              </a:ext>
            </a:extLst>
          </p:cNvPr>
          <p:cNvSpPr/>
          <p:nvPr/>
        </p:nvSpPr>
        <p:spPr>
          <a:xfrm rot="5400000">
            <a:off x="8349117" y="2961000"/>
            <a:ext cx="6624000" cy="900000"/>
          </a:xfrm>
          <a:prstGeom prst="rect">
            <a:avLst/>
          </a:prstGeom>
          <a:solidFill>
            <a:srgbClr val="FFFF8F"/>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فوائد البكتيريا </a:t>
            </a:r>
          </a:p>
        </p:txBody>
      </p:sp>
    </p:spTree>
    <p:extLst>
      <p:ext uri="{BB962C8B-B14F-4D97-AF65-F5344CB8AC3E}">
        <p14:creationId xmlns:p14="http://schemas.microsoft.com/office/powerpoint/2010/main" val="69644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7E43BF8-27B8-44FB-B86A-C017A8B8D170}"/>
              </a:ext>
            </a:extLst>
          </p:cNvPr>
          <p:cNvSpPr txBox="1">
            <a:spLocks noChangeArrowheads="1"/>
          </p:cNvSpPr>
          <p:nvPr/>
        </p:nvSpPr>
        <p:spPr bwMode="auto">
          <a:xfrm>
            <a:off x="156752" y="99000"/>
            <a:ext cx="5400000" cy="6660000"/>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algn="ctr"/>
            <a:r>
              <a:rPr kumimoji="0" lang="ar-SA" altLang="ar-SA" sz="5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6</a:t>
            </a:r>
            <a:r>
              <a:rPr lang="ar-SA" sz="5400" dirty="0"/>
              <a:t>– تستعمل البكتيريا في الإنتاج التجاري للمضادات الحيوية مثل </a:t>
            </a:r>
            <a:r>
              <a:rPr lang="ar-SA" sz="5400" dirty="0" err="1"/>
              <a:t>التتراسايكلين</a:t>
            </a:r>
            <a:r>
              <a:rPr lang="ar-SA" sz="5400" dirty="0"/>
              <a:t> </a:t>
            </a:r>
            <a:endParaRPr lang="en-US" sz="5400" dirty="0"/>
          </a:p>
          <a:p>
            <a:pPr algn="ctr"/>
            <a:r>
              <a:rPr lang="ar-SA" sz="5400" dirty="0"/>
              <a:t>و </a:t>
            </a:r>
            <a:r>
              <a:rPr lang="ar-SA" sz="5400" dirty="0" err="1"/>
              <a:t>الستربتومايسين</a:t>
            </a:r>
            <a:endParaRPr lang="en-US" sz="5400" dirty="0"/>
          </a:p>
          <a:p>
            <a:pPr algn="ctr"/>
            <a:endParaRPr lang="en-US" sz="8800" dirty="0"/>
          </a:p>
          <a:p>
            <a:pPr lvl="0" algn="ctr" eaLnBrk="0" fontAlgn="base" hangingPunct="0">
              <a:spcBef>
                <a:spcPct val="0"/>
              </a:spcBef>
              <a:spcAft>
                <a:spcPts val="800"/>
              </a:spcAft>
            </a:pPr>
            <a:endParaRPr kumimoji="0" lang="ar-SA" altLang="ar-SA" sz="16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43BECCB2-107A-43F0-BCB5-6C8494E1C5BC}"/>
              </a:ext>
            </a:extLst>
          </p:cNvPr>
          <p:cNvSpPr/>
          <p:nvPr/>
        </p:nvSpPr>
        <p:spPr>
          <a:xfrm>
            <a:off x="5682340" y="99000"/>
            <a:ext cx="540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2EF27FB1-41EF-4D6D-B900-BA6DFE86128F}"/>
              </a:ext>
            </a:extLst>
          </p:cNvPr>
          <p:cNvSpPr/>
          <p:nvPr/>
        </p:nvSpPr>
        <p:spPr>
          <a:xfrm rot="5400000">
            <a:off x="8349117" y="2961000"/>
            <a:ext cx="6624000" cy="900000"/>
          </a:xfrm>
          <a:prstGeom prst="rect">
            <a:avLst/>
          </a:prstGeom>
          <a:solidFill>
            <a:srgbClr val="FFFF8F"/>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فوائد البكتيريا </a:t>
            </a:r>
          </a:p>
        </p:txBody>
      </p:sp>
    </p:spTree>
    <p:extLst>
      <p:ext uri="{BB962C8B-B14F-4D97-AF65-F5344CB8AC3E}">
        <p14:creationId xmlns:p14="http://schemas.microsoft.com/office/powerpoint/2010/main" val="147764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6EE06AF-2A79-4A21-99DD-0CFCF01F8EA1}"/>
              </a:ext>
            </a:extLst>
          </p:cNvPr>
          <p:cNvSpPr/>
          <p:nvPr/>
        </p:nvSpPr>
        <p:spPr>
          <a:xfrm>
            <a:off x="6903203" y="218173"/>
            <a:ext cx="3491661" cy="769441"/>
          </a:xfrm>
          <a:prstGeom prst="rect">
            <a:avLst/>
          </a:prstGeom>
          <a:solidFill>
            <a:srgbClr val="AEFF85"/>
          </a:solidFill>
          <a:ln w="38100">
            <a:solidFill>
              <a:schemeClr val="tx1"/>
            </a:solidFill>
          </a:ln>
        </p:spPr>
        <p:txBody>
          <a:bodyPr wrap="none" lIns="91440" tIns="45720" rIns="91440" bIns="45720">
            <a:spAutoFit/>
          </a:bodyPr>
          <a:lstStyle/>
          <a:p>
            <a:pPr algn="ctr"/>
            <a:r>
              <a:rPr lang="ar-SA" sz="4400" dirty="0">
                <a:ln w="0"/>
                <a:effectLst>
                  <a:outerShdw blurRad="38100" dist="19050" dir="2700000" algn="tl" rotWithShape="0">
                    <a:schemeClr val="dk1">
                      <a:alpha val="40000"/>
                    </a:schemeClr>
                  </a:outerShdw>
                </a:effectLst>
              </a:rPr>
              <a:t>ماذا يحدث لو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41056DE1-8C84-48D1-9CF2-20D983B23C45}"/>
              </a:ext>
            </a:extLst>
          </p:cNvPr>
          <p:cNvSpPr/>
          <p:nvPr/>
        </p:nvSpPr>
        <p:spPr>
          <a:xfrm>
            <a:off x="5418822" y="1144368"/>
            <a:ext cx="6367865" cy="2308324"/>
          </a:xfrm>
          <a:prstGeom prst="rect">
            <a:avLst/>
          </a:prstGeom>
          <a:solidFill>
            <a:srgbClr val="FFFF00"/>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لو زوجنا بين البكتيريا</a:t>
            </a:r>
            <a:r>
              <a:rPr lang="en-US" sz="4800" dirty="0">
                <a:ln w="0"/>
                <a:effectLst>
                  <a:outerShdw blurRad="38100" dist="19050" dir="2700000" algn="tl" rotWithShape="0">
                    <a:schemeClr val="dk1">
                      <a:alpha val="40000"/>
                    </a:schemeClr>
                  </a:outerShdw>
                </a:effectLst>
              </a:rPr>
              <a:t> </a:t>
            </a:r>
            <a:r>
              <a:rPr lang="ar-SA" sz="4800" dirty="0">
                <a:ln w="0"/>
                <a:effectLst>
                  <a:outerShdw blurRad="38100" dist="19050" dir="2700000" algn="tl" rotWithShape="0">
                    <a:schemeClr val="dk1">
                      <a:alpha val="40000"/>
                    </a:schemeClr>
                  </a:outerShdw>
                </a:effectLst>
              </a:rPr>
              <a:t>التي على سطح الجلد </a:t>
            </a:r>
            <a:r>
              <a:rPr lang="ar-SA" sz="4800" b="0" cap="none" spc="0" dirty="0">
                <a:ln w="0"/>
                <a:solidFill>
                  <a:schemeClr val="tx1"/>
                </a:solidFill>
                <a:effectLst>
                  <a:outerShdw blurRad="38100" dist="19050" dir="2700000" algn="tl" rotWithShape="0">
                    <a:schemeClr val="dk1">
                      <a:alpha val="40000"/>
                    </a:schemeClr>
                  </a:outerShdw>
                </a:effectLst>
              </a:rPr>
              <a:t>و البكتيريا المنتجة للمضادات الحيوية</a:t>
            </a:r>
          </a:p>
        </p:txBody>
      </p:sp>
      <p:sp>
        <p:nvSpPr>
          <p:cNvPr id="5" name="مستطيل 4">
            <a:extLst>
              <a:ext uri="{FF2B5EF4-FFF2-40B4-BE49-F238E27FC236}">
                <a16:creationId xmlns:a16="http://schemas.microsoft.com/office/drawing/2014/main" id="{590745D0-D6C9-42C0-AD3C-A97F240D36F6}"/>
              </a:ext>
            </a:extLst>
          </p:cNvPr>
          <p:cNvSpPr/>
          <p:nvPr/>
        </p:nvSpPr>
        <p:spPr>
          <a:xfrm>
            <a:off x="588379" y="203040"/>
            <a:ext cx="4022256" cy="646331"/>
          </a:xfrm>
          <a:prstGeom prst="rect">
            <a:avLst/>
          </a:prstGeom>
          <a:solidFill>
            <a:schemeClr val="accent2">
              <a:lumMod val="20000"/>
              <a:lumOff val="80000"/>
            </a:schemeClr>
          </a:solidFill>
          <a:ln w="38100">
            <a:solidFill>
              <a:schemeClr val="tx1"/>
            </a:solidFill>
          </a:ln>
        </p:spPr>
        <p:txBody>
          <a:bodyPr wrap="none" lIns="91440" tIns="45720" rIns="91440" bIns="45720">
            <a:spAutoFit/>
          </a:bodyPr>
          <a:lstStyle/>
          <a:p>
            <a:pPr algn="ctr"/>
            <a:r>
              <a:rPr lang="ar-SA" sz="3600" dirty="0" err="1">
                <a:ln w="0"/>
                <a:effectLst>
                  <a:outerShdw blurRad="38100" dist="19050" dir="2700000" algn="tl" rotWithShape="0">
                    <a:schemeClr val="dk1">
                      <a:alpha val="40000"/>
                    </a:schemeClr>
                  </a:outerShdw>
                </a:effectLst>
              </a:rPr>
              <a:t>استيراتيجية</a:t>
            </a:r>
            <a:r>
              <a:rPr lang="ar-SA" sz="3600" dirty="0">
                <a:ln w="0"/>
                <a:effectLst>
                  <a:outerShdw blurRad="38100" dist="19050" dir="2700000" algn="tl" rotWithShape="0">
                    <a:schemeClr val="dk1">
                      <a:alpha val="40000"/>
                    </a:schemeClr>
                  </a:outerShdw>
                </a:effectLst>
              </a:rPr>
              <a:t> </a:t>
            </a:r>
            <a:r>
              <a:rPr lang="ar-SA" sz="3600" dirty="0" err="1">
                <a:ln w="0"/>
                <a:effectLst>
                  <a:outerShdw blurRad="38100" dist="19050" dir="2700000" algn="tl" rotWithShape="0">
                    <a:schemeClr val="dk1">
                      <a:alpha val="40000"/>
                    </a:schemeClr>
                  </a:outerShdw>
                </a:effectLst>
              </a:rPr>
              <a:t>سكامبر</a:t>
            </a:r>
            <a:r>
              <a:rPr lang="ar-SA" sz="3600" dirty="0">
                <a:ln w="0"/>
                <a:effectLst>
                  <a:outerShdw blurRad="38100" dist="19050" dir="2700000" algn="tl" rotWithShape="0">
                    <a:schemeClr val="dk1">
                      <a:alpha val="40000"/>
                    </a:schemeClr>
                  </a:outerShdw>
                </a:effectLst>
              </a:rPr>
              <a:t> (دمج)</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99E61222-DF47-4E51-BAFE-F68B0C421AA9}"/>
              </a:ext>
            </a:extLst>
          </p:cNvPr>
          <p:cNvSpPr/>
          <p:nvPr/>
        </p:nvSpPr>
        <p:spPr>
          <a:xfrm>
            <a:off x="5326265" y="3754728"/>
            <a:ext cx="6460422" cy="2308324"/>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ستنتج بكتيريا نافعة على الجسم وتصنع المضادات الحيوية طبيعيا على الجسم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6C4F4E0C-CB8E-41B3-ADE8-306C6962A7E7}"/>
              </a:ext>
            </a:extLst>
          </p:cNvPr>
          <p:cNvSpPr/>
          <p:nvPr/>
        </p:nvSpPr>
        <p:spPr>
          <a:xfrm>
            <a:off x="248194" y="987613"/>
            <a:ext cx="4877484" cy="5678523"/>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307812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7E43BF8-27B8-44FB-B86A-C017A8B8D170}"/>
              </a:ext>
            </a:extLst>
          </p:cNvPr>
          <p:cNvSpPr txBox="1">
            <a:spLocks noChangeArrowheads="1"/>
          </p:cNvSpPr>
          <p:nvPr/>
        </p:nvSpPr>
        <p:spPr bwMode="auto">
          <a:xfrm>
            <a:off x="143689" y="99000"/>
            <a:ext cx="5400000" cy="6660000"/>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algn="ctr"/>
            <a:r>
              <a:rPr kumimoji="0" lang="ar-SA" altLang="ar-SA" sz="54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7</a:t>
            </a:r>
            <a:r>
              <a:rPr lang="ar-SA" sz="5400" dirty="0"/>
              <a:t>– تستعمل البكتيريا في بعض الصناعات الغذائية كالجبن واللبن و المخلل وغيرها وكذلك في صناعة </a:t>
            </a:r>
            <a:endParaRPr lang="en-US" sz="8800" dirty="0"/>
          </a:p>
          <a:p>
            <a:pPr algn="ctr"/>
            <a:endParaRPr lang="en-US" sz="8800" dirty="0"/>
          </a:p>
          <a:p>
            <a:pPr lvl="0" algn="ctr" eaLnBrk="0" fontAlgn="base" hangingPunct="0">
              <a:spcBef>
                <a:spcPct val="0"/>
              </a:spcBef>
              <a:spcAft>
                <a:spcPts val="800"/>
              </a:spcAft>
            </a:pPr>
            <a:endParaRPr kumimoji="0" lang="ar-SA" altLang="ar-SA" sz="1600" b="0" i="0" u="none" strike="noStrike" cap="none" normalizeH="0" baseline="0" dirty="0">
              <a:ln>
                <a:noFill/>
              </a:ln>
              <a:solidFill>
                <a:schemeClr val="tx1"/>
              </a:solidFill>
              <a:effectLst/>
              <a:latin typeface="Arial" panose="020B0604020202020204" pitchFamily="34" charset="0"/>
            </a:endParaRPr>
          </a:p>
        </p:txBody>
      </p:sp>
      <p:sp>
        <p:nvSpPr>
          <p:cNvPr id="3" name="مستطيل 2">
            <a:extLst>
              <a:ext uri="{FF2B5EF4-FFF2-40B4-BE49-F238E27FC236}">
                <a16:creationId xmlns:a16="http://schemas.microsoft.com/office/drawing/2014/main" id="{43BECCB2-107A-43F0-BCB5-6C8494E1C5BC}"/>
              </a:ext>
            </a:extLst>
          </p:cNvPr>
          <p:cNvSpPr/>
          <p:nvPr/>
        </p:nvSpPr>
        <p:spPr>
          <a:xfrm>
            <a:off x="5669277" y="99000"/>
            <a:ext cx="5400000" cy="66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73982111-7FA1-4451-AC2B-78C5A5351413}"/>
              </a:ext>
            </a:extLst>
          </p:cNvPr>
          <p:cNvSpPr/>
          <p:nvPr/>
        </p:nvSpPr>
        <p:spPr>
          <a:xfrm rot="5400000">
            <a:off x="8349117" y="2961000"/>
            <a:ext cx="6624000" cy="900000"/>
          </a:xfrm>
          <a:prstGeom prst="rect">
            <a:avLst/>
          </a:prstGeom>
          <a:solidFill>
            <a:srgbClr val="FFFF8F"/>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فوائد البكتيريا </a:t>
            </a:r>
          </a:p>
        </p:txBody>
      </p:sp>
    </p:spTree>
    <p:extLst>
      <p:ext uri="{BB962C8B-B14F-4D97-AF65-F5344CB8AC3E}">
        <p14:creationId xmlns:p14="http://schemas.microsoft.com/office/powerpoint/2010/main" val="119704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ÙØªÙØ¬Ø© Ø¨Ø­Ø« Ø§ÙØµÙØ± Ø¹Ù âªbacteria GIFâ¬â">
            <a:extLst>
              <a:ext uri="{FF2B5EF4-FFF2-40B4-BE49-F238E27FC236}">
                <a16:creationId xmlns:a16="http://schemas.microsoft.com/office/drawing/2014/main" id="{CA3E8C85-DB00-42F5-8904-7A8CA9E850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0263" y="888274"/>
            <a:ext cx="3722914" cy="5447212"/>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E96C113D-2C60-42BE-909A-96D14C1415D5}"/>
              </a:ext>
            </a:extLst>
          </p:cNvPr>
          <p:cNvSpPr/>
          <p:nvPr/>
        </p:nvSpPr>
        <p:spPr>
          <a:xfrm>
            <a:off x="4676503" y="250257"/>
            <a:ext cx="7177142" cy="4247317"/>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سنرحل في عالم الخيال وسنتخيل ان هناك قضية رُفعت ضد البكتيريا و أُدينت  بتهمة الحاق الضرر العام بالإنسان وغيره من المخلوقات الحية </a:t>
            </a:r>
          </a:p>
        </p:txBody>
      </p:sp>
      <p:sp>
        <p:nvSpPr>
          <p:cNvPr id="3" name="مستطيل 2">
            <a:extLst>
              <a:ext uri="{FF2B5EF4-FFF2-40B4-BE49-F238E27FC236}">
                <a16:creationId xmlns:a16="http://schemas.microsoft.com/office/drawing/2014/main" id="{9E6814EC-2755-46B0-A4DE-E4A758898E3F}"/>
              </a:ext>
            </a:extLst>
          </p:cNvPr>
          <p:cNvSpPr/>
          <p:nvPr/>
        </p:nvSpPr>
        <p:spPr>
          <a:xfrm>
            <a:off x="4650378" y="4687274"/>
            <a:ext cx="7177142" cy="1754326"/>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ساعديني في تمثيل هذه المحكمة في أرض الواقع </a:t>
            </a:r>
          </a:p>
        </p:txBody>
      </p:sp>
      <p:pic>
        <p:nvPicPr>
          <p:cNvPr id="1036" name="Picture 12" descr="ÙØªÙØ¬Ø© Ø¨Ø­Ø« Ø§ÙØµÙØ± Ø¹Ù âªprison CLIPARTâ¬â">
            <a:extLst>
              <a:ext uri="{FF2B5EF4-FFF2-40B4-BE49-F238E27FC236}">
                <a16:creationId xmlns:a16="http://schemas.microsoft.com/office/drawing/2014/main" id="{042D7D7B-C6F3-43D2-B7D6-DD5178B9E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 y="3429001"/>
            <a:ext cx="4415247" cy="2938174"/>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4EE2F048-6C18-4F80-94DC-71094D2313E0}"/>
              </a:ext>
            </a:extLst>
          </p:cNvPr>
          <p:cNvSpPr/>
          <p:nvPr/>
        </p:nvSpPr>
        <p:spPr>
          <a:xfrm>
            <a:off x="470263" y="250257"/>
            <a:ext cx="3722914" cy="533514"/>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ysClr val="windowText" lastClr="000000"/>
                </a:solidFill>
              </a:rPr>
              <a:t>تمثيل الأدوار </a:t>
            </a:r>
          </a:p>
        </p:txBody>
      </p:sp>
    </p:spTree>
    <p:extLst>
      <p:ext uri="{BB962C8B-B14F-4D97-AF65-F5344CB8AC3E}">
        <p14:creationId xmlns:p14="http://schemas.microsoft.com/office/powerpoint/2010/main" val="2468449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D892733-8910-4FF1-ADDD-E87014F6994B}"/>
              </a:ext>
            </a:extLst>
          </p:cNvPr>
          <p:cNvSpPr/>
          <p:nvPr/>
        </p:nvSpPr>
        <p:spPr>
          <a:xfrm>
            <a:off x="6096000" y="302512"/>
            <a:ext cx="5913120" cy="6001643"/>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في قاعة المحكمة وقف المدعي العام أمام القاضي وبدأ كلامه بقوله</a:t>
            </a:r>
          </a:p>
          <a:p>
            <a:pPr algn="ctr"/>
            <a:r>
              <a:rPr lang="ar-SA" sz="4800" b="1" dirty="0"/>
              <a:t>المدعي العام :يا سيادة القاضي إن البكتيريا الماثلة أمامكم متهمة بالتسبب          بإلحاق الضرر لمن حولها من الكائنات الحية  </a:t>
            </a:r>
            <a:endParaRPr lang="ar-SA" sz="4800" dirty="0"/>
          </a:p>
        </p:txBody>
      </p:sp>
      <p:pic>
        <p:nvPicPr>
          <p:cNvPr id="3" name="صورة 2">
            <a:extLst>
              <a:ext uri="{FF2B5EF4-FFF2-40B4-BE49-F238E27FC236}">
                <a16:creationId xmlns:a16="http://schemas.microsoft.com/office/drawing/2014/main" id="{731548A1-4369-402B-8EB6-222008D0AD32}"/>
              </a:ext>
            </a:extLst>
          </p:cNvPr>
          <p:cNvPicPr>
            <a:picLocks noChangeAspect="1"/>
          </p:cNvPicPr>
          <p:nvPr/>
        </p:nvPicPr>
        <p:blipFill>
          <a:blip r:embed="rId2"/>
          <a:stretch>
            <a:fillRect/>
          </a:stretch>
        </p:blipFill>
        <p:spPr>
          <a:xfrm flipH="1">
            <a:off x="496388" y="302511"/>
            <a:ext cx="5172891" cy="6001643"/>
          </a:xfrm>
          <a:prstGeom prst="rect">
            <a:avLst/>
          </a:prstGeom>
        </p:spPr>
      </p:pic>
    </p:spTree>
    <p:extLst>
      <p:ext uri="{BB962C8B-B14F-4D97-AF65-F5344CB8AC3E}">
        <p14:creationId xmlns:p14="http://schemas.microsoft.com/office/powerpoint/2010/main" val="353673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E8F87AC-E2C1-4DF9-A729-28FFE05C40F5}"/>
              </a:ext>
            </a:extLst>
          </p:cNvPr>
          <p:cNvSpPr/>
          <p:nvPr/>
        </p:nvSpPr>
        <p:spPr>
          <a:xfrm>
            <a:off x="7132320" y="446649"/>
            <a:ext cx="4838735" cy="6001643"/>
          </a:xfrm>
          <a:prstGeom prst="rect">
            <a:avLst/>
          </a:prstGeom>
          <a:no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لتتعرفي على مسبب التسم</a:t>
            </a:r>
            <a:r>
              <a:rPr lang="ar-SA" sz="4800" dirty="0">
                <a:ln w="0"/>
                <a:effectLst>
                  <a:outerShdw blurRad="38100" dist="19050" dir="2700000" algn="tl" rotWithShape="0">
                    <a:schemeClr val="dk1">
                      <a:alpha val="40000"/>
                    </a:schemeClr>
                  </a:outerShdw>
                </a:effectLst>
              </a:rPr>
              <a:t>م لحمزة قومي بالتعاون مع زميلاتكـِ في المجموعة بترتيب القصاصات التالية وتجميعها بالشكل الصحيح لتحصلي على  صورة له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33007D63-C88B-44DF-A1C0-0AE41CB53535}"/>
              </a:ext>
            </a:extLst>
          </p:cNvPr>
          <p:cNvPicPr>
            <a:picLocks noChangeAspect="1"/>
          </p:cNvPicPr>
          <p:nvPr/>
        </p:nvPicPr>
        <p:blipFill>
          <a:blip r:embed="rId2"/>
          <a:stretch>
            <a:fillRect/>
          </a:stretch>
        </p:blipFill>
        <p:spPr>
          <a:xfrm>
            <a:off x="337625" y="446649"/>
            <a:ext cx="6541477" cy="6001643"/>
          </a:xfrm>
          <a:prstGeom prst="rect">
            <a:avLst/>
          </a:prstGeom>
        </p:spPr>
      </p:pic>
      <p:sp>
        <p:nvSpPr>
          <p:cNvPr id="4" name="مستطيل 3">
            <a:extLst>
              <a:ext uri="{FF2B5EF4-FFF2-40B4-BE49-F238E27FC236}">
                <a16:creationId xmlns:a16="http://schemas.microsoft.com/office/drawing/2014/main" id="{CEF3A46B-4695-4E62-AFDC-61F4646A3D07}"/>
              </a:ext>
            </a:extLst>
          </p:cNvPr>
          <p:cNvSpPr/>
          <p:nvPr/>
        </p:nvSpPr>
        <p:spPr>
          <a:xfrm>
            <a:off x="1677803" y="6094349"/>
            <a:ext cx="4418197" cy="707886"/>
          </a:xfrm>
          <a:prstGeom prst="rect">
            <a:avLst/>
          </a:prstGeom>
          <a:noFill/>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استراتيجية البزل (الالغاز)</a:t>
            </a:r>
          </a:p>
        </p:txBody>
      </p:sp>
    </p:spTree>
    <p:extLst>
      <p:ext uri="{BB962C8B-B14F-4D97-AF65-F5344CB8AC3E}">
        <p14:creationId xmlns:p14="http://schemas.microsoft.com/office/powerpoint/2010/main" val="75159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D892733-8910-4FF1-ADDD-E87014F6994B}"/>
              </a:ext>
            </a:extLst>
          </p:cNvPr>
          <p:cNvSpPr/>
          <p:nvPr/>
        </p:nvSpPr>
        <p:spPr>
          <a:xfrm>
            <a:off x="6096000" y="302512"/>
            <a:ext cx="5913120" cy="6001643"/>
          </a:xfrm>
          <a:prstGeom prst="rect">
            <a:avLst/>
          </a:prstGeom>
          <a:noFill/>
          <a:ln w="38100">
            <a:solidFill>
              <a:schemeClr val="tx1"/>
            </a:solidFill>
          </a:ln>
        </p:spPr>
        <p:txBody>
          <a:bodyPr wrap="square" lIns="91440" tIns="45720" rIns="91440" bIns="45720">
            <a:spAutoFit/>
          </a:bodyPr>
          <a:lstStyle/>
          <a:p>
            <a:r>
              <a:rPr lang="ar-SA" sz="4800" b="1" dirty="0">
                <a:solidFill>
                  <a:schemeClr val="lt1"/>
                </a:solidFill>
              </a:rPr>
              <a:t>ا</a:t>
            </a:r>
            <a:r>
              <a:rPr lang="ar-SA" sz="4800" b="1" dirty="0"/>
              <a:t>لقاضي : س/ ما هي هذه          الأضرار التي تدعي ان المتهمة البكتيريا قد تتسبب بها ؟                            س /وما هي أدلتك التي                       تثبت ذلك؟</a:t>
            </a:r>
          </a:p>
          <a:p>
            <a:endParaRPr lang="ar-SA" sz="4800" b="1" dirty="0"/>
          </a:p>
          <a:p>
            <a:endParaRPr lang="ar-SA" sz="4800" b="1" dirty="0"/>
          </a:p>
        </p:txBody>
      </p:sp>
      <p:pic>
        <p:nvPicPr>
          <p:cNvPr id="4" name="صورة 3">
            <a:extLst>
              <a:ext uri="{FF2B5EF4-FFF2-40B4-BE49-F238E27FC236}">
                <a16:creationId xmlns:a16="http://schemas.microsoft.com/office/drawing/2014/main" id="{DA31DD6A-AC51-430A-97A2-0B69D9401D95}"/>
              </a:ext>
            </a:extLst>
          </p:cNvPr>
          <p:cNvPicPr>
            <a:picLocks noChangeAspect="1"/>
          </p:cNvPicPr>
          <p:nvPr/>
        </p:nvPicPr>
        <p:blipFill>
          <a:blip r:embed="rId2"/>
          <a:stretch>
            <a:fillRect/>
          </a:stretch>
        </p:blipFill>
        <p:spPr>
          <a:xfrm>
            <a:off x="757646" y="302512"/>
            <a:ext cx="4919933" cy="6001642"/>
          </a:xfrm>
          <a:prstGeom prst="rect">
            <a:avLst/>
          </a:prstGeom>
        </p:spPr>
      </p:pic>
    </p:spTree>
    <p:extLst>
      <p:ext uri="{BB962C8B-B14F-4D97-AF65-F5344CB8AC3E}">
        <p14:creationId xmlns:p14="http://schemas.microsoft.com/office/powerpoint/2010/main" val="2115401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D892733-8910-4FF1-ADDD-E87014F6994B}"/>
              </a:ext>
            </a:extLst>
          </p:cNvPr>
          <p:cNvSpPr/>
          <p:nvPr/>
        </p:nvSpPr>
        <p:spPr>
          <a:xfrm>
            <a:off x="6096000" y="302512"/>
            <a:ext cx="5913119" cy="6001643"/>
          </a:xfrm>
          <a:prstGeom prst="rect">
            <a:avLst/>
          </a:prstGeom>
          <a:noFill/>
          <a:ln w="38100">
            <a:solidFill>
              <a:schemeClr val="tx1"/>
            </a:solidFill>
          </a:ln>
        </p:spPr>
        <p:txBody>
          <a:bodyPr wrap="square" lIns="91440" tIns="45720" rIns="91440" bIns="45720">
            <a:spAutoFit/>
          </a:bodyPr>
          <a:lstStyle/>
          <a:p>
            <a:pPr algn="ctr"/>
            <a:r>
              <a:rPr lang="ar-SA" sz="4800" b="1" dirty="0"/>
              <a:t>المدعي العام : من المعروف                      يا حضرة القاضي أن           البكتيريا تسبب الكثير من الأمراض للإنسان كالأمراض الجلدية والتنفسية </a:t>
            </a:r>
          </a:p>
          <a:p>
            <a:pPr algn="ctr"/>
            <a:endParaRPr lang="ar-SA" sz="4800" b="1" dirty="0"/>
          </a:p>
          <a:p>
            <a:pPr algn="ctr"/>
            <a:endParaRPr lang="ar-SA" sz="4800" b="1" dirty="0"/>
          </a:p>
          <a:p>
            <a:pPr algn="ctr"/>
            <a:endParaRPr lang="ar-SA" sz="4800" dirty="0"/>
          </a:p>
        </p:txBody>
      </p:sp>
      <p:pic>
        <p:nvPicPr>
          <p:cNvPr id="3" name="صورة 2">
            <a:extLst>
              <a:ext uri="{FF2B5EF4-FFF2-40B4-BE49-F238E27FC236}">
                <a16:creationId xmlns:a16="http://schemas.microsoft.com/office/drawing/2014/main" id="{731548A1-4369-402B-8EB6-222008D0AD32}"/>
              </a:ext>
            </a:extLst>
          </p:cNvPr>
          <p:cNvPicPr>
            <a:picLocks noChangeAspect="1"/>
          </p:cNvPicPr>
          <p:nvPr/>
        </p:nvPicPr>
        <p:blipFill>
          <a:blip r:embed="rId2"/>
          <a:stretch>
            <a:fillRect/>
          </a:stretch>
        </p:blipFill>
        <p:spPr>
          <a:xfrm flipH="1">
            <a:off x="182879" y="428178"/>
            <a:ext cx="5329646" cy="6001643"/>
          </a:xfrm>
          <a:prstGeom prst="rect">
            <a:avLst/>
          </a:prstGeom>
        </p:spPr>
      </p:pic>
    </p:spTree>
    <p:extLst>
      <p:ext uri="{BB962C8B-B14F-4D97-AF65-F5344CB8AC3E}">
        <p14:creationId xmlns:p14="http://schemas.microsoft.com/office/powerpoint/2010/main" val="1495154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31548A1-4369-402B-8EB6-222008D0AD32}"/>
              </a:ext>
            </a:extLst>
          </p:cNvPr>
          <p:cNvPicPr>
            <a:picLocks noChangeAspect="1"/>
          </p:cNvPicPr>
          <p:nvPr/>
        </p:nvPicPr>
        <p:blipFill>
          <a:blip r:embed="rId2"/>
          <a:stretch>
            <a:fillRect/>
          </a:stretch>
        </p:blipFill>
        <p:spPr>
          <a:xfrm flipH="1">
            <a:off x="182880" y="428178"/>
            <a:ext cx="4036423" cy="6001643"/>
          </a:xfrm>
          <a:prstGeom prst="rect">
            <a:avLst/>
          </a:prstGeom>
        </p:spPr>
      </p:pic>
      <p:sp>
        <p:nvSpPr>
          <p:cNvPr id="4" name="مستطيل 3">
            <a:extLst>
              <a:ext uri="{FF2B5EF4-FFF2-40B4-BE49-F238E27FC236}">
                <a16:creationId xmlns:a16="http://schemas.microsoft.com/office/drawing/2014/main" id="{E7B997CB-350C-4AAC-9092-E444952B33E3}"/>
              </a:ext>
            </a:extLst>
          </p:cNvPr>
          <p:cNvSpPr/>
          <p:nvPr/>
        </p:nvSpPr>
        <p:spPr>
          <a:xfrm>
            <a:off x="4415245" y="421646"/>
            <a:ext cx="7476310" cy="1569660"/>
          </a:xfrm>
          <a:prstGeom prst="rect">
            <a:avLst/>
          </a:prstGeom>
          <a:noFill/>
          <a:ln w="38100">
            <a:solidFill>
              <a:schemeClr val="tx1"/>
            </a:solidFill>
          </a:ln>
        </p:spPr>
        <p:txBody>
          <a:bodyPr wrap="square" lIns="91440" tIns="45720" rIns="91440" bIns="45720">
            <a:spAutoFit/>
          </a:bodyPr>
          <a:lstStyle/>
          <a:p>
            <a:pPr algn="ctr"/>
            <a:r>
              <a:rPr lang="ar-SA" sz="4800" b="1" dirty="0"/>
              <a:t>وهذه صور تثبت أن البكتيريا تسبب مرض القوباء الحلقية والرشح </a:t>
            </a:r>
            <a:endParaRPr lang="ar-SA" sz="4800" dirty="0"/>
          </a:p>
        </p:txBody>
      </p:sp>
      <p:pic>
        <p:nvPicPr>
          <p:cNvPr id="6" name="صورة 5">
            <a:extLst>
              <a:ext uri="{FF2B5EF4-FFF2-40B4-BE49-F238E27FC236}">
                <a16:creationId xmlns:a16="http://schemas.microsoft.com/office/drawing/2014/main" id="{B6D77B75-ECA6-430E-9DAD-EE908D3D81E7}"/>
              </a:ext>
            </a:extLst>
          </p:cNvPr>
          <p:cNvPicPr>
            <a:picLocks noChangeAspect="1"/>
          </p:cNvPicPr>
          <p:nvPr/>
        </p:nvPicPr>
        <p:blipFill>
          <a:blip r:embed="rId3"/>
          <a:stretch>
            <a:fillRect/>
          </a:stretch>
        </p:blipFill>
        <p:spPr>
          <a:xfrm>
            <a:off x="8307977" y="2200274"/>
            <a:ext cx="3485334" cy="4383406"/>
          </a:xfrm>
          <a:prstGeom prst="rect">
            <a:avLst/>
          </a:prstGeom>
        </p:spPr>
      </p:pic>
      <p:pic>
        <p:nvPicPr>
          <p:cNvPr id="3074" name="Picture 2" descr="ØµÙØ±Ø© Ø°Ø§Øª ØµÙØ©">
            <a:extLst>
              <a:ext uri="{FF2B5EF4-FFF2-40B4-BE49-F238E27FC236}">
                <a16:creationId xmlns:a16="http://schemas.microsoft.com/office/drawing/2014/main" id="{F026E650-0F21-4F75-9D5B-3DF37E559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245" y="2200274"/>
            <a:ext cx="3557454" cy="438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725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D892733-8910-4FF1-ADDD-E87014F6994B}"/>
              </a:ext>
            </a:extLst>
          </p:cNvPr>
          <p:cNvSpPr/>
          <p:nvPr/>
        </p:nvSpPr>
        <p:spPr>
          <a:xfrm>
            <a:off x="6096000" y="302512"/>
            <a:ext cx="5913120" cy="6001643"/>
          </a:xfrm>
          <a:prstGeom prst="rect">
            <a:avLst/>
          </a:prstGeom>
          <a:noFill/>
          <a:ln w="38100">
            <a:solidFill>
              <a:schemeClr val="tx1"/>
            </a:solidFill>
          </a:ln>
        </p:spPr>
        <p:txBody>
          <a:bodyPr wrap="square" lIns="91440" tIns="45720" rIns="91440" bIns="45720">
            <a:spAutoFit/>
          </a:bodyPr>
          <a:lstStyle/>
          <a:p>
            <a:r>
              <a:rPr lang="ar-SA" sz="4800" b="1" dirty="0">
                <a:solidFill>
                  <a:schemeClr val="dk1"/>
                </a:solidFill>
              </a:rPr>
              <a:t>القاضي: وكيف يمكن                          لبكتيريا لا ترى بالعين                        المجردة أن تسبب كل                      هذا الضرر؟                            </a:t>
            </a:r>
            <a:endParaRPr lang="ar-SA" sz="4800" b="1" dirty="0"/>
          </a:p>
          <a:p>
            <a:endParaRPr lang="ar-SA" sz="4800" b="1" dirty="0"/>
          </a:p>
          <a:p>
            <a:endParaRPr lang="ar-SA" sz="4800" b="1" dirty="0"/>
          </a:p>
          <a:p>
            <a:endParaRPr lang="ar-SA" sz="4800" b="1" dirty="0"/>
          </a:p>
          <a:p>
            <a:endParaRPr lang="ar-SA" sz="4800" b="1" dirty="0"/>
          </a:p>
        </p:txBody>
      </p:sp>
      <p:pic>
        <p:nvPicPr>
          <p:cNvPr id="4" name="صورة 3">
            <a:extLst>
              <a:ext uri="{FF2B5EF4-FFF2-40B4-BE49-F238E27FC236}">
                <a16:creationId xmlns:a16="http://schemas.microsoft.com/office/drawing/2014/main" id="{DA31DD6A-AC51-430A-97A2-0B69D9401D95}"/>
              </a:ext>
            </a:extLst>
          </p:cNvPr>
          <p:cNvPicPr>
            <a:picLocks noChangeAspect="1"/>
          </p:cNvPicPr>
          <p:nvPr/>
        </p:nvPicPr>
        <p:blipFill>
          <a:blip r:embed="rId2"/>
          <a:stretch>
            <a:fillRect/>
          </a:stretch>
        </p:blipFill>
        <p:spPr>
          <a:xfrm>
            <a:off x="757646" y="302512"/>
            <a:ext cx="4919933" cy="6001642"/>
          </a:xfrm>
          <a:prstGeom prst="rect">
            <a:avLst/>
          </a:prstGeom>
        </p:spPr>
      </p:pic>
    </p:spTree>
    <p:extLst>
      <p:ext uri="{BB962C8B-B14F-4D97-AF65-F5344CB8AC3E}">
        <p14:creationId xmlns:p14="http://schemas.microsoft.com/office/powerpoint/2010/main" val="21759415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D892733-8910-4FF1-ADDD-E87014F6994B}"/>
              </a:ext>
            </a:extLst>
          </p:cNvPr>
          <p:cNvSpPr/>
          <p:nvPr/>
        </p:nvSpPr>
        <p:spPr>
          <a:xfrm>
            <a:off x="4336870" y="302512"/>
            <a:ext cx="7672250" cy="6001643"/>
          </a:xfrm>
          <a:prstGeom prst="rect">
            <a:avLst/>
          </a:prstGeom>
          <a:noFill/>
          <a:ln w="38100">
            <a:solidFill>
              <a:schemeClr val="tx1"/>
            </a:solidFill>
          </a:ln>
        </p:spPr>
        <p:txBody>
          <a:bodyPr wrap="square" lIns="91440" tIns="45720" rIns="91440" bIns="45720">
            <a:spAutoFit/>
          </a:bodyPr>
          <a:lstStyle/>
          <a:p>
            <a:r>
              <a:rPr lang="ar-SA" sz="4800" b="1" dirty="0"/>
              <a:t>المدعي العام : يا سيدي يمكن للبكتيريا أن تسبب الضرر بطريقتين هما </a:t>
            </a:r>
          </a:p>
          <a:p>
            <a:r>
              <a:rPr lang="ar-SA" sz="4800" b="1" dirty="0"/>
              <a:t>1- افراز السموم مثل              البكتيريا المسببة للتسمم الغذائي </a:t>
            </a:r>
          </a:p>
          <a:p>
            <a:r>
              <a:rPr lang="ar-SA" sz="4800" b="1" dirty="0"/>
              <a:t>2- التكاثر السريع قبل أن تتمكن          دفاعات الجسم من القضاء            عليها وهذه قائمة ببعض الأمراض البكتيرية                            </a:t>
            </a:r>
            <a:endParaRPr lang="ar-SA" sz="4800" dirty="0"/>
          </a:p>
        </p:txBody>
      </p:sp>
      <p:pic>
        <p:nvPicPr>
          <p:cNvPr id="3" name="صورة 2">
            <a:extLst>
              <a:ext uri="{FF2B5EF4-FFF2-40B4-BE49-F238E27FC236}">
                <a16:creationId xmlns:a16="http://schemas.microsoft.com/office/drawing/2014/main" id="{731548A1-4369-402B-8EB6-222008D0AD32}"/>
              </a:ext>
            </a:extLst>
          </p:cNvPr>
          <p:cNvPicPr>
            <a:picLocks noChangeAspect="1"/>
          </p:cNvPicPr>
          <p:nvPr/>
        </p:nvPicPr>
        <p:blipFill>
          <a:blip r:embed="rId2"/>
          <a:stretch>
            <a:fillRect/>
          </a:stretch>
        </p:blipFill>
        <p:spPr>
          <a:xfrm flipH="1">
            <a:off x="182880" y="302512"/>
            <a:ext cx="3971110" cy="6001643"/>
          </a:xfrm>
          <a:prstGeom prst="rect">
            <a:avLst/>
          </a:prstGeom>
        </p:spPr>
      </p:pic>
    </p:spTree>
    <p:extLst>
      <p:ext uri="{BB962C8B-B14F-4D97-AF65-F5344CB8AC3E}">
        <p14:creationId xmlns:p14="http://schemas.microsoft.com/office/powerpoint/2010/main" val="24996191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9B2F594-871D-4EEE-B4BA-2A7DFCFFB2A1}"/>
              </a:ext>
            </a:extLst>
          </p:cNvPr>
          <p:cNvPicPr>
            <a:picLocks noChangeAspect="1"/>
          </p:cNvPicPr>
          <p:nvPr/>
        </p:nvPicPr>
        <p:blipFill>
          <a:blip r:embed="rId2"/>
          <a:stretch>
            <a:fillRect/>
          </a:stretch>
        </p:blipFill>
        <p:spPr>
          <a:xfrm>
            <a:off x="0" y="0"/>
            <a:ext cx="12070079" cy="6858000"/>
          </a:xfrm>
          <a:prstGeom prst="rect">
            <a:avLst/>
          </a:prstGeom>
        </p:spPr>
      </p:pic>
    </p:spTree>
    <p:extLst>
      <p:ext uri="{BB962C8B-B14F-4D97-AF65-F5344CB8AC3E}">
        <p14:creationId xmlns:p14="http://schemas.microsoft.com/office/powerpoint/2010/main" val="42922806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31548A1-4369-402B-8EB6-222008D0AD32}"/>
              </a:ext>
            </a:extLst>
          </p:cNvPr>
          <p:cNvPicPr>
            <a:picLocks noChangeAspect="1"/>
          </p:cNvPicPr>
          <p:nvPr/>
        </p:nvPicPr>
        <p:blipFill>
          <a:blip r:embed="rId2"/>
          <a:stretch>
            <a:fillRect/>
          </a:stretch>
        </p:blipFill>
        <p:spPr>
          <a:xfrm flipH="1">
            <a:off x="182880" y="428178"/>
            <a:ext cx="4036423" cy="6001643"/>
          </a:xfrm>
          <a:prstGeom prst="rect">
            <a:avLst/>
          </a:prstGeom>
        </p:spPr>
      </p:pic>
      <p:sp>
        <p:nvSpPr>
          <p:cNvPr id="4" name="مستطيل 3">
            <a:extLst>
              <a:ext uri="{FF2B5EF4-FFF2-40B4-BE49-F238E27FC236}">
                <a16:creationId xmlns:a16="http://schemas.microsoft.com/office/drawing/2014/main" id="{E7B997CB-350C-4AAC-9092-E444952B33E3}"/>
              </a:ext>
            </a:extLst>
          </p:cNvPr>
          <p:cNvSpPr/>
          <p:nvPr/>
        </p:nvSpPr>
        <p:spPr>
          <a:xfrm>
            <a:off x="4415245" y="421646"/>
            <a:ext cx="7476310" cy="2308324"/>
          </a:xfrm>
          <a:prstGeom prst="rect">
            <a:avLst/>
          </a:prstGeom>
          <a:noFill/>
          <a:ln w="38100">
            <a:solidFill>
              <a:schemeClr val="tx1"/>
            </a:solidFill>
          </a:ln>
        </p:spPr>
        <p:txBody>
          <a:bodyPr wrap="square" lIns="91440" tIns="45720" rIns="91440" bIns="45720">
            <a:spAutoFit/>
          </a:bodyPr>
          <a:lstStyle/>
          <a:p>
            <a:r>
              <a:rPr lang="ar-SA" sz="4800" b="1" dirty="0"/>
              <a:t>المدعي العام : يا سيدي يمكن للبكتيريا أن تسبب تسوس الأسنان بسب افراز الحمض على مينا الأسنان </a:t>
            </a:r>
            <a:endParaRPr lang="ar-SA" sz="4800" dirty="0"/>
          </a:p>
        </p:txBody>
      </p:sp>
      <p:sp>
        <p:nvSpPr>
          <p:cNvPr id="7" name="مربع نص 6">
            <a:extLst>
              <a:ext uri="{FF2B5EF4-FFF2-40B4-BE49-F238E27FC236}">
                <a16:creationId xmlns:a16="http://schemas.microsoft.com/office/drawing/2014/main" id="{D255A38B-C7C9-4C48-A932-E6AF2E6BA793}"/>
              </a:ext>
            </a:extLst>
          </p:cNvPr>
          <p:cNvSpPr txBox="1"/>
          <p:nvPr/>
        </p:nvSpPr>
        <p:spPr>
          <a:xfrm>
            <a:off x="4454434" y="2828842"/>
            <a:ext cx="7476310" cy="3924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302443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B5F4F811-FF30-4B1D-B691-6659651A87EB}"/>
              </a:ext>
            </a:extLst>
          </p:cNvPr>
          <p:cNvSpPr txBox="1"/>
          <p:nvPr/>
        </p:nvSpPr>
        <p:spPr>
          <a:xfrm>
            <a:off x="6469039" y="382012"/>
            <a:ext cx="4955757" cy="5262979"/>
          </a:xfrm>
          <a:prstGeom prst="rect">
            <a:avLst/>
          </a:prstGeom>
          <a:noFill/>
          <a:ln w="38100">
            <a:solidFill>
              <a:schemeClr val="tx1"/>
            </a:solidFill>
          </a:ln>
        </p:spPr>
        <p:txBody>
          <a:bodyPr wrap="square" rtlCol="1">
            <a:spAutoFit/>
          </a:bodyPr>
          <a:lstStyle/>
          <a:p>
            <a:pPr algn="ctr"/>
            <a:r>
              <a:rPr lang="ar-SA" sz="4800" dirty="0"/>
              <a:t>ماذا لو كنت محامية لدفاع عن البكتيريا</a:t>
            </a:r>
          </a:p>
          <a:p>
            <a:pPr algn="ctr"/>
            <a:r>
              <a:rPr lang="ar-SA" sz="4800" dirty="0"/>
              <a:t>تخيلي نفسك موقف محامي الدفاع ودافعي عن البكتيريا في محكمة العدل </a:t>
            </a:r>
          </a:p>
          <a:p>
            <a:pPr algn="ctr"/>
            <a:endParaRPr lang="ar-SA" sz="4800" dirty="0"/>
          </a:p>
        </p:txBody>
      </p:sp>
      <p:pic>
        <p:nvPicPr>
          <p:cNvPr id="3" name="صورة 2">
            <a:extLst>
              <a:ext uri="{FF2B5EF4-FFF2-40B4-BE49-F238E27FC236}">
                <a16:creationId xmlns:a16="http://schemas.microsoft.com/office/drawing/2014/main" id="{82E7C2E3-4405-4228-AD63-A1BB4CF81420}"/>
              </a:ext>
            </a:extLst>
          </p:cNvPr>
          <p:cNvPicPr>
            <a:picLocks noChangeAspect="1"/>
          </p:cNvPicPr>
          <p:nvPr/>
        </p:nvPicPr>
        <p:blipFill rotWithShape="1">
          <a:blip r:embed="rId2"/>
          <a:srcRect l="24003" r="19452"/>
          <a:stretch/>
        </p:blipFill>
        <p:spPr>
          <a:xfrm>
            <a:off x="767204" y="382011"/>
            <a:ext cx="5328796" cy="5262979"/>
          </a:xfrm>
          <a:prstGeom prst="rect">
            <a:avLst/>
          </a:prstGeom>
        </p:spPr>
      </p:pic>
    </p:spTree>
    <p:extLst>
      <p:ext uri="{BB962C8B-B14F-4D97-AF65-F5344CB8AC3E}">
        <p14:creationId xmlns:p14="http://schemas.microsoft.com/office/powerpoint/2010/main" val="267041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C1812394-4AA9-40DB-91CE-64BECDD0E255}"/>
              </a:ext>
            </a:extLst>
          </p:cNvPr>
          <p:cNvGrpSpPr/>
          <p:nvPr/>
        </p:nvGrpSpPr>
        <p:grpSpPr>
          <a:xfrm>
            <a:off x="379828" y="168813"/>
            <a:ext cx="11521440" cy="6566356"/>
            <a:chOff x="688406" y="245659"/>
            <a:chExt cx="10800000" cy="6489509"/>
          </a:xfrm>
          <a:blipFill dpi="0" rotWithShape="1">
            <a:blip r:embed="rId2">
              <a:extLst>
                <a:ext uri="{28A0092B-C50C-407E-A947-70E740481C1C}">
                  <a14:useLocalDpi xmlns:a14="http://schemas.microsoft.com/office/drawing/2010/main" val="0"/>
                </a:ext>
              </a:extLst>
            </a:blip>
            <a:srcRect/>
            <a:stretch>
              <a:fillRect/>
            </a:stretch>
          </a:blipFill>
        </p:grpSpPr>
        <p:sp>
          <p:nvSpPr>
            <p:cNvPr id="3" name="مربع نص 2">
              <a:extLst>
                <a:ext uri="{FF2B5EF4-FFF2-40B4-BE49-F238E27FC236}">
                  <a16:creationId xmlns:a16="http://schemas.microsoft.com/office/drawing/2014/main" id="{35163B7C-322A-4585-95AC-B5E6019B559D}"/>
                </a:ext>
              </a:extLst>
            </p:cNvPr>
            <p:cNvSpPr txBox="1"/>
            <p:nvPr/>
          </p:nvSpPr>
          <p:spPr>
            <a:xfrm>
              <a:off x="7888406" y="245659"/>
              <a:ext cx="3600000" cy="3240000"/>
            </a:xfrm>
            <a:prstGeom prst="rect">
              <a:avLst/>
            </a:prstGeom>
            <a:grpFill/>
            <a:ln w="38100">
              <a:solidFill>
                <a:schemeClr val="tx1"/>
              </a:solidFill>
            </a:ln>
          </p:spPr>
          <p:txBody>
            <a:bodyPr wrap="square" rtlCol="1">
              <a:spAutoFit/>
            </a:bodyPr>
            <a:lstStyle/>
            <a:p>
              <a:endParaRPr lang="ar-SA" dirty="0"/>
            </a:p>
          </p:txBody>
        </p:sp>
        <p:sp>
          <p:nvSpPr>
            <p:cNvPr id="4" name="مربع نص 3">
              <a:extLst>
                <a:ext uri="{FF2B5EF4-FFF2-40B4-BE49-F238E27FC236}">
                  <a16:creationId xmlns:a16="http://schemas.microsoft.com/office/drawing/2014/main" id="{79A3AFD7-5ED7-4F22-BAD9-D1F9102600D7}"/>
                </a:ext>
              </a:extLst>
            </p:cNvPr>
            <p:cNvSpPr txBox="1"/>
            <p:nvPr/>
          </p:nvSpPr>
          <p:spPr>
            <a:xfrm>
              <a:off x="7888406" y="3495168"/>
              <a:ext cx="3600000" cy="3240000"/>
            </a:xfrm>
            <a:prstGeom prst="rect">
              <a:avLst/>
            </a:prstGeom>
            <a:grpFill/>
            <a:ln w="38100">
              <a:solidFill>
                <a:schemeClr val="tx1"/>
              </a:solidFill>
            </a:ln>
          </p:spPr>
          <p:txBody>
            <a:bodyPr wrap="square" rtlCol="1">
              <a:spAutoFit/>
            </a:bodyPr>
            <a:lstStyle/>
            <a:p>
              <a:endParaRPr lang="ar-SA" dirty="0"/>
            </a:p>
          </p:txBody>
        </p:sp>
        <p:sp>
          <p:nvSpPr>
            <p:cNvPr id="5" name="مربع نص 4">
              <a:extLst>
                <a:ext uri="{FF2B5EF4-FFF2-40B4-BE49-F238E27FC236}">
                  <a16:creationId xmlns:a16="http://schemas.microsoft.com/office/drawing/2014/main" id="{6C1514D3-E5E0-472A-B761-2F85631698CD}"/>
                </a:ext>
              </a:extLst>
            </p:cNvPr>
            <p:cNvSpPr txBox="1"/>
            <p:nvPr/>
          </p:nvSpPr>
          <p:spPr>
            <a:xfrm>
              <a:off x="4288406" y="255168"/>
              <a:ext cx="3600000" cy="3240000"/>
            </a:xfrm>
            <a:prstGeom prst="rect">
              <a:avLst/>
            </a:prstGeom>
            <a:grpFill/>
            <a:ln w="38100">
              <a:solidFill>
                <a:schemeClr val="tx1"/>
              </a:solidFill>
            </a:ln>
          </p:spPr>
          <p:txBody>
            <a:bodyPr wrap="square" rtlCol="1">
              <a:spAutoFit/>
            </a:bodyPr>
            <a:lstStyle/>
            <a:p>
              <a:endParaRPr lang="ar-SA" dirty="0"/>
            </a:p>
          </p:txBody>
        </p:sp>
        <p:sp>
          <p:nvSpPr>
            <p:cNvPr id="6" name="مربع نص 5">
              <a:extLst>
                <a:ext uri="{FF2B5EF4-FFF2-40B4-BE49-F238E27FC236}">
                  <a16:creationId xmlns:a16="http://schemas.microsoft.com/office/drawing/2014/main" id="{779AF2E0-0F59-4A07-B7BC-CE11BC1CAAF4}"/>
                </a:ext>
              </a:extLst>
            </p:cNvPr>
            <p:cNvSpPr txBox="1"/>
            <p:nvPr/>
          </p:nvSpPr>
          <p:spPr>
            <a:xfrm>
              <a:off x="4288406" y="3485659"/>
              <a:ext cx="3600000" cy="3240000"/>
            </a:xfrm>
            <a:prstGeom prst="rect">
              <a:avLst/>
            </a:prstGeom>
            <a:grpFill/>
            <a:ln w="38100">
              <a:solidFill>
                <a:schemeClr val="tx1"/>
              </a:solidFill>
            </a:ln>
          </p:spPr>
          <p:txBody>
            <a:bodyPr wrap="square" rtlCol="1">
              <a:spAutoFit/>
            </a:bodyPr>
            <a:lstStyle/>
            <a:p>
              <a:endParaRPr lang="ar-SA" dirty="0"/>
            </a:p>
          </p:txBody>
        </p:sp>
        <p:sp>
          <p:nvSpPr>
            <p:cNvPr id="7" name="مربع نص 6">
              <a:extLst>
                <a:ext uri="{FF2B5EF4-FFF2-40B4-BE49-F238E27FC236}">
                  <a16:creationId xmlns:a16="http://schemas.microsoft.com/office/drawing/2014/main" id="{76B99E8A-EF04-4857-93C0-CFAA4FE0467E}"/>
                </a:ext>
              </a:extLst>
            </p:cNvPr>
            <p:cNvSpPr txBox="1"/>
            <p:nvPr/>
          </p:nvSpPr>
          <p:spPr>
            <a:xfrm>
              <a:off x="688406" y="264677"/>
              <a:ext cx="3600000" cy="3240000"/>
            </a:xfrm>
            <a:prstGeom prst="rect">
              <a:avLst/>
            </a:prstGeom>
            <a:grpFill/>
            <a:ln w="38100">
              <a:solidFill>
                <a:schemeClr val="tx1"/>
              </a:solidFill>
            </a:ln>
          </p:spPr>
          <p:txBody>
            <a:bodyPr wrap="square" rtlCol="1">
              <a:spAutoFit/>
            </a:bodyPr>
            <a:lstStyle/>
            <a:p>
              <a:endParaRPr lang="ar-SA" dirty="0"/>
            </a:p>
          </p:txBody>
        </p:sp>
        <p:sp>
          <p:nvSpPr>
            <p:cNvPr id="8" name="مربع نص 7">
              <a:extLst>
                <a:ext uri="{FF2B5EF4-FFF2-40B4-BE49-F238E27FC236}">
                  <a16:creationId xmlns:a16="http://schemas.microsoft.com/office/drawing/2014/main" id="{3FFDD6DC-24B1-4EA1-9C60-51CE2C7F94D2}"/>
                </a:ext>
              </a:extLst>
            </p:cNvPr>
            <p:cNvSpPr txBox="1"/>
            <p:nvPr/>
          </p:nvSpPr>
          <p:spPr>
            <a:xfrm>
              <a:off x="688406" y="3485659"/>
              <a:ext cx="3600000" cy="3240000"/>
            </a:xfrm>
            <a:prstGeom prst="rect">
              <a:avLst/>
            </a:prstGeom>
            <a:grpFill/>
            <a:ln w="38100">
              <a:solidFill>
                <a:schemeClr val="tx1"/>
              </a:solidFill>
            </a:ln>
          </p:spPr>
          <p:txBody>
            <a:bodyPr wrap="square" rtlCol="1">
              <a:spAutoFit/>
            </a:bodyPr>
            <a:lstStyle/>
            <a:p>
              <a:endParaRPr lang="ar-SA" dirty="0"/>
            </a:p>
          </p:txBody>
        </p:sp>
      </p:grpSp>
      <p:sp>
        <p:nvSpPr>
          <p:cNvPr id="9" name="مستطيل 8">
            <a:extLst>
              <a:ext uri="{FF2B5EF4-FFF2-40B4-BE49-F238E27FC236}">
                <a16:creationId xmlns:a16="http://schemas.microsoft.com/office/drawing/2014/main" id="{E185C19F-B05B-42A8-8414-6B720FCDE962}"/>
              </a:ext>
            </a:extLst>
          </p:cNvPr>
          <p:cNvSpPr/>
          <p:nvPr/>
        </p:nvSpPr>
        <p:spPr>
          <a:xfrm>
            <a:off x="3220518" y="1827239"/>
            <a:ext cx="5840061" cy="2646878"/>
          </a:xfrm>
          <a:prstGeom prst="rect">
            <a:avLst/>
          </a:prstGeom>
          <a:noFill/>
        </p:spPr>
        <p:txBody>
          <a:bodyPr wrap="none" lIns="91440" tIns="45720" rIns="91440" bIns="45720">
            <a:spAutoFit/>
          </a:bodyPr>
          <a:lstStyle/>
          <a:p>
            <a:pPr algn="ctr"/>
            <a:r>
              <a:rPr lang="ar-SA" sz="16600" b="1" cap="none" spc="0" dirty="0">
                <a:ln w="57150">
                  <a:solidFill>
                    <a:srgbClr val="FFFF99"/>
                  </a:solidFill>
                </a:ln>
                <a:solidFill>
                  <a:schemeClr val="tx1"/>
                </a:solidFill>
                <a:effectLst>
                  <a:outerShdw blurRad="38100" dist="19050" dir="2700000" algn="tl" rotWithShape="0">
                    <a:schemeClr val="dk1">
                      <a:alpha val="40000"/>
                    </a:schemeClr>
                  </a:outerShdw>
                </a:effectLst>
              </a:rPr>
              <a:t>البكتيريا</a:t>
            </a:r>
            <a:r>
              <a:rPr lang="ar-SA" sz="5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260666402"/>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2154</Words>
  <Application>Microsoft Office PowerPoint</Application>
  <PresentationFormat>شاشة عريضة</PresentationFormat>
  <Paragraphs>350</Paragraphs>
  <Slides>87</Slides>
  <Notes>3</Notes>
  <HiddenSlides>0</HiddenSlides>
  <MMClips>7</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87</vt:i4>
      </vt:variant>
    </vt:vector>
  </HeadingPairs>
  <TitlesOfParts>
    <vt:vector size="92" baseType="lpstr">
      <vt:lpstr>Arabic Typesetting</vt: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ريحانة العامر</dc:creator>
  <cp:lastModifiedBy>User129</cp:lastModifiedBy>
  <cp:revision>110</cp:revision>
  <cp:lastPrinted>2018-09-19T03:15:57Z</cp:lastPrinted>
  <dcterms:created xsi:type="dcterms:W3CDTF">2018-09-16T19:45:59Z</dcterms:created>
  <dcterms:modified xsi:type="dcterms:W3CDTF">2019-01-21T10:04:05Z</dcterms:modified>
</cp:coreProperties>
</file>