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96" r:id="rId2"/>
    <p:sldId id="257" r:id="rId3"/>
    <p:sldId id="256" r:id="rId4"/>
    <p:sldId id="258" r:id="rId5"/>
    <p:sldId id="293" r:id="rId6"/>
    <p:sldId id="261" r:id="rId7"/>
    <p:sldId id="297" r:id="rId8"/>
    <p:sldId id="263" r:id="rId9"/>
    <p:sldId id="298" r:id="rId10"/>
    <p:sldId id="311" r:id="rId11"/>
    <p:sldId id="312" r:id="rId12"/>
    <p:sldId id="313" r:id="rId13"/>
    <p:sldId id="265" r:id="rId14"/>
    <p:sldId id="266" r:id="rId15"/>
    <p:sldId id="267" r:id="rId16"/>
    <p:sldId id="268" r:id="rId17"/>
    <p:sldId id="269" r:id="rId18"/>
    <p:sldId id="270" r:id="rId19"/>
    <p:sldId id="271" r:id="rId20"/>
    <p:sldId id="272" r:id="rId21"/>
    <p:sldId id="273" r:id="rId22"/>
    <p:sldId id="262" r:id="rId23"/>
    <p:sldId id="299" r:id="rId24"/>
    <p:sldId id="300" r:id="rId25"/>
    <p:sldId id="301" r:id="rId26"/>
    <p:sldId id="302" r:id="rId27"/>
    <p:sldId id="303" r:id="rId28"/>
    <p:sldId id="281" r:id="rId29"/>
    <p:sldId id="295" r:id="rId30"/>
    <p:sldId id="294" r:id="rId31"/>
    <p:sldId id="283" r:id="rId32"/>
    <p:sldId id="285" r:id="rId33"/>
    <p:sldId id="304" r:id="rId34"/>
    <p:sldId id="284" r:id="rId35"/>
    <p:sldId id="280" r:id="rId36"/>
    <p:sldId id="282" r:id="rId37"/>
    <p:sldId id="286" r:id="rId38"/>
    <p:sldId id="306" r:id="rId39"/>
    <p:sldId id="308" r:id="rId40"/>
    <p:sldId id="307" r:id="rId41"/>
    <p:sldId id="309" r:id="rId42"/>
    <p:sldId id="310" r:id="rId43"/>
    <p:sldId id="275" r:id="rId44"/>
    <p:sldId id="279" r:id="rId45"/>
    <p:sldId id="305" r:id="rId46"/>
  </p:sldIdLst>
  <p:sldSz cx="12192000" cy="6858000"/>
  <p:notesSz cx="6797675" cy="9928225"/>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F"/>
    <a:srgbClr val="FFA7A7"/>
    <a:srgbClr val="99FFCC"/>
    <a:srgbClr val="FF8057"/>
    <a:srgbClr val="FFF9D5"/>
    <a:srgbClr val="F28ADE"/>
    <a:srgbClr val="EA44CA"/>
    <a:srgbClr val="FFFFCC"/>
    <a:srgbClr val="C0F7F7"/>
    <a:srgbClr val="F4DE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38" autoAdjust="0"/>
    <p:restoredTop sz="92636" autoAdjust="0"/>
  </p:normalViewPr>
  <p:slideViewPr>
    <p:cSldViewPr snapToGrid="0">
      <p:cViewPr varScale="1">
        <p:scale>
          <a:sx n="67" d="100"/>
          <a:sy n="67" d="100"/>
        </p:scale>
        <p:origin x="834" y="72"/>
      </p:cViewPr>
      <p:guideLst/>
    </p:cSldViewPr>
  </p:slideViewPr>
  <p:outlineViewPr>
    <p:cViewPr>
      <p:scale>
        <a:sx n="33" d="100"/>
        <a:sy n="33" d="100"/>
      </p:scale>
      <p:origin x="0" y="-1138"/>
    </p:cViewPr>
  </p:outlineViewPr>
  <p:notesTextViewPr>
    <p:cViewPr>
      <p:scale>
        <a:sx n="1" d="1"/>
        <a:sy n="1" d="1"/>
      </p:scale>
      <p:origin x="0" y="0"/>
    </p:cViewPr>
  </p:notesTextViewPr>
  <p:sorterViewPr>
    <p:cViewPr>
      <p:scale>
        <a:sx n="100" d="100"/>
        <a:sy n="100" d="100"/>
      </p:scale>
      <p:origin x="0" y="-14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6.jpg"/></Relationships>
</file>

<file path=ppt/diagrams/_rels/data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B036C-091E-426B-8824-4A75FC5E771D}"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15767101-8A5D-4B27-A7E0-B15B3C5E56F0}">
      <dgm:prSet phldrT="[نص]" custT="1"/>
      <dgm:spPr>
        <a:solidFill>
          <a:srgbClr val="FF0000"/>
        </a:solidFill>
      </dgm:spPr>
      <dgm:t>
        <a:bodyPr/>
        <a:lstStyle/>
        <a:p>
          <a:pPr rtl="1"/>
          <a:r>
            <a:rPr lang="ar-SA" sz="4000" b="1" cap="none" spc="0" dirty="0">
              <a:ln w="0"/>
              <a:effectLst>
                <a:outerShdw blurRad="38100" dist="19050" dir="2700000" algn="tl" rotWithShape="0">
                  <a:schemeClr val="dk1">
                    <a:alpha val="40000"/>
                  </a:schemeClr>
                </a:outerShdw>
              </a:effectLst>
            </a:rPr>
            <a:t>توضح خصائص </a:t>
          </a:r>
        </a:p>
        <a:p>
          <a:pPr rtl="1"/>
          <a:r>
            <a:rPr lang="ar-SA" sz="4000" b="1" cap="none" spc="0" dirty="0">
              <a:ln w="0"/>
              <a:effectLst>
                <a:outerShdw blurRad="38100" dist="19050" dir="2700000" algn="tl" rotWithShape="0">
                  <a:schemeClr val="dk1">
                    <a:alpha val="40000"/>
                  </a:schemeClr>
                </a:outerShdw>
              </a:effectLst>
            </a:rPr>
            <a:t>العلم </a:t>
          </a:r>
          <a:endParaRPr lang="ar-SA" sz="4000" b="1" dirty="0"/>
        </a:p>
      </dgm:t>
    </dgm:pt>
    <dgm:pt modelId="{FF743DCF-8122-4A69-A79B-AB056DEBD85A}" type="parTrans" cxnId="{58890F18-9AE5-4050-A186-8D7D16F47306}">
      <dgm:prSet/>
      <dgm:spPr/>
      <dgm:t>
        <a:bodyPr/>
        <a:lstStyle/>
        <a:p>
          <a:pPr rtl="1"/>
          <a:endParaRPr lang="ar-SA"/>
        </a:p>
      </dgm:t>
    </dgm:pt>
    <dgm:pt modelId="{9AF1B73C-BE06-4AE4-8C9B-F5D485527CF6}" type="sibTrans" cxnId="{58890F18-9AE5-4050-A186-8D7D16F47306}">
      <dgm:prSet/>
      <dgm:spPr/>
      <dgm:t>
        <a:bodyPr/>
        <a:lstStyle/>
        <a:p>
          <a:pPr rtl="1"/>
          <a:endParaRPr lang="ar-SA"/>
        </a:p>
      </dgm:t>
    </dgm:pt>
    <dgm:pt modelId="{40070BF1-CB9B-4E74-ACC9-1516EAC95A79}">
      <dgm:prSet phldrT="[نص]" custT="1"/>
      <dgm:spPr>
        <a:solidFill>
          <a:srgbClr val="FF0000"/>
        </a:solidFill>
      </dgm:spPr>
      <dgm:t>
        <a:bodyPr/>
        <a:lstStyle/>
        <a:p>
          <a:pPr algn="ctr" rtl="1"/>
          <a:r>
            <a:rPr lang="ar-SA" sz="3600" b="1" cap="none" spc="0" dirty="0">
              <a:ln w="0"/>
              <a:solidFill>
                <a:schemeClr val="bg1"/>
              </a:solidFill>
              <a:effectLst>
                <a:outerShdw blurRad="38100" dist="19050" dir="2700000" algn="tl" rotWithShape="0">
                  <a:schemeClr val="dk1">
                    <a:alpha val="40000"/>
                  </a:schemeClr>
                </a:outerShdw>
              </a:effectLst>
            </a:rPr>
            <a:t>تقارن بين العلوم </a:t>
          </a:r>
        </a:p>
        <a:p>
          <a:pPr algn="ctr" rtl="1"/>
          <a:r>
            <a:rPr lang="ar-SA" sz="3600" b="1" cap="none" spc="0" dirty="0">
              <a:ln w="0"/>
              <a:solidFill>
                <a:schemeClr val="bg1"/>
              </a:solidFill>
              <a:effectLst>
                <a:outerShdw blurRad="38100" dist="19050" dir="2700000" algn="tl" rotWithShape="0">
                  <a:schemeClr val="dk1">
                    <a:alpha val="40000"/>
                  </a:schemeClr>
                </a:outerShdw>
              </a:effectLst>
            </a:rPr>
            <a:t>التجريبية والغير تجريبية </a:t>
          </a:r>
          <a:endParaRPr lang="ar-SA" sz="3600" b="1" dirty="0">
            <a:solidFill>
              <a:schemeClr val="bg1"/>
            </a:solidFill>
          </a:endParaRPr>
        </a:p>
      </dgm:t>
    </dgm:pt>
    <dgm:pt modelId="{01CBE780-3CE9-41C7-905D-F189F15F5017}" type="parTrans" cxnId="{D4E8BCAA-2685-4C10-AEA0-7201DEAFF2FF}">
      <dgm:prSet/>
      <dgm:spPr/>
      <dgm:t>
        <a:bodyPr/>
        <a:lstStyle/>
        <a:p>
          <a:pPr rtl="1"/>
          <a:endParaRPr lang="ar-SA"/>
        </a:p>
      </dgm:t>
    </dgm:pt>
    <dgm:pt modelId="{C7D62BDE-F855-4D31-80F7-A57CA3EF3FA8}" type="sibTrans" cxnId="{D4E8BCAA-2685-4C10-AEA0-7201DEAFF2FF}">
      <dgm:prSet/>
      <dgm:spPr/>
      <dgm:t>
        <a:bodyPr/>
        <a:lstStyle/>
        <a:p>
          <a:pPr rtl="1"/>
          <a:endParaRPr lang="ar-SA"/>
        </a:p>
      </dgm:t>
    </dgm:pt>
    <dgm:pt modelId="{5EBCD461-3EFC-4EF6-8C58-A2918EE51DB3}">
      <dgm:prSet phldrT="[نص]" custT="1"/>
      <dgm:spPr>
        <a:solidFill>
          <a:srgbClr val="FF0000"/>
        </a:solidFill>
      </dgm:spPr>
      <dgm:t>
        <a:bodyPr/>
        <a:lstStyle/>
        <a:p>
          <a:pPr rtl="1"/>
          <a:r>
            <a:rPr lang="ar-SA" sz="3600" b="1" cap="none" spc="0" dirty="0">
              <a:ln w="0"/>
              <a:effectLst>
                <a:outerShdw blurRad="38100" dist="19050" dir="2700000" algn="tl" rotWithShape="0">
                  <a:schemeClr val="dk1">
                    <a:alpha val="40000"/>
                  </a:schemeClr>
                </a:outerShdw>
              </a:effectLst>
            </a:rPr>
            <a:t>تعرف الطريقة العلمية </a:t>
          </a:r>
        </a:p>
        <a:p>
          <a:pPr rtl="1"/>
          <a:r>
            <a:rPr lang="ar-SA" sz="3600" b="1" cap="none" spc="0" dirty="0">
              <a:ln w="0"/>
              <a:effectLst>
                <a:outerShdw blurRad="38100" dist="19050" dir="2700000" algn="tl" rotWithShape="0">
                  <a:schemeClr val="dk1">
                    <a:alpha val="40000"/>
                  </a:schemeClr>
                </a:outerShdw>
              </a:effectLst>
            </a:rPr>
            <a:t>التي يستخدمها علماء الأحياء في بحوثهم</a:t>
          </a:r>
          <a:endParaRPr lang="ar-SA" sz="3600" dirty="0"/>
        </a:p>
      </dgm:t>
    </dgm:pt>
    <dgm:pt modelId="{6AA1FE4E-40DE-4F72-9CFC-981E547B0580}" type="parTrans" cxnId="{D92BE048-5D08-4D80-97AC-958A578CCE22}">
      <dgm:prSet/>
      <dgm:spPr/>
      <dgm:t>
        <a:bodyPr/>
        <a:lstStyle/>
        <a:p>
          <a:pPr rtl="1"/>
          <a:endParaRPr lang="ar-SA"/>
        </a:p>
      </dgm:t>
    </dgm:pt>
    <dgm:pt modelId="{8B3E1990-76AB-4F73-B0D6-F65C937EC01A}" type="sibTrans" cxnId="{D92BE048-5D08-4D80-97AC-958A578CCE22}">
      <dgm:prSet/>
      <dgm:spPr/>
      <dgm:t>
        <a:bodyPr/>
        <a:lstStyle/>
        <a:p>
          <a:pPr rtl="1"/>
          <a:endParaRPr lang="ar-SA"/>
        </a:p>
      </dgm:t>
    </dgm:pt>
    <dgm:pt modelId="{851B4272-5DA0-4E0D-91BB-CC9522A79A94}" type="pres">
      <dgm:prSet presAssocID="{69DB036C-091E-426B-8824-4A75FC5E771D}" presName="linearFlow" presStyleCnt="0">
        <dgm:presLayoutVars>
          <dgm:dir/>
          <dgm:resizeHandles val="exact"/>
        </dgm:presLayoutVars>
      </dgm:prSet>
      <dgm:spPr/>
    </dgm:pt>
    <dgm:pt modelId="{83D64118-5CFF-4995-9429-6A3A15230A86}" type="pres">
      <dgm:prSet presAssocID="{15767101-8A5D-4B27-A7E0-B15B3C5E56F0}" presName="comp" presStyleCnt="0"/>
      <dgm:spPr/>
    </dgm:pt>
    <dgm:pt modelId="{8A078C1E-893E-40E0-A054-AB6541DED1B5}" type="pres">
      <dgm:prSet presAssocID="{15767101-8A5D-4B27-A7E0-B15B3C5E56F0}" presName="rect2" presStyleLbl="node1" presStyleIdx="0" presStyleCnt="3" custLinFactNeighborX="353" custLinFactNeighborY="1550">
        <dgm:presLayoutVars>
          <dgm:bulletEnabled val="1"/>
        </dgm:presLayoutVars>
      </dgm:prSet>
      <dgm:spPr/>
    </dgm:pt>
    <dgm:pt modelId="{61955B02-8691-44BF-90BB-F34325429FAD}" type="pres">
      <dgm:prSet presAssocID="{15767101-8A5D-4B27-A7E0-B15B3C5E56F0}"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CF57766D-2D4D-4B46-8770-A1B8E0A488F9}" type="pres">
      <dgm:prSet presAssocID="{9AF1B73C-BE06-4AE4-8C9B-F5D485527CF6}" presName="sibTrans" presStyleCnt="0"/>
      <dgm:spPr/>
    </dgm:pt>
    <dgm:pt modelId="{7733F09C-AAB7-4219-B780-1DCC2D039C7E}" type="pres">
      <dgm:prSet presAssocID="{40070BF1-CB9B-4E74-ACC9-1516EAC95A79}" presName="comp" presStyleCnt="0"/>
      <dgm:spPr/>
    </dgm:pt>
    <dgm:pt modelId="{5C4902B5-3FCF-425F-8720-99823C6F916A}" type="pres">
      <dgm:prSet presAssocID="{40070BF1-CB9B-4E74-ACC9-1516EAC95A79}" presName="rect2" presStyleLbl="node1" presStyleIdx="1" presStyleCnt="3">
        <dgm:presLayoutVars>
          <dgm:bulletEnabled val="1"/>
        </dgm:presLayoutVars>
      </dgm:prSet>
      <dgm:spPr/>
    </dgm:pt>
    <dgm:pt modelId="{DA605ECB-85FB-4584-9543-5B5226E6D08F}" type="pres">
      <dgm:prSet presAssocID="{40070BF1-CB9B-4E74-ACC9-1516EAC95A79}"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553749DE-3A67-4A66-89E9-F32BEA8DBC5C}" type="pres">
      <dgm:prSet presAssocID="{C7D62BDE-F855-4D31-80F7-A57CA3EF3FA8}" presName="sibTrans" presStyleCnt="0"/>
      <dgm:spPr/>
    </dgm:pt>
    <dgm:pt modelId="{07299A78-669C-4134-BC22-6342B95FD235}" type="pres">
      <dgm:prSet presAssocID="{5EBCD461-3EFC-4EF6-8C58-A2918EE51DB3}" presName="comp" presStyleCnt="0"/>
      <dgm:spPr/>
    </dgm:pt>
    <dgm:pt modelId="{D86BD335-D297-4420-A9A2-4B0E9EDF175A}" type="pres">
      <dgm:prSet presAssocID="{5EBCD461-3EFC-4EF6-8C58-A2918EE51DB3}" presName="rect2" presStyleLbl="node1" presStyleIdx="2" presStyleCnt="3">
        <dgm:presLayoutVars>
          <dgm:bulletEnabled val="1"/>
        </dgm:presLayoutVars>
      </dgm:prSet>
      <dgm:spPr/>
    </dgm:pt>
    <dgm:pt modelId="{10CDA136-281B-4C51-8820-45ECCC31A3FF}" type="pres">
      <dgm:prSet presAssocID="{5EBCD461-3EFC-4EF6-8C58-A2918EE51DB3}" presName="rect1" presStyleLbl="ln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58890F18-9AE5-4050-A186-8D7D16F47306}" srcId="{69DB036C-091E-426B-8824-4A75FC5E771D}" destId="{15767101-8A5D-4B27-A7E0-B15B3C5E56F0}" srcOrd="0" destOrd="0" parTransId="{FF743DCF-8122-4A69-A79B-AB056DEBD85A}" sibTransId="{9AF1B73C-BE06-4AE4-8C9B-F5D485527CF6}"/>
    <dgm:cxn modelId="{D92BE048-5D08-4D80-97AC-958A578CCE22}" srcId="{69DB036C-091E-426B-8824-4A75FC5E771D}" destId="{5EBCD461-3EFC-4EF6-8C58-A2918EE51DB3}" srcOrd="2" destOrd="0" parTransId="{6AA1FE4E-40DE-4F72-9CFC-981E547B0580}" sibTransId="{8B3E1990-76AB-4F73-B0D6-F65C937EC01A}"/>
    <dgm:cxn modelId="{77868299-FA6D-4806-96E4-C06513FEEB32}" type="presOf" srcId="{15767101-8A5D-4B27-A7E0-B15B3C5E56F0}" destId="{8A078C1E-893E-40E0-A054-AB6541DED1B5}" srcOrd="0" destOrd="0" presId="urn:microsoft.com/office/officeart/2008/layout/AlternatingPictureBlocks"/>
    <dgm:cxn modelId="{D4E8BCAA-2685-4C10-AEA0-7201DEAFF2FF}" srcId="{69DB036C-091E-426B-8824-4A75FC5E771D}" destId="{40070BF1-CB9B-4E74-ACC9-1516EAC95A79}" srcOrd="1" destOrd="0" parTransId="{01CBE780-3CE9-41C7-905D-F189F15F5017}" sibTransId="{C7D62BDE-F855-4D31-80F7-A57CA3EF3FA8}"/>
    <dgm:cxn modelId="{8D3FE1C3-45D9-4C0F-B877-B1F1E68E436E}" type="presOf" srcId="{69DB036C-091E-426B-8824-4A75FC5E771D}" destId="{851B4272-5DA0-4E0D-91BB-CC9522A79A94}" srcOrd="0" destOrd="0" presId="urn:microsoft.com/office/officeart/2008/layout/AlternatingPictureBlocks"/>
    <dgm:cxn modelId="{1A3A29CB-DA36-488D-AEB8-0D271D42D244}" type="presOf" srcId="{5EBCD461-3EFC-4EF6-8C58-A2918EE51DB3}" destId="{D86BD335-D297-4420-A9A2-4B0E9EDF175A}" srcOrd="0" destOrd="0" presId="urn:microsoft.com/office/officeart/2008/layout/AlternatingPictureBlocks"/>
    <dgm:cxn modelId="{BEABFFD4-F0A7-4893-B4E3-2729D1122D13}" type="presOf" srcId="{40070BF1-CB9B-4E74-ACC9-1516EAC95A79}" destId="{5C4902B5-3FCF-425F-8720-99823C6F916A}" srcOrd="0" destOrd="0" presId="urn:microsoft.com/office/officeart/2008/layout/AlternatingPictureBlocks"/>
    <dgm:cxn modelId="{6176E579-6202-441F-94B6-5C97A98F1D08}" type="presParOf" srcId="{851B4272-5DA0-4E0D-91BB-CC9522A79A94}" destId="{83D64118-5CFF-4995-9429-6A3A15230A86}" srcOrd="0" destOrd="0" presId="urn:microsoft.com/office/officeart/2008/layout/AlternatingPictureBlocks"/>
    <dgm:cxn modelId="{98465DB2-3494-4CD3-A9C9-230D2B6E82D3}" type="presParOf" srcId="{83D64118-5CFF-4995-9429-6A3A15230A86}" destId="{8A078C1E-893E-40E0-A054-AB6541DED1B5}" srcOrd="0" destOrd="0" presId="urn:microsoft.com/office/officeart/2008/layout/AlternatingPictureBlocks"/>
    <dgm:cxn modelId="{C41105AC-4CCE-45E8-A914-595994DD6DF7}" type="presParOf" srcId="{83D64118-5CFF-4995-9429-6A3A15230A86}" destId="{61955B02-8691-44BF-90BB-F34325429FAD}" srcOrd="1" destOrd="0" presId="urn:microsoft.com/office/officeart/2008/layout/AlternatingPictureBlocks"/>
    <dgm:cxn modelId="{0D47009C-3BB3-4489-816A-8445C1F51D9E}" type="presParOf" srcId="{851B4272-5DA0-4E0D-91BB-CC9522A79A94}" destId="{CF57766D-2D4D-4B46-8770-A1B8E0A488F9}" srcOrd="1" destOrd="0" presId="urn:microsoft.com/office/officeart/2008/layout/AlternatingPictureBlocks"/>
    <dgm:cxn modelId="{1914D6F3-1E52-44A4-B3B2-BF2427DCF3AD}" type="presParOf" srcId="{851B4272-5DA0-4E0D-91BB-CC9522A79A94}" destId="{7733F09C-AAB7-4219-B780-1DCC2D039C7E}" srcOrd="2" destOrd="0" presId="urn:microsoft.com/office/officeart/2008/layout/AlternatingPictureBlocks"/>
    <dgm:cxn modelId="{4DAF919F-ADA2-438B-B00C-348249C71DC2}" type="presParOf" srcId="{7733F09C-AAB7-4219-B780-1DCC2D039C7E}" destId="{5C4902B5-3FCF-425F-8720-99823C6F916A}" srcOrd="0" destOrd="0" presId="urn:microsoft.com/office/officeart/2008/layout/AlternatingPictureBlocks"/>
    <dgm:cxn modelId="{4A99A226-884C-429B-AD5D-20825545BB6E}" type="presParOf" srcId="{7733F09C-AAB7-4219-B780-1DCC2D039C7E}" destId="{DA605ECB-85FB-4584-9543-5B5226E6D08F}" srcOrd="1" destOrd="0" presId="urn:microsoft.com/office/officeart/2008/layout/AlternatingPictureBlocks"/>
    <dgm:cxn modelId="{6A5335F6-21BD-4E3E-8166-EFF11F3D1A11}" type="presParOf" srcId="{851B4272-5DA0-4E0D-91BB-CC9522A79A94}" destId="{553749DE-3A67-4A66-89E9-F32BEA8DBC5C}" srcOrd="3" destOrd="0" presId="urn:microsoft.com/office/officeart/2008/layout/AlternatingPictureBlocks"/>
    <dgm:cxn modelId="{AC8E78B7-71E6-440E-A996-82B15FF7995B}" type="presParOf" srcId="{851B4272-5DA0-4E0D-91BB-CC9522A79A94}" destId="{07299A78-669C-4134-BC22-6342B95FD235}" srcOrd="4" destOrd="0" presId="urn:microsoft.com/office/officeart/2008/layout/AlternatingPictureBlocks"/>
    <dgm:cxn modelId="{B2C3B216-66F1-474A-941B-175555B5524E}" type="presParOf" srcId="{07299A78-669C-4134-BC22-6342B95FD235}" destId="{D86BD335-D297-4420-A9A2-4B0E9EDF175A}" srcOrd="0" destOrd="0" presId="urn:microsoft.com/office/officeart/2008/layout/AlternatingPictureBlocks"/>
    <dgm:cxn modelId="{239F26C2-BCA1-4995-BB33-5B52D8F45D4F}" type="presParOf" srcId="{07299A78-669C-4134-BC22-6342B95FD235}" destId="{10CDA136-281B-4C51-8820-45ECCC31A3FF}"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B036C-091E-426B-8824-4A75FC5E771D}" type="doc">
      <dgm:prSet loTypeId="urn:microsoft.com/office/officeart/2008/layout/AlternatingPictureBlocks" loCatId="list" qsTypeId="urn:microsoft.com/office/officeart/2005/8/quickstyle/simple1" qsCatId="simple" csTypeId="urn:microsoft.com/office/officeart/2005/8/colors/colorful1" csCatId="colorful" phldr="1"/>
      <dgm:spPr/>
    </dgm:pt>
    <dgm:pt modelId="{15767101-8A5D-4B27-A7E0-B15B3C5E56F0}">
      <dgm:prSet phldrT="[نص]" custT="1"/>
      <dgm:spPr>
        <a:solidFill>
          <a:srgbClr val="FF0000"/>
        </a:solidFill>
      </dgm:spPr>
      <dgm:t>
        <a:bodyPr/>
        <a:lstStyle/>
        <a:p>
          <a:pPr rtl="1"/>
          <a:r>
            <a:rPr lang="ar-SA" sz="3600" b="1" cap="none" spc="0" dirty="0">
              <a:ln w="0"/>
              <a:effectLst>
                <a:outerShdw blurRad="38100" dist="19050" dir="2700000" algn="tl" rotWithShape="0">
                  <a:schemeClr val="dk1">
                    <a:alpha val="40000"/>
                  </a:schemeClr>
                </a:outerShdw>
              </a:effectLst>
            </a:rPr>
            <a:t>تصف أهمية النظام المتري ونظام الوحدات الدولي </a:t>
          </a:r>
          <a:endParaRPr lang="ar-SA" sz="3600" b="1" dirty="0"/>
        </a:p>
      </dgm:t>
    </dgm:pt>
    <dgm:pt modelId="{FF743DCF-8122-4A69-A79B-AB056DEBD85A}" type="parTrans" cxnId="{58890F18-9AE5-4050-A186-8D7D16F47306}">
      <dgm:prSet/>
      <dgm:spPr/>
      <dgm:t>
        <a:bodyPr/>
        <a:lstStyle/>
        <a:p>
          <a:pPr rtl="1"/>
          <a:endParaRPr lang="ar-SA"/>
        </a:p>
      </dgm:t>
    </dgm:pt>
    <dgm:pt modelId="{9AF1B73C-BE06-4AE4-8C9B-F5D485527CF6}" type="sibTrans" cxnId="{58890F18-9AE5-4050-A186-8D7D16F47306}">
      <dgm:prSet/>
      <dgm:spPr/>
      <dgm:t>
        <a:bodyPr/>
        <a:lstStyle/>
        <a:p>
          <a:pPr rtl="1"/>
          <a:endParaRPr lang="ar-SA"/>
        </a:p>
      </dgm:t>
    </dgm:pt>
    <dgm:pt modelId="{40070BF1-CB9B-4E74-ACC9-1516EAC95A79}">
      <dgm:prSet phldrT="[نص]" custT="1"/>
      <dgm:spPr>
        <a:solidFill>
          <a:srgbClr val="FF0000"/>
        </a:solidFill>
      </dgm:spPr>
      <dgm:t>
        <a:bodyPr/>
        <a:lstStyle/>
        <a:p>
          <a:pPr algn="ctr" rtl="1"/>
          <a:r>
            <a:rPr lang="ar-SA" sz="3600" b="1" cap="none" spc="0">
              <a:ln w="0"/>
              <a:effectLst>
                <a:outerShdw blurRad="38100" dist="19050" dir="2700000" algn="tl" rotWithShape="0">
                  <a:schemeClr val="dk1">
                    <a:alpha val="40000"/>
                  </a:schemeClr>
                </a:outerShdw>
              </a:effectLst>
            </a:rPr>
            <a:t>تصف الفرق بين الملاحظة </a:t>
          </a:r>
          <a:r>
            <a:rPr lang="ar-SA" sz="3600" b="1">
              <a:ln w="0"/>
              <a:effectLst>
                <a:outerShdw blurRad="38100" dist="19050" dir="2700000" algn="tl" rotWithShape="0">
                  <a:schemeClr val="dk1">
                    <a:alpha val="40000"/>
                  </a:schemeClr>
                </a:outerShdw>
              </a:effectLst>
            </a:rPr>
            <a:t>والاستنتاج</a:t>
          </a:r>
          <a:endParaRPr lang="ar-SA" sz="3600" b="1" dirty="0"/>
        </a:p>
      </dgm:t>
    </dgm:pt>
    <dgm:pt modelId="{01CBE780-3CE9-41C7-905D-F189F15F5017}" type="parTrans" cxnId="{D4E8BCAA-2685-4C10-AEA0-7201DEAFF2FF}">
      <dgm:prSet/>
      <dgm:spPr/>
      <dgm:t>
        <a:bodyPr/>
        <a:lstStyle/>
        <a:p>
          <a:pPr rtl="1"/>
          <a:endParaRPr lang="ar-SA"/>
        </a:p>
      </dgm:t>
    </dgm:pt>
    <dgm:pt modelId="{C7D62BDE-F855-4D31-80F7-A57CA3EF3FA8}" type="sibTrans" cxnId="{D4E8BCAA-2685-4C10-AEA0-7201DEAFF2FF}">
      <dgm:prSet/>
      <dgm:spPr/>
      <dgm:t>
        <a:bodyPr/>
        <a:lstStyle/>
        <a:p>
          <a:pPr rtl="1"/>
          <a:endParaRPr lang="ar-SA"/>
        </a:p>
      </dgm:t>
    </dgm:pt>
    <dgm:pt modelId="{5EBCD461-3EFC-4EF6-8C58-A2918EE51DB3}">
      <dgm:prSet phldrT="[نص]" custT="1"/>
      <dgm:spPr>
        <a:solidFill>
          <a:srgbClr val="FF0000"/>
        </a:solidFill>
      </dgm:spPr>
      <dgm:t>
        <a:bodyPr/>
        <a:lstStyle/>
        <a:p>
          <a:pPr rtl="1"/>
          <a:r>
            <a:rPr lang="ar-SA" sz="3600" b="1" cap="none" spc="0" dirty="0">
              <a:ln w="0"/>
              <a:effectLst>
                <a:outerShdw blurRad="38100" dist="19050" dir="2700000" algn="tl" rotWithShape="0">
                  <a:schemeClr val="dk1">
                    <a:alpha val="40000"/>
                  </a:schemeClr>
                </a:outerShdw>
              </a:effectLst>
            </a:rPr>
            <a:t>تميز بين المتغير التابع والمتغير المستقل </a:t>
          </a:r>
          <a:endParaRPr lang="ar-SA" sz="3600" dirty="0"/>
        </a:p>
      </dgm:t>
    </dgm:pt>
    <dgm:pt modelId="{6AA1FE4E-40DE-4F72-9CFC-981E547B0580}" type="parTrans" cxnId="{D92BE048-5D08-4D80-97AC-958A578CCE22}">
      <dgm:prSet/>
      <dgm:spPr/>
      <dgm:t>
        <a:bodyPr/>
        <a:lstStyle/>
        <a:p>
          <a:pPr rtl="1"/>
          <a:endParaRPr lang="ar-SA"/>
        </a:p>
      </dgm:t>
    </dgm:pt>
    <dgm:pt modelId="{8B3E1990-76AB-4F73-B0D6-F65C937EC01A}" type="sibTrans" cxnId="{D92BE048-5D08-4D80-97AC-958A578CCE22}">
      <dgm:prSet/>
      <dgm:spPr/>
      <dgm:t>
        <a:bodyPr/>
        <a:lstStyle/>
        <a:p>
          <a:pPr rtl="1"/>
          <a:endParaRPr lang="ar-SA"/>
        </a:p>
      </dgm:t>
    </dgm:pt>
    <dgm:pt modelId="{851B4272-5DA0-4E0D-91BB-CC9522A79A94}" type="pres">
      <dgm:prSet presAssocID="{69DB036C-091E-426B-8824-4A75FC5E771D}" presName="linearFlow" presStyleCnt="0">
        <dgm:presLayoutVars>
          <dgm:dir/>
          <dgm:resizeHandles val="exact"/>
        </dgm:presLayoutVars>
      </dgm:prSet>
      <dgm:spPr/>
    </dgm:pt>
    <dgm:pt modelId="{83D64118-5CFF-4995-9429-6A3A15230A86}" type="pres">
      <dgm:prSet presAssocID="{15767101-8A5D-4B27-A7E0-B15B3C5E56F0}" presName="comp" presStyleCnt="0"/>
      <dgm:spPr/>
    </dgm:pt>
    <dgm:pt modelId="{8A078C1E-893E-40E0-A054-AB6541DED1B5}" type="pres">
      <dgm:prSet presAssocID="{15767101-8A5D-4B27-A7E0-B15B3C5E56F0}" presName="rect2" presStyleLbl="node1" presStyleIdx="0" presStyleCnt="3" custLinFactNeighborX="353" custLinFactNeighborY="1550">
        <dgm:presLayoutVars>
          <dgm:bulletEnabled val="1"/>
        </dgm:presLayoutVars>
      </dgm:prSet>
      <dgm:spPr/>
    </dgm:pt>
    <dgm:pt modelId="{61955B02-8691-44BF-90BB-F34325429FAD}" type="pres">
      <dgm:prSet presAssocID="{15767101-8A5D-4B27-A7E0-B15B3C5E56F0}" presName="rect1" presStyleLbl="ln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F57766D-2D4D-4B46-8770-A1B8E0A488F9}" type="pres">
      <dgm:prSet presAssocID="{9AF1B73C-BE06-4AE4-8C9B-F5D485527CF6}" presName="sibTrans" presStyleCnt="0"/>
      <dgm:spPr/>
    </dgm:pt>
    <dgm:pt modelId="{7733F09C-AAB7-4219-B780-1DCC2D039C7E}" type="pres">
      <dgm:prSet presAssocID="{40070BF1-CB9B-4E74-ACC9-1516EAC95A79}" presName="comp" presStyleCnt="0"/>
      <dgm:spPr/>
    </dgm:pt>
    <dgm:pt modelId="{5C4902B5-3FCF-425F-8720-99823C6F916A}" type="pres">
      <dgm:prSet presAssocID="{40070BF1-CB9B-4E74-ACC9-1516EAC95A79}" presName="rect2" presStyleLbl="node1" presStyleIdx="1" presStyleCnt="3">
        <dgm:presLayoutVars>
          <dgm:bulletEnabled val="1"/>
        </dgm:presLayoutVars>
      </dgm:prSet>
      <dgm:spPr/>
    </dgm:pt>
    <dgm:pt modelId="{DA605ECB-85FB-4584-9543-5B5226E6D08F}" type="pres">
      <dgm:prSet presAssocID="{40070BF1-CB9B-4E74-ACC9-1516EAC95A79}" presName="rect1" presStyleLbl="lnNod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53749DE-3A67-4A66-89E9-F32BEA8DBC5C}" type="pres">
      <dgm:prSet presAssocID="{C7D62BDE-F855-4D31-80F7-A57CA3EF3FA8}" presName="sibTrans" presStyleCnt="0"/>
      <dgm:spPr/>
    </dgm:pt>
    <dgm:pt modelId="{07299A78-669C-4134-BC22-6342B95FD235}" type="pres">
      <dgm:prSet presAssocID="{5EBCD461-3EFC-4EF6-8C58-A2918EE51DB3}" presName="comp" presStyleCnt="0"/>
      <dgm:spPr/>
    </dgm:pt>
    <dgm:pt modelId="{D86BD335-D297-4420-A9A2-4B0E9EDF175A}" type="pres">
      <dgm:prSet presAssocID="{5EBCD461-3EFC-4EF6-8C58-A2918EE51DB3}" presName="rect2" presStyleLbl="node1" presStyleIdx="2" presStyleCnt="3">
        <dgm:presLayoutVars>
          <dgm:bulletEnabled val="1"/>
        </dgm:presLayoutVars>
      </dgm:prSet>
      <dgm:spPr/>
    </dgm:pt>
    <dgm:pt modelId="{10CDA136-281B-4C51-8820-45ECCC31A3FF}" type="pres">
      <dgm:prSet presAssocID="{5EBCD461-3EFC-4EF6-8C58-A2918EE51DB3}" presName="rect1" presStyleLbl="ln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58890F18-9AE5-4050-A186-8D7D16F47306}" srcId="{69DB036C-091E-426B-8824-4A75FC5E771D}" destId="{15767101-8A5D-4B27-A7E0-B15B3C5E56F0}" srcOrd="0" destOrd="0" parTransId="{FF743DCF-8122-4A69-A79B-AB056DEBD85A}" sibTransId="{9AF1B73C-BE06-4AE4-8C9B-F5D485527CF6}"/>
    <dgm:cxn modelId="{D92BE048-5D08-4D80-97AC-958A578CCE22}" srcId="{69DB036C-091E-426B-8824-4A75FC5E771D}" destId="{5EBCD461-3EFC-4EF6-8C58-A2918EE51DB3}" srcOrd="2" destOrd="0" parTransId="{6AA1FE4E-40DE-4F72-9CFC-981E547B0580}" sibTransId="{8B3E1990-76AB-4F73-B0D6-F65C937EC01A}"/>
    <dgm:cxn modelId="{6C823582-12DE-4B06-9C8D-C0A94C20D717}" type="presOf" srcId="{40070BF1-CB9B-4E74-ACC9-1516EAC95A79}" destId="{5C4902B5-3FCF-425F-8720-99823C6F916A}" srcOrd="0" destOrd="0" presId="urn:microsoft.com/office/officeart/2008/layout/AlternatingPictureBlocks"/>
    <dgm:cxn modelId="{D4E8BCAA-2685-4C10-AEA0-7201DEAFF2FF}" srcId="{69DB036C-091E-426B-8824-4A75FC5E771D}" destId="{40070BF1-CB9B-4E74-ACC9-1516EAC95A79}" srcOrd="1" destOrd="0" parTransId="{01CBE780-3CE9-41C7-905D-F189F15F5017}" sibTransId="{C7D62BDE-F855-4D31-80F7-A57CA3EF3FA8}"/>
    <dgm:cxn modelId="{D051DCE0-CC4A-4429-B997-A47CB22AC7A2}" type="presOf" srcId="{69DB036C-091E-426B-8824-4A75FC5E771D}" destId="{851B4272-5DA0-4E0D-91BB-CC9522A79A94}" srcOrd="0" destOrd="0" presId="urn:microsoft.com/office/officeart/2008/layout/AlternatingPictureBlocks"/>
    <dgm:cxn modelId="{3FE28EF1-3599-4556-8616-59B72B066621}" type="presOf" srcId="{15767101-8A5D-4B27-A7E0-B15B3C5E56F0}" destId="{8A078C1E-893E-40E0-A054-AB6541DED1B5}" srcOrd="0" destOrd="0" presId="urn:microsoft.com/office/officeart/2008/layout/AlternatingPictureBlocks"/>
    <dgm:cxn modelId="{AFA5DFF6-85ED-4256-A965-881335856D29}" type="presOf" srcId="{5EBCD461-3EFC-4EF6-8C58-A2918EE51DB3}" destId="{D86BD335-D297-4420-A9A2-4B0E9EDF175A}" srcOrd="0" destOrd="0" presId="urn:microsoft.com/office/officeart/2008/layout/AlternatingPictureBlocks"/>
    <dgm:cxn modelId="{2600F761-8BBB-4930-AED8-B0655A2F3074}" type="presParOf" srcId="{851B4272-5DA0-4E0D-91BB-CC9522A79A94}" destId="{83D64118-5CFF-4995-9429-6A3A15230A86}" srcOrd="0" destOrd="0" presId="urn:microsoft.com/office/officeart/2008/layout/AlternatingPictureBlocks"/>
    <dgm:cxn modelId="{F8C984E1-75C6-4DCA-AA85-A5DA0A8004FD}" type="presParOf" srcId="{83D64118-5CFF-4995-9429-6A3A15230A86}" destId="{8A078C1E-893E-40E0-A054-AB6541DED1B5}" srcOrd="0" destOrd="0" presId="urn:microsoft.com/office/officeart/2008/layout/AlternatingPictureBlocks"/>
    <dgm:cxn modelId="{21A7732D-8AB7-40CD-8ED9-7C91AA95C60E}" type="presParOf" srcId="{83D64118-5CFF-4995-9429-6A3A15230A86}" destId="{61955B02-8691-44BF-90BB-F34325429FAD}" srcOrd="1" destOrd="0" presId="urn:microsoft.com/office/officeart/2008/layout/AlternatingPictureBlocks"/>
    <dgm:cxn modelId="{E725B87C-F267-4473-A45D-7ECEBB6CFB83}" type="presParOf" srcId="{851B4272-5DA0-4E0D-91BB-CC9522A79A94}" destId="{CF57766D-2D4D-4B46-8770-A1B8E0A488F9}" srcOrd="1" destOrd="0" presId="urn:microsoft.com/office/officeart/2008/layout/AlternatingPictureBlocks"/>
    <dgm:cxn modelId="{9113DA97-9117-4B5F-8F80-238D40B3B02B}" type="presParOf" srcId="{851B4272-5DA0-4E0D-91BB-CC9522A79A94}" destId="{7733F09C-AAB7-4219-B780-1DCC2D039C7E}" srcOrd="2" destOrd="0" presId="urn:microsoft.com/office/officeart/2008/layout/AlternatingPictureBlocks"/>
    <dgm:cxn modelId="{5C65BD74-992B-4DA5-B73C-3C083DF4E139}" type="presParOf" srcId="{7733F09C-AAB7-4219-B780-1DCC2D039C7E}" destId="{5C4902B5-3FCF-425F-8720-99823C6F916A}" srcOrd="0" destOrd="0" presId="urn:microsoft.com/office/officeart/2008/layout/AlternatingPictureBlocks"/>
    <dgm:cxn modelId="{11F5F20A-C9EF-4B7B-BC0B-D221388A4402}" type="presParOf" srcId="{7733F09C-AAB7-4219-B780-1DCC2D039C7E}" destId="{DA605ECB-85FB-4584-9543-5B5226E6D08F}" srcOrd="1" destOrd="0" presId="urn:microsoft.com/office/officeart/2008/layout/AlternatingPictureBlocks"/>
    <dgm:cxn modelId="{6A082DDB-3918-40F3-B2A8-C22962B82CC3}" type="presParOf" srcId="{851B4272-5DA0-4E0D-91BB-CC9522A79A94}" destId="{553749DE-3A67-4A66-89E9-F32BEA8DBC5C}" srcOrd="3" destOrd="0" presId="urn:microsoft.com/office/officeart/2008/layout/AlternatingPictureBlocks"/>
    <dgm:cxn modelId="{F2D85F1A-D667-480B-994B-8F4F4C09D654}" type="presParOf" srcId="{851B4272-5DA0-4E0D-91BB-CC9522A79A94}" destId="{07299A78-669C-4134-BC22-6342B95FD235}" srcOrd="4" destOrd="0" presId="urn:microsoft.com/office/officeart/2008/layout/AlternatingPictureBlocks"/>
    <dgm:cxn modelId="{A121E957-611E-48DA-B236-3E77CA057BDD}" type="presParOf" srcId="{07299A78-669C-4134-BC22-6342B95FD235}" destId="{D86BD335-D297-4420-A9A2-4B0E9EDF175A}" srcOrd="0" destOrd="0" presId="urn:microsoft.com/office/officeart/2008/layout/AlternatingPictureBlocks"/>
    <dgm:cxn modelId="{344AAEA4-B2EC-434D-B413-4ED323D815DA}" type="presParOf" srcId="{07299A78-669C-4134-BC22-6342B95FD235}" destId="{10CDA136-281B-4C51-8820-45ECCC31A3FF}"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78C1E-893E-40E0-A054-AB6541DED1B5}">
      <dsp:nvSpPr>
        <dsp:cNvPr id="0" name=""/>
        <dsp:cNvSpPr/>
      </dsp:nvSpPr>
      <dsp:spPr>
        <a:xfrm>
          <a:off x="2078149" y="25740"/>
          <a:ext cx="3597104" cy="16269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1">
            <a:lnSpc>
              <a:spcPct val="90000"/>
            </a:lnSpc>
            <a:spcBef>
              <a:spcPct val="0"/>
            </a:spcBef>
            <a:spcAft>
              <a:spcPct val="35000"/>
            </a:spcAft>
            <a:buNone/>
          </a:pPr>
          <a:r>
            <a:rPr lang="ar-SA" sz="4000" b="1" kern="1200" cap="none" spc="0" dirty="0">
              <a:ln w="0"/>
              <a:effectLst>
                <a:outerShdw blurRad="38100" dist="19050" dir="2700000" algn="tl" rotWithShape="0">
                  <a:schemeClr val="dk1">
                    <a:alpha val="40000"/>
                  </a:schemeClr>
                </a:outerShdw>
              </a:effectLst>
            </a:rPr>
            <a:t>توضح خصائص </a:t>
          </a:r>
        </a:p>
        <a:p>
          <a:pPr marL="0" lvl="0" indent="0" algn="ctr" defTabSz="1778000" rtl="1">
            <a:lnSpc>
              <a:spcPct val="90000"/>
            </a:lnSpc>
            <a:spcBef>
              <a:spcPct val="0"/>
            </a:spcBef>
            <a:spcAft>
              <a:spcPct val="35000"/>
            </a:spcAft>
            <a:buNone/>
          </a:pPr>
          <a:r>
            <a:rPr lang="ar-SA" sz="4000" b="1" kern="1200" cap="none" spc="0" dirty="0">
              <a:ln w="0"/>
              <a:effectLst>
                <a:outerShdw blurRad="38100" dist="19050" dir="2700000" algn="tl" rotWithShape="0">
                  <a:schemeClr val="dk1">
                    <a:alpha val="40000"/>
                  </a:schemeClr>
                </a:outerShdw>
              </a:effectLst>
            </a:rPr>
            <a:t>العلم </a:t>
          </a:r>
          <a:endParaRPr lang="ar-SA" sz="4000" b="1" kern="1200" dirty="0"/>
        </a:p>
      </dsp:txBody>
      <dsp:txXfrm>
        <a:off x="2078149" y="25740"/>
        <a:ext cx="3597104" cy="1626913"/>
      </dsp:txXfrm>
    </dsp:sp>
    <dsp:sp modelId="{61955B02-8691-44BF-90BB-F34325429FAD}">
      <dsp:nvSpPr>
        <dsp:cNvPr id="0" name=""/>
        <dsp:cNvSpPr/>
      </dsp:nvSpPr>
      <dsp:spPr>
        <a:xfrm>
          <a:off x="293743" y="523"/>
          <a:ext cx="1610644" cy="162691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902B5-3FCF-425F-8720-99823C6F916A}">
      <dsp:nvSpPr>
        <dsp:cNvPr id="0" name=""/>
        <dsp:cNvSpPr/>
      </dsp:nvSpPr>
      <dsp:spPr>
        <a:xfrm>
          <a:off x="293743" y="1895876"/>
          <a:ext cx="3597104" cy="16269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cap="none" spc="0" dirty="0">
              <a:ln w="0"/>
              <a:solidFill>
                <a:schemeClr val="bg1"/>
              </a:solidFill>
              <a:effectLst>
                <a:outerShdw blurRad="38100" dist="19050" dir="2700000" algn="tl" rotWithShape="0">
                  <a:schemeClr val="dk1">
                    <a:alpha val="40000"/>
                  </a:schemeClr>
                </a:outerShdw>
              </a:effectLst>
            </a:rPr>
            <a:t>تقارن بين العلوم </a:t>
          </a:r>
        </a:p>
        <a:p>
          <a:pPr marL="0" lvl="0" indent="0" algn="ctr" defTabSz="1600200" rtl="1">
            <a:lnSpc>
              <a:spcPct val="90000"/>
            </a:lnSpc>
            <a:spcBef>
              <a:spcPct val="0"/>
            </a:spcBef>
            <a:spcAft>
              <a:spcPct val="35000"/>
            </a:spcAft>
            <a:buNone/>
          </a:pPr>
          <a:r>
            <a:rPr lang="ar-SA" sz="3600" b="1" kern="1200" cap="none" spc="0" dirty="0">
              <a:ln w="0"/>
              <a:solidFill>
                <a:schemeClr val="bg1"/>
              </a:solidFill>
              <a:effectLst>
                <a:outerShdw blurRad="38100" dist="19050" dir="2700000" algn="tl" rotWithShape="0">
                  <a:schemeClr val="dk1">
                    <a:alpha val="40000"/>
                  </a:schemeClr>
                </a:outerShdw>
              </a:effectLst>
            </a:rPr>
            <a:t>التجريبية والغير تجريبية </a:t>
          </a:r>
          <a:endParaRPr lang="ar-SA" sz="3600" b="1" kern="1200" dirty="0">
            <a:solidFill>
              <a:schemeClr val="bg1"/>
            </a:solidFill>
          </a:endParaRPr>
        </a:p>
      </dsp:txBody>
      <dsp:txXfrm>
        <a:off x="293743" y="1895876"/>
        <a:ext cx="3597104" cy="1626913"/>
      </dsp:txXfrm>
    </dsp:sp>
    <dsp:sp modelId="{DA605ECB-85FB-4584-9543-5B5226E6D08F}">
      <dsp:nvSpPr>
        <dsp:cNvPr id="0" name=""/>
        <dsp:cNvSpPr/>
      </dsp:nvSpPr>
      <dsp:spPr>
        <a:xfrm>
          <a:off x="4051912" y="1895876"/>
          <a:ext cx="1610644" cy="162691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BD335-D297-4420-A9A2-4B0E9EDF175A}">
      <dsp:nvSpPr>
        <dsp:cNvPr id="0" name=""/>
        <dsp:cNvSpPr/>
      </dsp:nvSpPr>
      <dsp:spPr>
        <a:xfrm>
          <a:off x="2065451" y="3791230"/>
          <a:ext cx="3597104" cy="16269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cap="none" spc="0" dirty="0">
              <a:ln w="0"/>
              <a:effectLst>
                <a:outerShdw blurRad="38100" dist="19050" dir="2700000" algn="tl" rotWithShape="0">
                  <a:schemeClr val="dk1">
                    <a:alpha val="40000"/>
                  </a:schemeClr>
                </a:outerShdw>
              </a:effectLst>
            </a:rPr>
            <a:t>تعرف الطريقة العلمية </a:t>
          </a:r>
        </a:p>
        <a:p>
          <a:pPr marL="0" lvl="0" indent="0" algn="ctr" defTabSz="1600200" rtl="1">
            <a:lnSpc>
              <a:spcPct val="90000"/>
            </a:lnSpc>
            <a:spcBef>
              <a:spcPct val="0"/>
            </a:spcBef>
            <a:spcAft>
              <a:spcPct val="35000"/>
            </a:spcAft>
            <a:buNone/>
          </a:pPr>
          <a:r>
            <a:rPr lang="ar-SA" sz="3600" b="1" kern="1200" cap="none" spc="0" dirty="0">
              <a:ln w="0"/>
              <a:effectLst>
                <a:outerShdw blurRad="38100" dist="19050" dir="2700000" algn="tl" rotWithShape="0">
                  <a:schemeClr val="dk1">
                    <a:alpha val="40000"/>
                  </a:schemeClr>
                </a:outerShdw>
              </a:effectLst>
            </a:rPr>
            <a:t>التي يستخدمها علماء الأحياء في بحوثهم</a:t>
          </a:r>
          <a:endParaRPr lang="ar-SA" sz="3600" kern="1200" dirty="0"/>
        </a:p>
      </dsp:txBody>
      <dsp:txXfrm>
        <a:off x="2065451" y="3791230"/>
        <a:ext cx="3597104" cy="1626913"/>
      </dsp:txXfrm>
    </dsp:sp>
    <dsp:sp modelId="{10CDA136-281B-4C51-8820-45ECCC31A3FF}">
      <dsp:nvSpPr>
        <dsp:cNvPr id="0" name=""/>
        <dsp:cNvSpPr/>
      </dsp:nvSpPr>
      <dsp:spPr>
        <a:xfrm>
          <a:off x="293743" y="3791230"/>
          <a:ext cx="1610644" cy="162691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78C1E-893E-40E0-A054-AB6541DED1B5}">
      <dsp:nvSpPr>
        <dsp:cNvPr id="0" name=""/>
        <dsp:cNvSpPr/>
      </dsp:nvSpPr>
      <dsp:spPr>
        <a:xfrm>
          <a:off x="2078149" y="25740"/>
          <a:ext cx="3597104" cy="16269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cap="none" spc="0" dirty="0">
              <a:ln w="0"/>
              <a:effectLst>
                <a:outerShdw blurRad="38100" dist="19050" dir="2700000" algn="tl" rotWithShape="0">
                  <a:schemeClr val="dk1">
                    <a:alpha val="40000"/>
                  </a:schemeClr>
                </a:outerShdw>
              </a:effectLst>
            </a:rPr>
            <a:t>تصف أهمية النظام المتري ونظام الوحدات الدولي </a:t>
          </a:r>
          <a:endParaRPr lang="ar-SA" sz="3600" b="1" kern="1200" dirty="0"/>
        </a:p>
      </dsp:txBody>
      <dsp:txXfrm>
        <a:off x="2078149" y="25740"/>
        <a:ext cx="3597104" cy="1626913"/>
      </dsp:txXfrm>
    </dsp:sp>
    <dsp:sp modelId="{61955B02-8691-44BF-90BB-F34325429FAD}">
      <dsp:nvSpPr>
        <dsp:cNvPr id="0" name=""/>
        <dsp:cNvSpPr/>
      </dsp:nvSpPr>
      <dsp:spPr>
        <a:xfrm>
          <a:off x="293743" y="523"/>
          <a:ext cx="1610644" cy="1626913"/>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902B5-3FCF-425F-8720-99823C6F916A}">
      <dsp:nvSpPr>
        <dsp:cNvPr id="0" name=""/>
        <dsp:cNvSpPr/>
      </dsp:nvSpPr>
      <dsp:spPr>
        <a:xfrm>
          <a:off x="293743" y="1895876"/>
          <a:ext cx="3597104" cy="16269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cap="none" spc="0">
              <a:ln w="0"/>
              <a:effectLst>
                <a:outerShdw blurRad="38100" dist="19050" dir="2700000" algn="tl" rotWithShape="0">
                  <a:schemeClr val="dk1">
                    <a:alpha val="40000"/>
                  </a:schemeClr>
                </a:outerShdw>
              </a:effectLst>
            </a:rPr>
            <a:t>تصف الفرق بين الملاحظة </a:t>
          </a:r>
          <a:r>
            <a:rPr lang="ar-SA" sz="3600" b="1" kern="1200">
              <a:ln w="0"/>
              <a:effectLst>
                <a:outerShdw blurRad="38100" dist="19050" dir="2700000" algn="tl" rotWithShape="0">
                  <a:schemeClr val="dk1">
                    <a:alpha val="40000"/>
                  </a:schemeClr>
                </a:outerShdw>
              </a:effectLst>
            </a:rPr>
            <a:t>والاستنتاج</a:t>
          </a:r>
          <a:endParaRPr lang="ar-SA" sz="3600" b="1" kern="1200" dirty="0"/>
        </a:p>
      </dsp:txBody>
      <dsp:txXfrm>
        <a:off x="293743" y="1895876"/>
        <a:ext cx="3597104" cy="1626913"/>
      </dsp:txXfrm>
    </dsp:sp>
    <dsp:sp modelId="{DA605ECB-85FB-4584-9543-5B5226E6D08F}">
      <dsp:nvSpPr>
        <dsp:cNvPr id="0" name=""/>
        <dsp:cNvSpPr/>
      </dsp:nvSpPr>
      <dsp:spPr>
        <a:xfrm>
          <a:off x="4051912" y="1895876"/>
          <a:ext cx="1610644" cy="1626913"/>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BD335-D297-4420-A9A2-4B0E9EDF175A}">
      <dsp:nvSpPr>
        <dsp:cNvPr id="0" name=""/>
        <dsp:cNvSpPr/>
      </dsp:nvSpPr>
      <dsp:spPr>
        <a:xfrm>
          <a:off x="2065451" y="3791230"/>
          <a:ext cx="3597104" cy="162691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cap="none" spc="0" dirty="0">
              <a:ln w="0"/>
              <a:effectLst>
                <a:outerShdw blurRad="38100" dist="19050" dir="2700000" algn="tl" rotWithShape="0">
                  <a:schemeClr val="dk1">
                    <a:alpha val="40000"/>
                  </a:schemeClr>
                </a:outerShdw>
              </a:effectLst>
            </a:rPr>
            <a:t>تميز بين المتغير التابع والمتغير المستقل </a:t>
          </a:r>
          <a:endParaRPr lang="ar-SA" sz="3600" kern="1200" dirty="0"/>
        </a:p>
      </dsp:txBody>
      <dsp:txXfrm>
        <a:off x="2065451" y="3791230"/>
        <a:ext cx="3597104" cy="1626913"/>
      </dsp:txXfrm>
    </dsp:sp>
    <dsp:sp modelId="{10CDA136-281B-4C51-8820-45ECCC31A3FF}">
      <dsp:nvSpPr>
        <dsp:cNvPr id="0" name=""/>
        <dsp:cNvSpPr/>
      </dsp:nvSpPr>
      <dsp:spPr>
        <a:xfrm>
          <a:off x="293743" y="3791230"/>
          <a:ext cx="1610644" cy="1626913"/>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7" y="1"/>
            <a:ext cx="2945659" cy="498135"/>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75" y="1"/>
            <a:ext cx="2945659" cy="498135"/>
          </a:xfrm>
          <a:prstGeom prst="rect">
            <a:avLst/>
          </a:prstGeom>
        </p:spPr>
        <p:txBody>
          <a:bodyPr vert="horz" lIns="91440" tIns="45720" rIns="91440" bIns="45720" rtlCol="1"/>
          <a:lstStyle>
            <a:lvl1pPr algn="l">
              <a:defRPr sz="1200"/>
            </a:lvl1pPr>
          </a:lstStyle>
          <a:p>
            <a:fld id="{09829BB0-9DA8-40B7-ADC8-C57B53EF139D}" type="datetimeFigureOut">
              <a:rPr lang="ar-SA" smtClean="0"/>
              <a:t>01/01/40</a:t>
            </a:fld>
            <a:endParaRPr lang="ar-SA"/>
          </a:p>
        </p:txBody>
      </p:sp>
      <p:sp>
        <p:nvSpPr>
          <p:cNvPr id="4" name="عنصر نائب لصورة الشريحة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9768" y="4777958"/>
            <a:ext cx="5438140" cy="3909239"/>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52017" y="9430091"/>
            <a:ext cx="2945659" cy="498134"/>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75" y="9430091"/>
            <a:ext cx="2945659" cy="498134"/>
          </a:xfrm>
          <a:prstGeom prst="rect">
            <a:avLst/>
          </a:prstGeom>
        </p:spPr>
        <p:txBody>
          <a:bodyPr vert="horz" lIns="91440" tIns="45720" rIns="91440" bIns="45720" rtlCol="1" anchor="b"/>
          <a:lstStyle>
            <a:lvl1pPr algn="l">
              <a:defRPr sz="1200"/>
            </a:lvl1pPr>
          </a:lstStyle>
          <a:p>
            <a:fld id="{A8A993D5-96AD-4468-8E92-87967B050528}" type="slidenum">
              <a:rPr lang="ar-SA" smtClean="0"/>
              <a:t>‹#›</a:t>
            </a:fld>
            <a:endParaRPr lang="ar-SA"/>
          </a:p>
        </p:txBody>
      </p:sp>
    </p:spTree>
    <p:extLst>
      <p:ext uri="{BB962C8B-B14F-4D97-AF65-F5344CB8AC3E}">
        <p14:creationId xmlns:p14="http://schemas.microsoft.com/office/powerpoint/2010/main" val="33832819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DA732543-E76E-4570-B71D-2B69B20492B1}" type="datetimeFigureOut">
              <a:rPr lang="ar-SA" smtClean="0"/>
              <a:t>01/01/40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2584868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A732543-E76E-4570-B71D-2B69B20492B1}" type="datetimeFigureOut">
              <a:rPr lang="ar-SA" smtClean="0"/>
              <a:t>01/01/40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62452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A732543-E76E-4570-B71D-2B69B20492B1}" type="datetimeFigureOut">
              <a:rPr lang="ar-SA" smtClean="0"/>
              <a:t>01/01/40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14843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A732543-E76E-4570-B71D-2B69B20492B1}" type="datetimeFigureOut">
              <a:rPr lang="ar-SA" smtClean="0"/>
              <a:t>01/01/40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376862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A732543-E76E-4570-B71D-2B69B20492B1}" type="datetimeFigureOut">
              <a:rPr lang="ar-SA" smtClean="0"/>
              <a:t>01/01/40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87313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A732543-E76E-4570-B71D-2B69B20492B1}" type="datetimeFigureOut">
              <a:rPr lang="ar-SA" smtClean="0"/>
              <a:t>01/01/40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199010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DA732543-E76E-4570-B71D-2B69B20492B1}" type="datetimeFigureOut">
              <a:rPr lang="ar-SA" smtClean="0"/>
              <a:t>01/01/40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173318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DA732543-E76E-4570-B71D-2B69B20492B1}" type="datetimeFigureOut">
              <a:rPr lang="ar-SA" smtClean="0"/>
              <a:t>01/01/40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159862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A732543-E76E-4570-B71D-2B69B20492B1}" type="datetimeFigureOut">
              <a:rPr lang="ar-SA" smtClean="0"/>
              <a:t>01/01/40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150267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A732543-E76E-4570-B71D-2B69B20492B1}" type="datetimeFigureOut">
              <a:rPr lang="ar-SA" smtClean="0"/>
              <a:t>01/01/40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2559689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A732543-E76E-4570-B71D-2B69B20492B1}" type="datetimeFigureOut">
              <a:rPr lang="ar-SA" smtClean="0"/>
              <a:t>01/01/40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18DB87D-9CE6-4607-9BAE-BAB5B2415CC8}" type="slidenum">
              <a:rPr lang="ar-SA" smtClean="0"/>
              <a:t>‹#›</a:t>
            </a:fld>
            <a:endParaRPr lang="ar-SA"/>
          </a:p>
        </p:txBody>
      </p:sp>
    </p:spTree>
    <p:extLst>
      <p:ext uri="{BB962C8B-B14F-4D97-AF65-F5344CB8AC3E}">
        <p14:creationId xmlns:p14="http://schemas.microsoft.com/office/powerpoint/2010/main" val="424549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732543-E76E-4570-B71D-2B69B20492B1}" type="datetimeFigureOut">
              <a:rPr lang="ar-SA" smtClean="0"/>
              <a:t>01/01/40</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18DB87D-9CE6-4607-9BAE-BAB5B2415CC8}" type="slidenum">
              <a:rPr lang="ar-SA" smtClean="0"/>
              <a:t>‹#›</a:t>
            </a:fld>
            <a:endParaRPr lang="ar-SA"/>
          </a:p>
        </p:txBody>
      </p:sp>
    </p:spTree>
    <p:extLst>
      <p:ext uri="{BB962C8B-B14F-4D97-AF65-F5344CB8AC3E}">
        <p14:creationId xmlns:p14="http://schemas.microsoft.com/office/powerpoint/2010/main" val="3070109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3.png"/><Relationship Id="rId7" Type="http://schemas.openxmlformats.org/officeDocument/2006/relationships/image" Target="../media/image56.jpg"/><Relationship Id="rId12" Type="http://schemas.openxmlformats.org/officeDocument/2006/relationships/image" Target="../media/image61.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jpeg"/><Relationship Id="rId11" Type="http://schemas.openxmlformats.org/officeDocument/2006/relationships/image" Target="../media/image60.png"/><Relationship Id="rId5" Type="http://schemas.microsoft.com/office/2007/relationships/hdphoto" Target="../media/hdphoto1.wdp"/><Relationship Id="rId10" Type="http://schemas.openxmlformats.org/officeDocument/2006/relationships/image" Target="../media/image59.jpg"/><Relationship Id="rId4" Type="http://schemas.openxmlformats.org/officeDocument/2006/relationships/image" Target="../media/image54.png"/><Relationship Id="rId9" Type="http://schemas.openxmlformats.org/officeDocument/2006/relationships/image" Target="../media/image58.jp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ØµÙØ±Ø© Ø°Ø§Øª ØµÙØ©">
            <a:extLst>
              <a:ext uri="{FF2B5EF4-FFF2-40B4-BE49-F238E27FC236}">
                <a16:creationId xmlns:a16="http://schemas.microsoft.com/office/drawing/2014/main" id="{E39135B6-66E2-494C-8DA5-683BD9113C4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00025"/>
            <a:ext cx="11458575" cy="614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3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E2834A6-7A54-4EC7-8367-A53FC6360BEF}"/>
              </a:ext>
            </a:extLst>
          </p:cNvPr>
          <p:cNvSpPr/>
          <p:nvPr/>
        </p:nvSpPr>
        <p:spPr>
          <a:xfrm>
            <a:off x="7900988" y="222453"/>
            <a:ext cx="4135311" cy="5909310"/>
          </a:xfrm>
          <a:prstGeom prst="rect">
            <a:avLst/>
          </a:prstGeom>
          <a:solidFill>
            <a:schemeClr val="accent6">
              <a:lumMod val="20000"/>
              <a:lumOff val="80000"/>
            </a:schemeClr>
          </a:solid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 بالتعاون مع زميلاتكـِ في المجموعة صنفي الأشكال التالية إلى قائمتين (العلوم التجريبية والعلوم الغير تجريبية ) </a:t>
            </a:r>
          </a:p>
        </p:txBody>
      </p:sp>
      <p:pic>
        <p:nvPicPr>
          <p:cNvPr id="4" name="صورة 3">
            <a:extLst>
              <a:ext uri="{FF2B5EF4-FFF2-40B4-BE49-F238E27FC236}">
                <a16:creationId xmlns:a16="http://schemas.microsoft.com/office/drawing/2014/main" id="{274CAA8D-B44F-4C96-9020-B75CFD831398}"/>
              </a:ext>
            </a:extLst>
          </p:cNvPr>
          <p:cNvPicPr>
            <a:picLocks noChangeAspect="1"/>
          </p:cNvPicPr>
          <p:nvPr/>
        </p:nvPicPr>
        <p:blipFill>
          <a:blip r:embed="rId2"/>
          <a:stretch>
            <a:fillRect/>
          </a:stretch>
        </p:blipFill>
        <p:spPr>
          <a:xfrm>
            <a:off x="285750" y="222453"/>
            <a:ext cx="7372350" cy="6178347"/>
          </a:xfrm>
          <a:prstGeom prst="rect">
            <a:avLst/>
          </a:prstGeom>
        </p:spPr>
      </p:pic>
    </p:spTree>
    <p:extLst>
      <p:ext uri="{BB962C8B-B14F-4D97-AF65-F5344CB8AC3E}">
        <p14:creationId xmlns:p14="http://schemas.microsoft.com/office/powerpoint/2010/main" val="87597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B4867723-B625-45C7-8A01-8A956EF55B2C}"/>
              </a:ext>
            </a:extLst>
          </p:cNvPr>
          <p:cNvGraphicFramePr>
            <a:graphicFrameLocks noGrp="1"/>
          </p:cNvGraphicFramePr>
          <p:nvPr/>
        </p:nvGraphicFramePr>
        <p:xfrm>
          <a:off x="96524" y="118774"/>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dirty="0">
                          <a:latin typeface="Calibri" panose="020F0502020204030204" pitchFamily="34" charset="0"/>
                          <a:cs typeface="Calibri" panose="020F0502020204030204" pitchFamily="34" charset="0"/>
                        </a:rPr>
                        <a:t>علم الفيزياء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3" name="جدول 2">
            <a:extLst>
              <a:ext uri="{FF2B5EF4-FFF2-40B4-BE49-F238E27FC236}">
                <a16:creationId xmlns:a16="http://schemas.microsoft.com/office/drawing/2014/main" id="{318F2AD0-E25B-4D1C-B32F-8B2AAF66358F}"/>
              </a:ext>
            </a:extLst>
          </p:cNvPr>
          <p:cNvGraphicFramePr>
            <a:graphicFrameLocks noGrp="1"/>
          </p:cNvGraphicFramePr>
          <p:nvPr/>
        </p:nvGraphicFramePr>
        <p:xfrm>
          <a:off x="6148252" y="118774"/>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dirty="0">
                          <a:latin typeface="Calibri" panose="020F0502020204030204" pitchFamily="34" charset="0"/>
                          <a:cs typeface="Calibri" panose="020F0502020204030204" pitchFamily="34" charset="0"/>
                        </a:rPr>
                        <a:t>علم الاحياء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4" name="جدول 3">
            <a:extLst>
              <a:ext uri="{FF2B5EF4-FFF2-40B4-BE49-F238E27FC236}">
                <a16:creationId xmlns:a16="http://schemas.microsoft.com/office/drawing/2014/main" id="{975D64DA-E2F2-4A9B-92A3-C0B366D81482}"/>
              </a:ext>
            </a:extLst>
          </p:cNvPr>
          <p:cNvGraphicFramePr>
            <a:graphicFrameLocks noGrp="1"/>
          </p:cNvGraphicFramePr>
          <p:nvPr/>
        </p:nvGraphicFramePr>
        <p:xfrm>
          <a:off x="3109325" y="118774"/>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dirty="0">
                          <a:latin typeface="Calibri" panose="020F0502020204030204" pitchFamily="34" charset="0"/>
                          <a:cs typeface="Calibri" panose="020F0502020204030204" pitchFamily="34" charset="0"/>
                        </a:rPr>
                        <a:t>علم الكيمياء</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6" name="جدول 5">
            <a:extLst>
              <a:ext uri="{FF2B5EF4-FFF2-40B4-BE49-F238E27FC236}">
                <a16:creationId xmlns:a16="http://schemas.microsoft.com/office/drawing/2014/main" id="{1E2D6C6C-C519-49EB-B8E4-53E827F540E1}"/>
              </a:ext>
            </a:extLst>
          </p:cNvPr>
          <p:cNvGraphicFramePr>
            <a:graphicFrameLocks noGrp="1"/>
          </p:cNvGraphicFramePr>
          <p:nvPr/>
        </p:nvGraphicFramePr>
        <p:xfrm>
          <a:off x="9187179" y="3210317"/>
          <a:ext cx="2880000" cy="288000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2400" b="0" dirty="0">
                          <a:latin typeface="Calibri" panose="020F0502020204030204" pitchFamily="34" charset="0"/>
                          <a:cs typeface="Calibri" panose="020F0502020204030204" pitchFamily="34" charset="0"/>
                        </a:rPr>
                        <a:t>يعتمد على البحث والتجربة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7" name="جدول 6">
            <a:extLst>
              <a:ext uri="{FF2B5EF4-FFF2-40B4-BE49-F238E27FC236}">
                <a16:creationId xmlns:a16="http://schemas.microsoft.com/office/drawing/2014/main" id="{1762DB6C-09F1-42BE-A8E4-56A64FDA3901}"/>
              </a:ext>
            </a:extLst>
          </p:cNvPr>
          <p:cNvGraphicFramePr>
            <a:graphicFrameLocks noGrp="1"/>
          </p:cNvGraphicFramePr>
          <p:nvPr/>
        </p:nvGraphicFramePr>
        <p:xfrm>
          <a:off x="6148252" y="3210317"/>
          <a:ext cx="2880000" cy="288000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2400" b="0" dirty="0">
                          <a:latin typeface="Calibri" panose="020F0502020204030204" pitchFamily="34" charset="0"/>
                          <a:cs typeface="Calibri" panose="020F0502020204030204" pitchFamily="34" charset="0"/>
                        </a:rPr>
                        <a:t>يعتمد على دراسة الطبيعة</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8" name="جدول 7">
            <a:extLst>
              <a:ext uri="{FF2B5EF4-FFF2-40B4-BE49-F238E27FC236}">
                <a16:creationId xmlns:a16="http://schemas.microsoft.com/office/drawing/2014/main" id="{192E28EA-3E62-4D0F-AFBC-8EB0522D0BEC}"/>
              </a:ext>
            </a:extLst>
          </p:cNvPr>
          <p:cNvGraphicFramePr>
            <a:graphicFrameLocks noGrp="1"/>
          </p:cNvGraphicFramePr>
          <p:nvPr/>
        </p:nvGraphicFramePr>
        <p:xfrm>
          <a:off x="3109325" y="3210317"/>
          <a:ext cx="2880000" cy="288000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2400" b="0" dirty="0">
                          <a:latin typeface="Calibri" panose="020F0502020204030204" pitchFamily="34" charset="0"/>
                          <a:cs typeface="Calibri" panose="020F0502020204030204" pitchFamily="34" charset="0"/>
                        </a:rPr>
                        <a:t>يفسر الظواهر  الطبيعة</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10" name="جدول 9">
            <a:extLst>
              <a:ext uri="{FF2B5EF4-FFF2-40B4-BE49-F238E27FC236}">
                <a16:creationId xmlns:a16="http://schemas.microsoft.com/office/drawing/2014/main" id="{A72CF5AD-2812-4354-A30A-FBB3F7FE694C}"/>
              </a:ext>
            </a:extLst>
          </p:cNvPr>
          <p:cNvGraphicFramePr>
            <a:graphicFrameLocks noGrp="1"/>
          </p:cNvGraphicFramePr>
          <p:nvPr/>
        </p:nvGraphicFramePr>
        <p:xfrm>
          <a:off x="9187179" y="118774"/>
          <a:ext cx="2880000" cy="288000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8">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2800" b="0" dirty="0">
                          <a:latin typeface="Calibri" panose="020F0502020204030204" pitchFamily="34" charset="0"/>
                          <a:cs typeface="Calibri" panose="020F0502020204030204" pitchFamily="34" charset="0"/>
                        </a:rPr>
                        <a:t>العلوم الطبيعية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spTree>
    <p:extLst>
      <p:ext uri="{BB962C8B-B14F-4D97-AF65-F5344CB8AC3E}">
        <p14:creationId xmlns:p14="http://schemas.microsoft.com/office/powerpoint/2010/main" val="131554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B4867723-B625-45C7-8A01-8A956EF55B2C}"/>
              </a:ext>
            </a:extLst>
          </p:cNvPr>
          <p:cNvGraphicFramePr>
            <a:graphicFrameLocks noGrp="1"/>
          </p:cNvGraphicFramePr>
          <p:nvPr/>
        </p:nvGraphicFramePr>
        <p:xfrm>
          <a:off x="96524" y="118774"/>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dirty="0">
                          <a:latin typeface="Calibri" panose="020F0502020204030204" pitchFamily="34" charset="0"/>
                          <a:cs typeface="Calibri" panose="020F0502020204030204" pitchFamily="34" charset="0"/>
                        </a:rPr>
                        <a:t>اللغة والأدب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3" name="جدول 2">
            <a:extLst>
              <a:ext uri="{FF2B5EF4-FFF2-40B4-BE49-F238E27FC236}">
                <a16:creationId xmlns:a16="http://schemas.microsoft.com/office/drawing/2014/main" id="{318F2AD0-E25B-4D1C-B32F-8B2AAF66358F}"/>
              </a:ext>
            </a:extLst>
          </p:cNvPr>
          <p:cNvGraphicFramePr>
            <a:graphicFrameLocks noGrp="1"/>
          </p:cNvGraphicFramePr>
          <p:nvPr/>
        </p:nvGraphicFramePr>
        <p:xfrm>
          <a:off x="6148252" y="118774"/>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dirty="0">
                          <a:latin typeface="Calibri" panose="020F0502020204030204" pitchFamily="34" charset="0"/>
                          <a:cs typeface="Calibri" panose="020F0502020204030204" pitchFamily="34" charset="0"/>
                        </a:rPr>
                        <a:t>علم الجغرافيا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4" name="جدول 3">
            <a:extLst>
              <a:ext uri="{FF2B5EF4-FFF2-40B4-BE49-F238E27FC236}">
                <a16:creationId xmlns:a16="http://schemas.microsoft.com/office/drawing/2014/main" id="{975D64DA-E2F2-4A9B-92A3-C0B366D81482}"/>
              </a:ext>
            </a:extLst>
          </p:cNvPr>
          <p:cNvGraphicFramePr>
            <a:graphicFrameLocks noGrp="1"/>
          </p:cNvGraphicFramePr>
          <p:nvPr/>
        </p:nvGraphicFramePr>
        <p:xfrm>
          <a:off x="3109325" y="118774"/>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dirty="0">
                          <a:latin typeface="Calibri" panose="020F0502020204030204" pitchFamily="34" charset="0"/>
                          <a:cs typeface="Calibri" panose="020F0502020204030204" pitchFamily="34" charset="0"/>
                        </a:rPr>
                        <a:t>علم التاريخ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6" name="جدول 5">
            <a:extLst>
              <a:ext uri="{FF2B5EF4-FFF2-40B4-BE49-F238E27FC236}">
                <a16:creationId xmlns:a16="http://schemas.microsoft.com/office/drawing/2014/main" id="{1E2D6C6C-C519-49EB-B8E4-53E827F540E1}"/>
              </a:ext>
            </a:extLst>
          </p:cNvPr>
          <p:cNvGraphicFramePr>
            <a:graphicFrameLocks noGrp="1"/>
          </p:cNvGraphicFramePr>
          <p:nvPr/>
        </p:nvGraphicFramePr>
        <p:xfrm>
          <a:off x="9187179" y="3210317"/>
          <a:ext cx="2880000" cy="288000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5">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2000" b="1" dirty="0">
                          <a:latin typeface="Calibri" panose="020F0502020204030204" pitchFamily="34" charset="0"/>
                          <a:cs typeface="Calibri" panose="020F0502020204030204" pitchFamily="34" charset="0"/>
                        </a:rPr>
                        <a:t>لا تعتمد على البحث والتجربة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7" name="جدول 6">
            <a:extLst>
              <a:ext uri="{FF2B5EF4-FFF2-40B4-BE49-F238E27FC236}">
                <a16:creationId xmlns:a16="http://schemas.microsoft.com/office/drawing/2014/main" id="{1762DB6C-09F1-42BE-A8E4-56A64FDA3901}"/>
              </a:ext>
            </a:extLst>
          </p:cNvPr>
          <p:cNvGraphicFramePr>
            <a:graphicFrameLocks noGrp="1"/>
          </p:cNvGraphicFramePr>
          <p:nvPr/>
        </p:nvGraphicFramePr>
        <p:xfrm>
          <a:off x="6148252" y="3210317"/>
          <a:ext cx="2880000" cy="291912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3200" b="0" dirty="0">
                          <a:latin typeface="Calibri" panose="020F0502020204030204" pitchFamily="34" charset="0"/>
                          <a:cs typeface="Calibri" panose="020F0502020204030204" pitchFamily="34" charset="0"/>
                        </a:rPr>
                        <a:t>الفنون التشكيلية</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graphicFrame>
        <p:nvGraphicFramePr>
          <p:cNvPr id="10" name="جدول 9">
            <a:extLst>
              <a:ext uri="{FF2B5EF4-FFF2-40B4-BE49-F238E27FC236}">
                <a16:creationId xmlns:a16="http://schemas.microsoft.com/office/drawing/2014/main" id="{A72CF5AD-2812-4354-A30A-FBB3F7FE694C}"/>
              </a:ext>
            </a:extLst>
          </p:cNvPr>
          <p:cNvGraphicFramePr>
            <a:graphicFrameLocks noGrp="1"/>
          </p:cNvGraphicFramePr>
          <p:nvPr/>
        </p:nvGraphicFramePr>
        <p:xfrm>
          <a:off x="9187179" y="118774"/>
          <a:ext cx="2880000" cy="2880000"/>
        </p:xfrm>
        <a:graphic>
          <a:graphicData uri="http://schemas.openxmlformats.org/drawingml/2006/table">
            <a:tbl>
              <a:tblPr rtl="1" firstRow="1" bandRow="1">
                <a:tableStyleId>{5C22544A-7EE6-4342-B048-85BDC9FD1C3A}</a:tableStyleId>
              </a:tblPr>
              <a:tblGrid>
                <a:gridCol w="2880000">
                  <a:extLst>
                    <a:ext uri="{9D8B030D-6E8A-4147-A177-3AD203B41FA5}">
                      <a16:colId xmlns:a16="http://schemas.microsoft.com/office/drawing/2014/main" val="3824293880"/>
                    </a:ext>
                  </a:extLst>
                </a:gridCol>
              </a:tblGrid>
              <a:tr h="2340000">
                <a:tc>
                  <a:txBody>
                    <a:bodyPr/>
                    <a:lstStyle/>
                    <a:p>
                      <a:pPr rtl="1"/>
                      <a:endParaRPr lang="ar-SA"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dpi="0" rotWithShape="1">
                      <a:blip r:embed="rId7">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2674285711"/>
                  </a:ext>
                </a:extLst>
              </a:tr>
              <a:tr h="540000">
                <a:tc>
                  <a:txBody>
                    <a:bodyPr/>
                    <a:lstStyle/>
                    <a:p>
                      <a:pPr algn="ctr" rtl="1"/>
                      <a:r>
                        <a:rPr lang="ar-SA" sz="2800" b="0" dirty="0">
                          <a:latin typeface="Calibri" panose="020F0502020204030204" pitchFamily="34" charset="0"/>
                          <a:cs typeface="Calibri" panose="020F0502020204030204" pitchFamily="34" charset="0"/>
                        </a:rPr>
                        <a:t>العلوم الانسانية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882824"/>
                  </a:ext>
                </a:extLst>
              </a:tr>
            </a:tbl>
          </a:graphicData>
        </a:graphic>
      </p:graphicFrame>
    </p:spTree>
    <p:extLst>
      <p:ext uri="{BB962C8B-B14F-4D97-AF65-F5344CB8AC3E}">
        <p14:creationId xmlns:p14="http://schemas.microsoft.com/office/powerpoint/2010/main" val="40047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378199" y="715714"/>
            <a:ext cx="8545999" cy="707886"/>
          </a:xfrm>
          <a:prstGeom prst="rect">
            <a:avLst/>
          </a:prstGeom>
          <a:solidFill>
            <a:srgbClr val="FFC521"/>
          </a:solidFill>
        </p:spPr>
        <p:txBody>
          <a:bodyPr wrap="square" lIns="91440" tIns="45720" rIns="91440" bIns="45720">
            <a:spAutoFit/>
          </a:bodyPr>
          <a:lstStyle/>
          <a:p>
            <a:pPr algn="ctr"/>
            <a:r>
              <a:rPr lang="ar-SA" sz="4000" b="0" cap="none" spc="0" dirty="0">
                <a:ln w="0">
                  <a:solidFill>
                    <a:schemeClr val="bg1"/>
                  </a:solidFill>
                </a:ln>
                <a:solidFill>
                  <a:schemeClr val="bg1"/>
                </a:solidFill>
                <a:effectLst>
                  <a:outerShdw blurRad="38100" dist="19050" dir="2700000" algn="tl" rotWithShape="0">
                    <a:schemeClr val="dk1">
                      <a:alpha val="40000"/>
                    </a:schemeClr>
                  </a:outerShdw>
                </a:effectLst>
              </a:rPr>
              <a:t>س/ماذا يحدث إذا رميت كرة إلى الأعلى في الهواء؟</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99" y="342900"/>
            <a:ext cx="2463799" cy="4015755"/>
          </a:xfrm>
          <a:prstGeom prst="rect">
            <a:avLst/>
          </a:prstGeom>
          <a:ln>
            <a:noFill/>
          </a:ln>
          <a:effectLst>
            <a:outerShdw blurRad="292100" dist="139700" dir="2700000" algn="tl" rotWithShape="0">
              <a:srgbClr val="333333">
                <a:alpha val="65000"/>
              </a:srgbClr>
            </a:outerShdw>
          </a:effectLst>
        </p:spPr>
      </p:pic>
      <p:sp>
        <p:nvSpPr>
          <p:cNvPr id="6" name="مستطيل 5"/>
          <p:cNvSpPr/>
          <p:nvPr/>
        </p:nvSpPr>
        <p:spPr>
          <a:xfrm>
            <a:off x="3378199" y="1889873"/>
            <a:ext cx="8545999" cy="1323439"/>
          </a:xfrm>
          <a:prstGeom prst="rect">
            <a:avLst/>
          </a:prstGeom>
          <a:solidFill>
            <a:srgbClr val="FFC521"/>
          </a:solidFill>
        </p:spPr>
        <p:txBody>
          <a:bodyPr wrap="square" lIns="91440" tIns="45720" rIns="91440" bIns="45720">
            <a:spAutoFit/>
          </a:bodyPr>
          <a:lstStyle/>
          <a:p>
            <a:pPr algn="ctr"/>
            <a:r>
              <a:rPr lang="ar-SA" sz="4000" b="0" cap="none" spc="0" dirty="0">
                <a:ln w="0">
                  <a:solidFill>
                    <a:schemeClr val="bg1"/>
                  </a:solidFill>
                </a:ln>
                <a:solidFill>
                  <a:schemeClr val="bg1"/>
                </a:solidFill>
                <a:effectLst>
                  <a:outerShdw blurRad="38100" dist="19050" dir="2700000" algn="tl" rotWithShape="0">
                    <a:schemeClr val="dk1">
                      <a:alpha val="40000"/>
                    </a:schemeClr>
                  </a:outerShdw>
                </a:effectLst>
              </a:rPr>
              <a:t>س/إذا جربتي ذلك في إي مكان أخر على الأرض فهل ستختلف النتيجة ؟</a:t>
            </a:r>
          </a:p>
        </p:txBody>
      </p:sp>
      <p:sp>
        <p:nvSpPr>
          <p:cNvPr id="7" name="مستطيل 6"/>
          <p:cNvSpPr/>
          <p:nvPr/>
        </p:nvSpPr>
        <p:spPr>
          <a:xfrm>
            <a:off x="6203950" y="3620513"/>
            <a:ext cx="3402496" cy="707886"/>
          </a:xfrm>
          <a:prstGeom prst="rect">
            <a:avLst/>
          </a:prstGeom>
          <a:solidFill>
            <a:srgbClr val="3BC7F3"/>
          </a:solidFill>
        </p:spPr>
        <p:txBody>
          <a:bodyPr wrap="square" lIns="91440" tIns="45720" rIns="91440" bIns="45720">
            <a:spAutoFit/>
          </a:bodyPr>
          <a:lstStyle/>
          <a:p>
            <a:pPr algn="ctr"/>
            <a:r>
              <a:rPr lang="ar-SA" sz="4000" b="0" cap="none" spc="0" dirty="0">
                <a:ln w="0">
                  <a:solidFill>
                    <a:schemeClr val="bg1"/>
                  </a:solidFill>
                </a:ln>
                <a:solidFill>
                  <a:schemeClr val="bg1"/>
                </a:solidFill>
                <a:effectLst>
                  <a:outerShdw blurRad="38100" dist="19050" dir="2700000" algn="tl" rotWithShape="0">
                    <a:schemeClr val="dk1">
                      <a:alpha val="40000"/>
                    </a:schemeClr>
                  </a:outerShdw>
                </a:effectLst>
              </a:rPr>
              <a:t>س/فسري ذلك !..</a:t>
            </a:r>
          </a:p>
        </p:txBody>
      </p:sp>
      <p:sp>
        <p:nvSpPr>
          <p:cNvPr id="8" name="مستطيل 7"/>
          <p:cNvSpPr/>
          <p:nvPr/>
        </p:nvSpPr>
        <p:spPr>
          <a:xfrm>
            <a:off x="622299" y="4745150"/>
            <a:ext cx="6840000" cy="1800000"/>
          </a:xfrm>
          <a:prstGeom prst="rect">
            <a:avLst/>
          </a:prstGeom>
          <a:solidFill>
            <a:srgbClr val="66FF33"/>
          </a:solidFill>
        </p:spPr>
        <p:txBody>
          <a:bodyPr wrap="square" lIns="91440" tIns="45720" rIns="91440" bIns="45720">
            <a:spAutoFit/>
          </a:bodyPr>
          <a:lstStyle/>
          <a:p>
            <a:pPr algn="ctr"/>
            <a:r>
              <a:rPr lang="ar-SA" sz="4000" b="0" cap="none" spc="0" dirty="0">
                <a:ln w="0">
                  <a:solidFill>
                    <a:schemeClr val="bg1"/>
                  </a:solidFill>
                </a:ln>
                <a:solidFill>
                  <a:schemeClr val="bg1"/>
                </a:solidFill>
                <a:effectLst>
                  <a:outerShdw blurRad="38100" dist="19050" dir="2700000" algn="tl" rotWithShape="0">
                    <a:schemeClr val="dk1">
                      <a:alpha val="40000"/>
                    </a:schemeClr>
                  </a:outerShdw>
                </a:effectLst>
              </a:rPr>
              <a:t>فسر العلماء التجاذب بين الكرة والأرض في ضوء النظرية العامة للجاذبية </a:t>
            </a:r>
          </a:p>
        </p:txBody>
      </p:sp>
      <p:pic>
        <p:nvPicPr>
          <p:cNvPr id="9"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198" y="4745150"/>
            <a:ext cx="4273000" cy="1800000"/>
          </a:xfrm>
          <a:prstGeom prst="rect">
            <a:avLst/>
          </a:prstGeom>
        </p:spPr>
      </p:pic>
      <p:pic>
        <p:nvPicPr>
          <p:cNvPr id="2" name="صورة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4730" y="3312481"/>
            <a:ext cx="1379220" cy="1333500"/>
          </a:xfrm>
          <a:prstGeom prst="rect">
            <a:avLst/>
          </a:prstGeom>
        </p:spPr>
      </p:pic>
    </p:spTree>
    <p:extLst>
      <p:ext uri="{BB962C8B-B14F-4D97-AF65-F5344CB8AC3E}">
        <p14:creationId xmlns:p14="http://schemas.microsoft.com/office/powerpoint/2010/main" val="675108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fltVal val="0"/>
                                          </p:val>
                                        </p:tav>
                                        <p:tav tm="100000">
                                          <p:val>
                                            <p:strVal val="#ppt_h"/>
                                          </p:val>
                                        </p:tav>
                                      </p:tavLst>
                                    </p:anim>
                                    <p:anim calcmode="lin" valueType="num">
                                      <p:cBhvr>
                                        <p:cTn id="67" dur="1000" fill="hold"/>
                                        <p:tgtEl>
                                          <p:spTgt spid="8"/>
                                        </p:tgtEl>
                                        <p:attrNameLst>
                                          <p:attrName>style.rotation</p:attrName>
                                        </p:attrNameLst>
                                      </p:cBhvr>
                                      <p:tavLst>
                                        <p:tav tm="0">
                                          <p:val>
                                            <p:fltVal val="90"/>
                                          </p:val>
                                        </p:tav>
                                        <p:tav tm="100000">
                                          <p:val>
                                            <p:fltVal val="0"/>
                                          </p:val>
                                        </p:tav>
                                      </p:tavLst>
                                    </p:anim>
                                    <p:animEffect transition="in" filter="fade">
                                      <p:cBhvr>
                                        <p:cTn id="6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319313" y="128787"/>
            <a:ext cx="11340000" cy="1800000"/>
            <a:chOff x="319314" y="128787"/>
            <a:chExt cx="11313887" cy="1898813"/>
          </a:xfrm>
        </p:grpSpPr>
        <p:sp>
          <p:nvSpPr>
            <p:cNvPr id="5" name="مستطيل مستدير الزوايا 4"/>
            <p:cNvSpPr/>
            <p:nvPr/>
          </p:nvSpPr>
          <p:spPr>
            <a:xfrm>
              <a:off x="319314" y="544286"/>
              <a:ext cx="11313887" cy="1483314"/>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rgbClr val="00FF00"/>
                  </a:solidFill>
                </a:rPr>
                <a:t>تفسير لظاهرة طبيعية مدعوم بعدد من الملاحظات والأدلة والتجارب</a:t>
              </a:r>
              <a:r>
                <a:rPr lang="ar-SA" sz="4000" dirty="0">
                  <a:solidFill>
                    <a:srgbClr val="00FF00"/>
                  </a:solidFill>
                </a:rPr>
                <a:t>  </a:t>
              </a:r>
            </a:p>
          </p:txBody>
        </p:sp>
        <p:sp>
          <p:nvSpPr>
            <p:cNvPr id="2" name="شكل بيضاوي 1"/>
            <p:cNvSpPr/>
            <p:nvPr/>
          </p:nvSpPr>
          <p:spPr>
            <a:xfrm>
              <a:off x="9202057" y="184286"/>
              <a:ext cx="2143288" cy="720000"/>
            </a:xfrm>
            <a:prstGeom prst="ellipse">
              <a:avLst/>
            </a:prstGeom>
            <a:gradFill flip="none" rotWithShape="1">
              <a:gsLst>
                <a:gs pos="0">
                  <a:srgbClr val="66FF33">
                    <a:shade val="30000"/>
                    <a:satMod val="115000"/>
                  </a:srgbClr>
                </a:gs>
                <a:gs pos="50000">
                  <a:srgbClr val="66FF33">
                    <a:shade val="67500"/>
                    <a:satMod val="115000"/>
                  </a:srgbClr>
                </a:gs>
                <a:gs pos="100000">
                  <a:srgbClr val="66FF33">
                    <a:shade val="100000"/>
                    <a:satMod val="115000"/>
                  </a:srgbClr>
                </a:gs>
              </a:gsLst>
              <a:path path="circle">
                <a:fillToRect r="100000" b="100000"/>
              </a:path>
              <a:tileRect l="-100000" t="-10000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2"/>
            <p:cNvSpPr/>
            <p:nvPr/>
          </p:nvSpPr>
          <p:spPr>
            <a:xfrm>
              <a:off x="9383072" y="128787"/>
              <a:ext cx="1781257" cy="830997"/>
            </a:xfrm>
            <a:prstGeom prst="rect">
              <a:avLst/>
            </a:prstGeom>
            <a:noFill/>
            <a:ln w="38100">
              <a:noFill/>
            </a:ln>
          </p:spPr>
          <p:txBody>
            <a:bodyPr wrap="none" lIns="91440" tIns="45720" rIns="91440" bIns="45720">
              <a:spAutoFit/>
            </a:bodyPr>
            <a:lstStyle/>
            <a:p>
              <a:pPr algn="ctr"/>
              <a:r>
                <a:rPr lang="ar-SA" sz="4800" b="1" cap="none" spc="0" dirty="0">
                  <a:ln w="9525">
                    <a:solidFill>
                      <a:schemeClr val="bg1"/>
                    </a:solidFill>
                    <a:prstDash val="solid"/>
                  </a:ln>
                  <a:solidFill>
                    <a:srgbClr val="FF0000"/>
                  </a:solidFill>
                  <a:effectLst>
                    <a:outerShdw blurRad="38100" dist="38100" dir="2700000" algn="tl">
                      <a:srgbClr val="000000">
                        <a:alpha val="43137"/>
                      </a:srgbClr>
                    </a:outerShdw>
                  </a:effectLst>
                </a:rPr>
                <a:t>النظرية</a:t>
              </a:r>
              <a:r>
                <a:rPr lang="ar-SA" sz="4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p>
          </p:txBody>
        </p:sp>
      </p:grpSp>
      <p:sp>
        <p:nvSpPr>
          <p:cNvPr id="8" name="مستطيل 7"/>
          <p:cNvSpPr/>
          <p:nvPr/>
        </p:nvSpPr>
        <p:spPr>
          <a:xfrm>
            <a:off x="3846558" y="2218042"/>
            <a:ext cx="4285509" cy="255454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solidFill>
              <a:schemeClr val="tx1"/>
            </a:solidFill>
          </a:ln>
        </p:spPr>
        <p:txBody>
          <a:bodyPr wrap="square" lIns="91440" tIns="45720" rIns="91440" bIns="45720">
            <a:spAutoFit/>
          </a:bodyPr>
          <a:lstStyle/>
          <a:p>
            <a:r>
              <a:rPr lang="ar-SA" sz="4000" b="1" dirty="0">
                <a:ln w="0"/>
                <a:effectLst>
                  <a:outerShdw blurRad="38100" dist="19050" dir="2700000" algn="tl" rotWithShape="0">
                    <a:schemeClr val="dk1">
                      <a:alpha val="40000"/>
                    </a:schemeClr>
                  </a:outerShdw>
                </a:effectLst>
              </a:rPr>
              <a:t>س/عددي </a:t>
            </a:r>
          </a:p>
          <a:p>
            <a:r>
              <a:rPr lang="ar-SA" sz="4000" b="1" dirty="0">
                <a:ln w="0"/>
                <a:effectLst>
                  <a:outerShdw blurRad="38100" dist="19050" dir="2700000" algn="tl" rotWithShape="0">
                    <a:schemeClr val="dk1">
                      <a:alpha val="40000"/>
                    </a:schemeClr>
                  </a:outerShdw>
                </a:effectLst>
              </a:rPr>
              <a:t>بعض من </a:t>
            </a:r>
          </a:p>
          <a:p>
            <a:r>
              <a:rPr lang="ar-SA" sz="4000" b="1" dirty="0">
                <a:ln w="0"/>
                <a:effectLst>
                  <a:outerShdw blurRad="38100" dist="19050" dir="2700000" algn="tl" rotWithShape="0">
                    <a:schemeClr val="dk1">
                      <a:alpha val="40000"/>
                    </a:schemeClr>
                  </a:outerShdw>
                </a:effectLst>
              </a:rPr>
              <a:t>النظريات </a:t>
            </a:r>
          </a:p>
          <a:p>
            <a:r>
              <a:rPr lang="ar-SA" sz="4000" b="1" dirty="0">
                <a:ln w="0"/>
                <a:effectLst>
                  <a:outerShdw blurRad="38100" dist="19050" dir="2700000" algn="tl" rotWithShape="0">
                    <a:schemeClr val="dk1">
                      <a:alpha val="40000"/>
                    </a:schemeClr>
                  </a:outerShdw>
                </a:effectLst>
              </a:rPr>
              <a:t>العلمية؟ </a:t>
            </a:r>
          </a:p>
        </p:txBody>
      </p:sp>
      <p:sp>
        <p:nvSpPr>
          <p:cNvPr id="12" name="مستطيل 11"/>
          <p:cNvSpPr/>
          <p:nvPr/>
        </p:nvSpPr>
        <p:spPr>
          <a:xfrm>
            <a:off x="8254159" y="3541773"/>
            <a:ext cx="3240000" cy="1200329"/>
          </a:xfrm>
          <a:prstGeom prst="rect">
            <a:avLst/>
          </a:prstGeom>
          <a:solidFill>
            <a:srgbClr val="00B050"/>
          </a:solidFill>
          <a:ln w="38100">
            <a:solidFill>
              <a:schemeClr val="tx1"/>
            </a:solidFill>
            <a:prstDash val="solid"/>
          </a:ln>
        </p:spPr>
        <p:txBody>
          <a:bodyPr wrap="square" lIns="91440" tIns="45720" rIns="91440" bIns="45720">
            <a:spAutoFit/>
          </a:bodyPr>
          <a:lstStyle/>
          <a:p>
            <a:pPr algn="ctr"/>
            <a:r>
              <a:rPr lang="ar-SA" sz="3600" b="1" dirty="0">
                <a:ln w="0"/>
                <a:effectLst>
                  <a:outerShdw blurRad="38100" dist="19050" dir="2700000" algn="tl" rotWithShape="0">
                    <a:schemeClr val="dk1">
                      <a:alpha val="40000"/>
                    </a:schemeClr>
                  </a:outerShdw>
                </a:effectLst>
              </a:rPr>
              <a:t>●النظرية </a:t>
            </a:r>
          </a:p>
          <a:p>
            <a:pPr algn="ctr"/>
            <a:r>
              <a:rPr lang="ar-SA" sz="3600" b="1" dirty="0">
                <a:ln w="0"/>
                <a:effectLst>
                  <a:outerShdw blurRad="38100" dist="19050" dir="2700000" algn="tl" rotWithShape="0">
                    <a:schemeClr val="dk1">
                      <a:alpha val="40000"/>
                    </a:schemeClr>
                  </a:outerShdw>
                </a:effectLst>
              </a:rPr>
              <a:t>الذرية الحديثة</a:t>
            </a:r>
          </a:p>
        </p:txBody>
      </p:sp>
      <p:sp>
        <p:nvSpPr>
          <p:cNvPr id="14" name="مستطيل 13"/>
          <p:cNvSpPr/>
          <p:nvPr/>
        </p:nvSpPr>
        <p:spPr>
          <a:xfrm>
            <a:off x="430654" y="3507199"/>
            <a:ext cx="3240000" cy="1296000"/>
          </a:xfrm>
          <a:prstGeom prst="rect">
            <a:avLst/>
          </a:prstGeom>
          <a:solidFill>
            <a:srgbClr val="00B050"/>
          </a:solidFill>
          <a:ln w="38100">
            <a:solidFill>
              <a:schemeClr val="tx1"/>
            </a:solidFill>
            <a:prstDash val="solid"/>
          </a:ln>
        </p:spPr>
        <p:txBody>
          <a:bodyPr wrap="square" lIns="91440" tIns="45720" rIns="91440" bIns="45720">
            <a:spAutoFit/>
          </a:bodyPr>
          <a:lstStyle/>
          <a:p>
            <a:pPr algn="ctr"/>
            <a:r>
              <a:rPr lang="ar-SA" sz="4000" b="1" dirty="0">
                <a:ln w="0"/>
                <a:effectLst>
                  <a:outerShdw blurRad="38100" dist="19050" dir="2700000" algn="tl" rotWithShape="0">
                    <a:schemeClr val="dk1">
                      <a:alpha val="40000"/>
                    </a:schemeClr>
                  </a:outerShdw>
                </a:effectLst>
              </a:rPr>
              <a:t> ●نظرية فيثاغورس</a:t>
            </a:r>
          </a:p>
        </p:txBody>
      </p:sp>
      <p:sp>
        <p:nvSpPr>
          <p:cNvPr id="15" name="مستطيل 14"/>
          <p:cNvSpPr/>
          <p:nvPr/>
        </p:nvSpPr>
        <p:spPr>
          <a:xfrm>
            <a:off x="430654" y="2232556"/>
            <a:ext cx="3240000" cy="1080000"/>
          </a:xfrm>
          <a:prstGeom prst="rect">
            <a:avLst/>
          </a:prstGeom>
          <a:solidFill>
            <a:srgbClr val="FFFF00"/>
          </a:solidFill>
          <a:ln w="38100">
            <a:solidFill>
              <a:schemeClr val="tx1"/>
            </a:solidFill>
          </a:ln>
        </p:spPr>
        <p:txBody>
          <a:bodyPr wrap="square" lIns="91440" tIns="45720" rIns="91440" bIns="45720">
            <a:spAutoFit/>
          </a:bodyPr>
          <a:lstStyle/>
          <a:p>
            <a:pPr algn="ctr"/>
            <a:r>
              <a:rPr lang="ar-SA" sz="4000" b="1" dirty="0">
                <a:ln w="0"/>
                <a:effectLst>
                  <a:outerShdw blurRad="38100" dist="19050" dir="2700000" algn="tl" rotWithShape="0">
                    <a:schemeClr val="dk1">
                      <a:alpha val="40000"/>
                    </a:schemeClr>
                  </a:outerShdw>
                </a:effectLst>
              </a:rPr>
              <a:t>●النظرية النسبية  </a:t>
            </a:r>
          </a:p>
        </p:txBody>
      </p:sp>
      <p:sp>
        <p:nvSpPr>
          <p:cNvPr id="16" name="مستطيل 15"/>
          <p:cNvSpPr/>
          <p:nvPr/>
        </p:nvSpPr>
        <p:spPr>
          <a:xfrm>
            <a:off x="8254159" y="2218042"/>
            <a:ext cx="3240000" cy="1080000"/>
          </a:xfrm>
          <a:prstGeom prst="rect">
            <a:avLst/>
          </a:prstGeom>
          <a:solidFill>
            <a:srgbClr val="FFFF00"/>
          </a:solidFill>
          <a:ln w="38100">
            <a:solidFill>
              <a:schemeClr val="tx1"/>
            </a:solidFill>
            <a:prstDash val="solid"/>
          </a:ln>
        </p:spPr>
        <p:txBody>
          <a:bodyPr wrap="square" lIns="91440" tIns="45720" rIns="91440" bIns="45720">
            <a:spAutoFit/>
          </a:bodyPr>
          <a:lstStyle/>
          <a:p>
            <a:pPr algn="ctr"/>
            <a:r>
              <a:rPr lang="ar-SA" sz="4000" b="1" dirty="0">
                <a:ln w="0"/>
                <a:effectLst>
                  <a:outerShdw blurRad="38100" dist="19050" dir="2700000" algn="tl" rotWithShape="0">
                    <a:schemeClr val="dk1">
                      <a:alpha val="40000"/>
                    </a:schemeClr>
                  </a:outerShdw>
                </a:effectLst>
              </a:rPr>
              <a:t>●نظرية الخلية </a:t>
            </a:r>
          </a:p>
        </p:txBody>
      </p:sp>
      <p:sp>
        <p:nvSpPr>
          <p:cNvPr id="17" name="مربع نص 16"/>
          <p:cNvSpPr txBox="1"/>
          <p:nvPr/>
        </p:nvSpPr>
        <p:spPr>
          <a:xfrm>
            <a:off x="168000" y="5076356"/>
            <a:ext cx="11787768" cy="1323439"/>
          </a:xfrm>
          <a:prstGeom prst="rect">
            <a:avLst/>
          </a:prstGeom>
          <a:solidFill>
            <a:srgbClr val="D1C428"/>
          </a:solidFill>
          <a:ln w="38100">
            <a:solidFill>
              <a:schemeClr val="tx1"/>
            </a:solidFill>
          </a:ln>
        </p:spPr>
        <p:txBody>
          <a:bodyPr wrap="square" rtlCol="1">
            <a:spAutoFit/>
          </a:bodyPr>
          <a:lstStyle/>
          <a:p>
            <a:pPr algn="ctr"/>
            <a:r>
              <a:rPr lang="ar-SA" sz="4000" b="1" dirty="0"/>
              <a:t>من أهم النظريات العلمية في علم الأحياء</a:t>
            </a:r>
            <a:r>
              <a:rPr lang="ar-SA" sz="4000" b="1" dirty="0">
                <a:solidFill>
                  <a:schemeClr val="accent2">
                    <a:lumMod val="50000"/>
                  </a:schemeClr>
                </a:solidFill>
              </a:rPr>
              <a:t>**نظرية الخلية **</a:t>
            </a:r>
          </a:p>
          <a:p>
            <a:pPr algn="ctr"/>
            <a:r>
              <a:rPr lang="ar-SA" sz="3600" b="1" dirty="0"/>
              <a:t>(أن كل مخلوق حي يتكون من خلايا وهي التي تقوم بجميع النشاطات الحيوية )</a:t>
            </a:r>
            <a:r>
              <a:rPr lang="ar-SA" sz="4000" dirty="0"/>
              <a:t> </a:t>
            </a:r>
          </a:p>
        </p:txBody>
      </p:sp>
    </p:spTree>
    <p:extLst>
      <p:ext uri="{BB962C8B-B14F-4D97-AF65-F5344CB8AC3E}">
        <p14:creationId xmlns:p14="http://schemas.microsoft.com/office/powerpoint/2010/main" val="3891058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551219" y="4389575"/>
            <a:ext cx="8884881" cy="1938992"/>
          </a:xfrm>
          <a:prstGeom prst="rect">
            <a:avLst/>
          </a:prstGeom>
          <a:noFill/>
          <a:ln w="38100">
            <a:solidFill>
              <a:srgbClr val="00B050"/>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قام العالم روبرت هوك باختراع مجهر يتركب من عدستين ليتمكن من فحص الأشياء الدقيقة بوضوح أكثر فكان بذلك أول من اخترع المجهر المركب </a:t>
            </a:r>
          </a:p>
        </p:txBody>
      </p:sp>
      <p:sp>
        <p:nvSpPr>
          <p:cNvPr id="4" name="مستطيل 3"/>
          <p:cNvSpPr/>
          <p:nvPr/>
        </p:nvSpPr>
        <p:spPr>
          <a:xfrm>
            <a:off x="551219" y="555911"/>
            <a:ext cx="9435548" cy="2554545"/>
          </a:xfrm>
          <a:prstGeom prst="rect">
            <a:avLst/>
          </a:prstGeom>
          <a:noFill/>
          <a:ln w="38100">
            <a:solidFill>
              <a:srgbClr val="00B0F0"/>
            </a:solidFill>
          </a:ln>
        </p:spPr>
        <p:txBody>
          <a:bodyPr wrap="square" lIns="91440" tIns="45720" rIns="91440" bIns="45720">
            <a:spAutoFit/>
          </a:bodyPr>
          <a:lstStyle/>
          <a:p>
            <a:pPr algn="ctr"/>
            <a:r>
              <a:rPr lang="ar-SA" sz="4000" dirty="0">
                <a:ln w="0"/>
                <a:solidFill>
                  <a:srgbClr val="0070C0"/>
                </a:solidFill>
                <a:effectLst>
                  <a:outerShdw blurRad="38100" dist="19050" dir="2700000" algn="tl" rotWithShape="0">
                    <a:schemeClr val="dk1">
                      <a:alpha val="40000"/>
                    </a:schemeClr>
                  </a:outerShdw>
                </a:effectLst>
              </a:rPr>
              <a:t>طالباتي النجيبات لنتعرف على </a:t>
            </a:r>
            <a:r>
              <a:rPr lang="ar-SA" sz="4000" dirty="0" err="1">
                <a:ln w="0"/>
                <a:solidFill>
                  <a:srgbClr val="0070C0"/>
                </a:solidFill>
                <a:effectLst>
                  <a:outerShdw blurRad="38100" dist="19050" dir="2700000" algn="tl" rotWithShape="0">
                    <a:schemeClr val="dk1">
                      <a:alpha val="40000"/>
                    </a:schemeClr>
                  </a:outerShdw>
                </a:effectLst>
              </a:rPr>
              <a:t>كيفيت</a:t>
            </a:r>
            <a:r>
              <a:rPr lang="ar-SA" sz="4000" dirty="0">
                <a:ln w="0"/>
                <a:solidFill>
                  <a:srgbClr val="0070C0"/>
                </a:solidFill>
                <a:effectLst>
                  <a:outerShdw blurRad="38100" dist="19050" dir="2700000" algn="tl" rotWithShape="0">
                    <a:schemeClr val="dk1">
                      <a:alpha val="40000"/>
                    </a:schemeClr>
                  </a:outerShdw>
                </a:effectLst>
              </a:rPr>
              <a:t> توصل العلماء للنظرية الخلوية س</a:t>
            </a:r>
            <a:r>
              <a:rPr lang="ar-SA" sz="4000" b="0" cap="none" spc="0" dirty="0">
                <a:ln w="0"/>
                <a:solidFill>
                  <a:srgbClr val="0070C0"/>
                </a:solidFill>
                <a:effectLst>
                  <a:outerShdw blurRad="38100" dist="19050" dir="2700000" algn="tl" rotWithShape="0">
                    <a:schemeClr val="dk1">
                      <a:alpha val="40000"/>
                    </a:schemeClr>
                  </a:outerShdw>
                </a:effectLst>
              </a:rPr>
              <a:t>نقرأ معا (قصة نظرية) والتي أرجو أن نستمتع بها معا ولكن .....</a:t>
            </a:r>
            <a:r>
              <a:rPr lang="ar-SA" sz="4000" dirty="0">
                <a:ln w="0"/>
                <a:solidFill>
                  <a:srgbClr val="FF0000"/>
                </a:solidFill>
                <a:effectLst>
                  <a:outerShdw blurRad="38100" dist="19050" dir="2700000" algn="tl" rotWithShape="0">
                    <a:schemeClr val="dk1">
                      <a:alpha val="40000"/>
                    </a:schemeClr>
                  </a:outerShdw>
                </a:effectLst>
              </a:rPr>
              <a:t>أنتبهن ...</a:t>
            </a:r>
          </a:p>
          <a:p>
            <a:pPr algn="ctr"/>
            <a:r>
              <a:rPr lang="ar-SA" sz="4000" dirty="0">
                <a:ln w="0"/>
                <a:effectLst>
                  <a:outerShdw blurRad="38100" dist="19050" dir="2700000" algn="tl" rotWithShape="0">
                    <a:schemeClr val="dk1">
                      <a:alpha val="40000"/>
                    </a:schemeClr>
                  </a:outerShdw>
                </a:effectLst>
              </a:rPr>
              <a:t>فاللون </a:t>
            </a:r>
            <a:r>
              <a:rPr lang="ar-SA" sz="4000" dirty="0">
                <a:ln w="0"/>
                <a:solidFill>
                  <a:srgbClr val="FF0000"/>
                </a:solidFill>
                <a:effectLst>
                  <a:outerShdw blurRad="38100" dist="19050" dir="2700000" algn="tl" rotWithShape="0">
                    <a:schemeClr val="dk1">
                      <a:alpha val="40000"/>
                    </a:schemeClr>
                  </a:outerShdw>
                </a:effectLst>
              </a:rPr>
              <a:t>الأحمر</a:t>
            </a:r>
            <a:r>
              <a:rPr lang="ar-SA" sz="4000" dirty="0">
                <a:ln w="0"/>
                <a:effectLst>
                  <a:outerShdw blurRad="38100" dist="19050" dir="2700000" algn="tl" rotWithShape="0">
                    <a:schemeClr val="dk1">
                      <a:alpha val="40000"/>
                    </a:schemeClr>
                  </a:outerShdw>
                </a:effectLst>
              </a:rPr>
              <a:t> مثير ويستحق </a:t>
            </a:r>
            <a:r>
              <a:rPr lang="ar-SA" sz="4000" dirty="0">
                <a:ln w="0"/>
                <a:solidFill>
                  <a:srgbClr val="FF0000"/>
                </a:solidFill>
                <a:effectLst>
                  <a:outerShdw blurRad="38100" dist="19050" dir="2700000" algn="tl" rotWithShape="0">
                    <a:schemeClr val="dk1">
                      <a:alpha val="40000"/>
                    </a:schemeClr>
                  </a:outerShdw>
                </a:effectLst>
              </a:rPr>
              <a:t>التركيز</a:t>
            </a:r>
            <a:r>
              <a:rPr lang="ar-SA" sz="4000" dirty="0">
                <a:ln w="0"/>
                <a:effectLst>
                  <a:outerShdw blurRad="38100" dist="19050" dir="2700000" algn="tl" rotWithShape="0">
                    <a:schemeClr val="dk1">
                      <a:alpha val="40000"/>
                    </a:schemeClr>
                  </a:outerShdw>
                </a:effectLst>
              </a:rPr>
              <a:t> و</a:t>
            </a:r>
            <a:r>
              <a:rPr lang="ar-SA" sz="4000" dirty="0">
                <a:ln w="0"/>
                <a:solidFill>
                  <a:srgbClr val="FF0000"/>
                </a:solidFill>
                <a:effectLst>
                  <a:outerShdw blurRad="38100" dist="19050" dir="2700000" algn="tl" rotWithShape="0">
                    <a:schemeClr val="dk1">
                      <a:alpha val="40000"/>
                    </a:schemeClr>
                  </a:outerShdw>
                </a:effectLst>
              </a:rPr>
              <a:t>الجمع</a:t>
            </a:r>
            <a:r>
              <a:rPr lang="ar-SA" sz="4000" dirty="0">
                <a:ln w="0"/>
                <a:effectLst>
                  <a:outerShdw blurRad="38100" dist="19050" dir="2700000" algn="tl" rotWithShape="0">
                    <a:schemeClr val="dk1">
                      <a:alpha val="40000"/>
                    </a:schemeClr>
                  </a:outerShdw>
                </a:effectLst>
              </a:rPr>
              <a:t> و</a:t>
            </a:r>
            <a:r>
              <a:rPr lang="ar-SA" sz="4000" dirty="0">
                <a:ln w="0"/>
                <a:solidFill>
                  <a:srgbClr val="FF0000"/>
                </a:solidFill>
                <a:effectLst>
                  <a:outerShdw blurRad="38100" dist="19050" dir="2700000" algn="tl" rotWithShape="0">
                    <a:schemeClr val="dk1">
                      <a:alpha val="40000"/>
                    </a:schemeClr>
                  </a:outerShdw>
                </a:effectLst>
              </a:rPr>
              <a:t>التدوين </a:t>
            </a:r>
            <a:r>
              <a:rPr lang="ar-SA" sz="4000" dirty="0">
                <a:ln w="0"/>
                <a:effectLst>
                  <a:outerShdw blurRad="38100" dist="19050" dir="2700000" algn="tl" rotWithShape="0">
                    <a:schemeClr val="dk1">
                      <a:alpha val="40000"/>
                    </a:schemeClr>
                  </a:outerShdw>
                </a:effectLst>
              </a:rPr>
              <a:t> </a:t>
            </a:r>
            <a:r>
              <a:rPr lang="ar-SA" sz="4000" b="0" cap="none" spc="0" dirty="0">
                <a:ln w="0"/>
                <a:solidFill>
                  <a:schemeClr val="tx1"/>
                </a:solidFill>
                <a:effectLst>
                  <a:outerShdw blurRad="38100" dist="19050" dir="2700000" algn="tl" rotWithShape="0">
                    <a:schemeClr val="dk1">
                      <a:alpha val="40000"/>
                    </a:schemeClr>
                  </a:outerShdw>
                </a:effectLst>
              </a:rPr>
              <a:t> </a:t>
            </a:r>
          </a:p>
        </p:txBody>
      </p:sp>
      <p:sp>
        <p:nvSpPr>
          <p:cNvPr id="13" name="مستطيل 12"/>
          <p:cNvSpPr/>
          <p:nvPr/>
        </p:nvSpPr>
        <p:spPr>
          <a:xfrm>
            <a:off x="7516778" y="3365295"/>
            <a:ext cx="3028789" cy="769441"/>
          </a:xfrm>
          <a:prstGeom prst="rect">
            <a:avLst/>
          </a:prstGeom>
          <a:solidFill>
            <a:schemeClr val="accent6">
              <a:lumMod val="20000"/>
              <a:lumOff val="80000"/>
            </a:schemeClr>
          </a:solidFill>
          <a:ln w="38100">
            <a:solidFill>
              <a:srgbClr val="00B050"/>
            </a:solidFill>
          </a:ln>
        </p:spPr>
        <p:txBody>
          <a:bodyPr wrap="square" lIns="91440" tIns="45720" rIns="91440" bIns="45720">
            <a:spAutoFit/>
          </a:bodyPr>
          <a:lstStyle/>
          <a:p>
            <a:pPr algn="ctr"/>
            <a:r>
              <a:rPr lang="ar-SA" sz="4400" b="0" cap="none" spc="0" dirty="0">
                <a:ln w="0"/>
                <a:solidFill>
                  <a:srgbClr val="00B050"/>
                </a:solidFill>
                <a:effectLst>
                  <a:outerShdw blurRad="38100" dist="19050" dir="2700000" algn="tl" rotWithShape="0">
                    <a:schemeClr val="dk1">
                      <a:alpha val="40000"/>
                    </a:schemeClr>
                  </a:outerShdw>
                </a:effectLst>
              </a:rPr>
              <a:t>قصة نظرية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025" y="523495"/>
            <a:ext cx="1743075" cy="2619375"/>
          </a:xfrm>
          <a:prstGeom prst="rect">
            <a:avLst/>
          </a:prstGeom>
        </p:spPr>
      </p:pic>
      <p:pic>
        <p:nvPicPr>
          <p:cNvPr id="2" name="صورة 1"/>
          <p:cNvPicPr>
            <a:picLocks noChangeAspect="1"/>
          </p:cNvPicPr>
          <p:nvPr/>
        </p:nvPicPr>
        <p:blipFill rotWithShape="1">
          <a:blip r:embed="rId3">
            <a:extLst>
              <a:ext uri="{28A0092B-C50C-407E-A947-70E740481C1C}">
                <a14:useLocalDpi xmlns:a14="http://schemas.microsoft.com/office/drawing/2010/main" val="0"/>
              </a:ext>
            </a:extLst>
          </a:blip>
          <a:srcRect l="8929" t="8983" r="8929" b="10683"/>
          <a:stretch/>
        </p:blipFill>
        <p:spPr>
          <a:xfrm>
            <a:off x="9690100" y="4389575"/>
            <a:ext cx="2232000" cy="20109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1492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8300" y="5215850"/>
            <a:ext cx="11557000" cy="1323439"/>
          </a:xfrm>
          <a:prstGeom prst="rect">
            <a:avLst/>
          </a:prstGeom>
          <a:noFill/>
          <a:ln w="38100">
            <a:solidFill>
              <a:srgbClr val="00B050"/>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أحدث هذا الاكتشاف ضجة كبيرة في الوسط العلمي وكان العلماء بين مصدق ومكذب   </a:t>
            </a:r>
          </a:p>
        </p:txBody>
      </p:sp>
      <p:sp>
        <p:nvSpPr>
          <p:cNvPr id="4" name="مستطيل 3"/>
          <p:cNvSpPr/>
          <p:nvPr/>
        </p:nvSpPr>
        <p:spPr>
          <a:xfrm>
            <a:off x="368300" y="2345113"/>
            <a:ext cx="11557000" cy="1323439"/>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ثم فحص هوك أجزاء أخرى من نباتات أخرى وتوصل إلى أن النباتات تتكون من خلايا </a:t>
            </a:r>
          </a:p>
        </p:txBody>
      </p:sp>
      <p:sp>
        <p:nvSpPr>
          <p:cNvPr id="6" name="مستطيل 5"/>
          <p:cNvSpPr/>
          <p:nvPr/>
        </p:nvSpPr>
        <p:spPr>
          <a:xfrm>
            <a:off x="368300" y="164821"/>
            <a:ext cx="8001000" cy="1938992"/>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فحص روبرت هوك قطع من الفلين فوجد انها تتكون من غرف صغيرة تشبه خلايا النحل فسماها الخلايا فكان بذلك أول من أكتشف الخلايا</a:t>
            </a:r>
            <a:endParaRPr lang="ar-SA" sz="4000" b="0" cap="none" spc="0" dirty="0">
              <a:ln w="0"/>
              <a:solidFill>
                <a:schemeClr val="tx1"/>
              </a:solidFill>
              <a:effectLst>
                <a:outerShdw blurRad="38100" dist="19050" dir="2700000" algn="tl" rotWithShape="0">
                  <a:schemeClr val="dk1">
                    <a:alpha val="40000"/>
                  </a:schemeClr>
                </a:outerShdw>
              </a:effectLst>
            </a:endParaRPr>
          </a:p>
        </p:txBody>
      </p:sp>
      <p:pic>
        <p:nvPicPr>
          <p:cNvPr id="7" name="صورة 6"/>
          <p:cNvPicPr>
            <a:picLocks noChangeAspect="1"/>
          </p:cNvPicPr>
          <p:nvPr/>
        </p:nvPicPr>
        <p:blipFill rotWithShape="1">
          <a:blip r:embed="rId2">
            <a:extLst>
              <a:ext uri="{28A0092B-C50C-407E-A947-70E740481C1C}">
                <a14:useLocalDpi xmlns:a14="http://schemas.microsoft.com/office/drawing/2010/main" val="0"/>
              </a:ext>
            </a:extLst>
          </a:blip>
          <a:srcRect t="5161" r="47080"/>
          <a:stretch/>
        </p:blipFill>
        <p:spPr>
          <a:xfrm>
            <a:off x="8674099" y="229410"/>
            <a:ext cx="3251201" cy="1874404"/>
          </a:xfrm>
          <a:prstGeom prst="rect">
            <a:avLst/>
          </a:prstGeom>
          <a:ln>
            <a:noFill/>
          </a:ln>
          <a:effectLst>
            <a:outerShdw blurRad="190500" algn="tl" rotWithShape="0">
              <a:srgbClr val="000000">
                <a:alpha val="70000"/>
              </a:srgbClr>
            </a:outerShdw>
          </a:effectLst>
        </p:spPr>
      </p:pic>
      <p:sp>
        <p:nvSpPr>
          <p:cNvPr id="8" name="مستطيل 7"/>
          <p:cNvSpPr/>
          <p:nvPr/>
        </p:nvSpPr>
        <p:spPr>
          <a:xfrm>
            <a:off x="368300" y="3780481"/>
            <a:ext cx="11557000" cy="1323439"/>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قام روبرت هوك بنشر اهم نتائج أبحاثه في كتاب من تأليفه اسماه (الفحص المجهري)</a:t>
            </a:r>
            <a:endParaRPr lang="ar-SA"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2719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0200" y="1789489"/>
            <a:ext cx="11557000" cy="1323439"/>
          </a:xfrm>
          <a:prstGeom prst="rect">
            <a:avLst/>
          </a:prstGeom>
          <a:noFill/>
          <a:ln w="38100">
            <a:solidFill>
              <a:srgbClr val="00B050"/>
            </a:solid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قام علماء أخرون بفحص العديد من النباتات الآخر للتأكد من نتائج هوك فالعلم </a:t>
            </a:r>
            <a:r>
              <a:rPr lang="ar-SA" sz="4000" b="0" cap="none" spc="0" dirty="0">
                <a:ln w="0"/>
                <a:solidFill>
                  <a:srgbClr val="FF0000"/>
                </a:solidFill>
                <a:effectLst>
                  <a:outerShdw blurRad="38100" dist="19050" dir="2700000" algn="tl" rotWithShape="0">
                    <a:schemeClr val="dk1">
                      <a:alpha val="40000"/>
                    </a:schemeClr>
                  </a:outerShdw>
                </a:effectLst>
              </a:rPr>
              <a:t>يختبر الاستنتاجات </a:t>
            </a:r>
            <a:r>
              <a:rPr lang="ar-SA" sz="4000" b="0" cap="none" spc="0" dirty="0">
                <a:ln w="0"/>
                <a:solidFill>
                  <a:schemeClr val="tx1"/>
                </a:solidFill>
                <a:effectLst>
                  <a:outerShdw blurRad="38100" dist="19050" dir="2700000" algn="tl" rotWithShape="0">
                    <a:schemeClr val="dk1">
                      <a:alpha val="40000"/>
                    </a:schemeClr>
                  </a:outerShdw>
                </a:effectLst>
              </a:rPr>
              <a:t>ولابد من </a:t>
            </a:r>
            <a:r>
              <a:rPr lang="ar-SA" sz="4000" b="0" cap="none" spc="0" dirty="0">
                <a:ln w="0"/>
                <a:solidFill>
                  <a:srgbClr val="FF0000"/>
                </a:solidFill>
                <a:effectLst>
                  <a:outerShdw blurRad="38100" dist="19050" dir="2700000" algn="tl" rotWithShape="0">
                    <a:schemeClr val="dk1">
                      <a:alpha val="40000"/>
                    </a:schemeClr>
                  </a:outerShdw>
                </a:effectLst>
              </a:rPr>
              <a:t>يخضع لمراجعة علماء آخرين  </a:t>
            </a:r>
            <a:r>
              <a:rPr lang="ar-SA" sz="4000" b="0" cap="none" spc="0" dirty="0">
                <a:ln w="0"/>
                <a:solidFill>
                  <a:schemeClr val="tx1"/>
                </a:solidFill>
                <a:effectLst>
                  <a:outerShdw blurRad="38100" dist="19050" dir="2700000" algn="tl" rotWithShape="0">
                    <a:schemeClr val="dk1">
                      <a:alpha val="40000"/>
                    </a:schemeClr>
                  </a:outerShdw>
                </a:effectLst>
              </a:rPr>
              <a:t>   </a:t>
            </a:r>
          </a:p>
        </p:txBody>
      </p:sp>
      <p:sp>
        <p:nvSpPr>
          <p:cNvPr id="5" name="مستطيل 4"/>
          <p:cNvSpPr/>
          <p:nvPr/>
        </p:nvSpPr>
        <p:spPr>
          <a:xfrm>
            <a:off x="330200" y="5124371"/>
            <a:ext cx="11557000" cy="1323439"/>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قام علماء بفحص العديد من أجزاء الحيوانات المختلفة فتوصلوا إلى أن الحيوانات تتكون من خلايا هي أيضا  </a:t>
            </a:r>
            <a:endParaRPr lang="ar-SA" sz="4000" b="0" cap="none" spc="0" dirty="0">
              <a:ln w="0"/>
              <a:solidFill>
                <a:schemeClr val="tx1"/>
              </a:solidFill>
              <a:effectLst>
                <a:outerShdw blurRad="38100" dist="19050" dir="2700000" algn="tl" rotWithShape="0">
                  <a:schemeClr val="dk1">
                    <a:alpha val="40000"/>
                  </a:schemeClr>
                </a:outerShdw>
              </a:effectLst>
            </a:endParaRPr>
          </a:p>
        </p:txBody>
      </p:sp>
      <p:grpSp>
        <p:nvGrpSpPr>
          <p:cNvPr id="8" name="مجموعة 7"/>
          <p:cNvGrpSpPr/>
          <p:nvPr/>
        </p:nvGrpSpPr>
        <p:grpSpPr>
          <a:xfrm>
            <a:off x="330200" y="227389"/>
            <a:ext cx="11557000" cy="1323439"/>
            <a:chOff x="330200" y="201989"/>
            <a:chExt cx="11557000" cy="1323439"/>
          </a:xfrm>
        </p:grpSpPr>
        <p:sp>
          <p:nvSpPr>
            <p:cNvPr id="9" name="مستطيل 8"/>
            <p:cNvSpPr/>
            <p:nvPr/>
          </p:nvSpPr>
          <p:spPr>
            <a:xfrm>
              <a:off x="330200" y="201989"/>
              <a:ext cx="11557000" cy="1323439"/>
            </a:xfrm>
            <a:prstGeom prst="rect">
              <a:avLst/>
            </a:prstGeom>
            <a:noFill/>
            <a:ln w="38100">
              <a:solidFill>
                <a:srgbClr val="00B050"/>
              </a:solidFill>
            </a:ln>
          </p:spPr>
          <p:txBody>
            <a:bodyPr wrap="square" lIns="91440" tIns="45720" rIns="91440" bIns="45720">
              <a:spAutoFit/>
            </a:bodyPr>
            <a:lstStyle/>
            <a:p>
              <a:r>
                <a:rPr lang="ar-SA" sz="4000" b="0" cap="none" spc="0" dirty="0">
                  <a:ln w="0"/>
                  <a:solidFill>
                    <a:schemeClr val="tx1"/>
                  </a:solidFill>
                  <a:effectLst>
                    <a:outerShdw blurRad="38100" dist="19050" dir="2700000" algn="tl" rotWithShape="0">
                      <a:schemeClr val="dk1">
                        <a:alpha val="40000"/>
                      </a:schemeClr>
                    </a:outerShdw>
                  </a:effectLst>
                </a:rPr>
                <a:t>س/كيف يمكن للعلماء التأكد من صدق النتائج التي توصل </a:t>
              </a:r>
            </a:p>
            <a:p>
              <a:r>
                <a:rPr lang="ar-SA" sz="4000" b="0" cap="none" spc="0" dirty="0">
                  <a:ln w="0"/>
                  <a:solidFill>
                    <a:schemeClr val="tx1"/>
                  </a:solidFill>
                  <a:effectLst>
                    <a:outerShdw blurRad="38100" dist="19050" dir="2700000" algn="tl" rotWithShape="0">
                      <a:schemeClr val="dk1">
                        <a:alpha val="40000"/>
                      </a:schemeClr>
                    </a:outerShdw>
                  </a:effectLst>
                </a:rPr>
                <a:t>إليها روبرت هوك ؟  </a:t>
              </a:r>
            </a:p>
          </p:txBody>
        </p:sp>
        <p:sp>
          <p:nvSpPr>
            <p:cNvPr id="10" name="مربع نص 9"/>
            <p:cNvSpPr txBox="1"/>
            <p:nvPr/>
          </p:nvSpPr>
          <p:spPr>
            <a:xfrm>
              <a:off x="469900" y="266700"/>
              <a:ext cx="2197100" cy="1155700"/>
            </a:xfrm>
            <a:prstGeom prst="rect">
              <a:avLst/>
            </a:prstGeom>
            <a:blipFill dpi="0" rotWithShape="1">
              <a:blip r:embed="rId2">
                <a:extLst>
                  <a:ext uri="{28A0092B-C50C-407E-A947-70E740481C1C}">
                    <a14:useLocalDpi xmlns:a14="http://schemas.microsoft.com/office/drawing/2010/main" val="0"/>
                  </a:ext>
                </a:extLst>
              </a:blip>
              <a:srcRect/>
              <a:stretch>
                <a:fillRect l="-15255" r="-17796"/>
              </a:stretch>
            </a:blipFill>
          </p:spPr>
          <p:txBody>
            <a:bodyPr wrap="square" rtlCol="1">
              <a:spAutoFit/>
            </a:bodyPr>
            <a:lstStyle/>
            <a:p>
              <a:endParaRPr lang="ar-SA" dirty="0"/>
            </a:p>
          </p:txBody>
        </p:sp>
      </p:grpSp>
      <p:grpSp>
        <p:nvGrpSpPr>
          <p:cNvPr id="11" name="مجموعة 10"/>
          <p:cNvGrpSpPr/>
          <p:nvPr/>
        </p:nvGrpSpPr>
        <p:grpSpPr>
          <a:xfrm>
            <a:off x="330200" y="3456930"/>
            <a:ext cx="11557000" cy="1323439"/>
            <a:chOff x="723900" y="1891089"/>
            <a:chExt cx="11557000" cy="1323439"/>
          </a:xfrm>
        </p:grpSpPr>
        <p:sp>
          <p:nvSpPr>
            <p:cNvPr id="12" name="مستطيل 11"/>
            <p:cNvSpPr/>
            <p:nvPr/>
          </p:nvSpPr>
          <p:spPr>
            <a:xfrm>
              <a:off x="723900" y="1891089"/>
              <a:ext cx="11557000" cy="1323439"/>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بعد ذلك أخذ العلماء يتساءلون </a:t>
              </a:r>
            </a:p>
            <a:p>
              <a:pPr algn="l"/>
              <a:r>
                <a:rPr lang="ar-SA" sz="4000" dirty="0">
                  <a:ln w="0"/>
                  <a:effectLst>
                    <a:outerShdw blurRad="38100" dist="19050" dir="2700000" algn="tl" rotWithShape="0">
                      <a:schemeClr val="dk1">
                        <a:alpha val="40000"/>
                      </a:schemeClr>
                    </a:outerShdw>
                  </a:effectLst>
                </a:rPr>
                <a:t>س/هل الحيوانات تتركب من خلايا أيضا أم فقط النباتات ؟ </a:t>
              </a:r>
              <a:endParaRPr lang="ar-SA" sz="4000" b="0" cap="none" spc="0" dirty="0">
                <a:ln w="0"/>
                <a:solidFill>
                  <a:schemeClr val="tx1"/>
                </a:solidFill>
                <a:effectLst>
                  <a:outerShdw blurRad="38100" dist="19050" dir="2700000" algn="tl" rotWithShape="0">
                    <a:schemeClr val="dk1">
                      <a:alpha val="40000"/>
                    </a:schemeClr>
                  </a:outerShdw>
                </a:effectLst>
              </a:endParaRPr>
            </a:p>
          </p:txBody>
        </p:sp>
        <p:sp>
          <p:nvSpPr>
            <p:cNvPr id="13" name="مربع نص 12"/>
            <p:cNvSpPr txBox="1"/>
            <p:nvPr/>
          </p:nvSpPr>
          <p:spPr>
            <a:xfrm>
              <a:off x="10236200" y="1955800"/>
              <a:ext cx="1955800" cy="11811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1">
              <a:spAutoFit/>
            </a:bodyPr>
            <a:lstStyle/>
            <a:p>
              <a:endParaRPr lang="ar-SA" dirty="0"/>
            </a:p>
          </p:txBody>
        </p:sp>
      </p:grpSp>
    </p:spTree>
    <p:extLst>
      <p:ext uri="{BB962C8B-B14F-4D97-AF65-F5344CB8AC3E}">
        <p14:creationId xmlns:p14="http://schemas.microsoft.com/office/powerpoint/2010/main" val="212461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p:cNvGrpSpPr/>
          <p:nvPr/>
        </p:nvGrpSpPr>
        <p:grpSpPr>
          <a:xfrm>
            <a:off x="304800" y="2383213"/>
            <a:ext cx="11557000" cy="3785652"/>
            <a:chOff x="304800" y="2383213"/>
            <a:chExt cx="11557000" cy="3785652"/>
          </a:xfrm>
        </p:grpSpPr>
        <p:sp>
          <p:nvSpPr>
            <p:cNvPr id="4" name="مستطيل 3"/>
            <p:cNvSpPr/>
            <p:nvPr/>
          </p:nvSpPr>
          <p:spPr>
            <a:xfrm>
              <a:off x="304800" y="2383213"/>
              <a:ext cx="11557000" cy="3785652"/>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هذه الاكتشافات أثارت زوبعة من الأسئلة في الأوساط العلمية </a:t>
              </a:r>
            </a:p>
            <a:p>
              <a:pPr algn="ctr"/>
              <a:r>
                <a:rPr lang="ar-SA" sz="4000" dirty="0">
                  <a:ln w="0"/>
                  <a:effectLst>
                    <a:outerShdw blurRad="38100" dist="19050" dir="2700000" algn="tl" rotWithShape="0">
                      <a:schemeClr val="dk1">
                        <a:alpha val="40000"/>
                      </a:schemeClr>
                    </a:outerShdw>
                  </a:effectLst>
                </a:rPr>
                <a:t>فالعلم </a:t>
              </a:r>
              <a:r>
                <a:rPr lang="ar-SA" sz="4000" dirty="0">
                  <a:ln w="0"/>
                  <a:solidFill>
                    <a:srgbClr val="FF0000"/>
                  </a:solidFill>
                  <a:effectLst>
                    <a:outerShdw blurRad="38100" dist="19050" dir="2700000" algn="tl" rotWithShape="0">
                      <a:schemeClr val="dk1">
                        <a:alpha val="40000"/>
                      </a:schemeClr>
                    </a:outerShdw>
                  </a:effectLst>
                </a:rPr>
                <a:t>ينتج الكثير من الأسئلة</a:t>
              </a:r>
              <a:r>
                <a:rPr lang="ar-SA" sz="4000" dirty="0">
                  <a:ln w="0"/>
                  <a:effectLst>
                    <a:outerShdw blurRad="38100" dist="19050" dir="2700000" algn="tl" rotWithShape="0">
                      <a:schemeClr val="dk1">
                        <a:alpha val="40000"/>
                      </a:schemeClr>
                    </a:outerShdw>
                  </a:effectLst>
                </a:rPr>
                <a:t> حيث بدأ العلماء بالتساؤل  </a:t>
              </a:r>
              <a:endParaRPr lang="ar-SA" sz="4000" dirty="0">
                <a:ln w="0"/>
                <a:solidFill>
                  <a:srgbClr val="FF0000"/>
                </a:solidFill>
                <a:effectLst>
                  <a:outerShdw blurRad="38100" dist="19050" dir="2700000" algn="tl" rotWithShape="0">
                    <a:schemeClr val="dk1">
                      <a:alpha val="40000"/>
                    </a:schemeClr>
                  </a:outerShdw>
                </a:effectLst>
              </a:endParaRPr>
            </a:p>
            <a:p>
              <a:r>
                <a:rPr lang="ar-SA" sz="4000" dirty="0">
                  <a:ln w="0"/>
                  <a:effectLst>
                    <a:outerShdw blurRad="38100" dist="19050" dir="2700000" algn="tl" rotWithShape="0">
                      <a:schemeClr val="dk1">
                        <a:alpha val="40000"/>
                      </a:schemeClr>
                    </a:outerShdw>
                  </a:effectLst>
                </a:rPr>
                <a:t>س/هل كل الكائنات الحية تتركب من خلايا ؟</a:t>
              </a:r>
            </a:p>
            <a:p>
              <a:pPr algn="l"/>
              <a:r>
                <a:rPr lang="ar-SA" sz="4000" dirty="0">
                  <a:ln w="0"/>
                  <a:effectLst>
                    <a:outerShdw blurRad="38100" dist="19050" dir="2700000" algn="tl" rotWithShape="0">
                      <a:schemeClr val="dk1">
                        <a:alpha val="40000"/>
                      </a:schemeClr>
                    </a:outerShdw>
                  </a:effectLst>
                </a:rPr>
                <a:t>س/ ما وجه الشبه والاختلاف بين الأنواع المختلفة من الخلايا؟</a:t>
              </a:r>
            </a:p>
            <a:p>
              <a:r>
                <a:rPr lang="ar-SA" sz="4000" dirty="0">
                  <a:ln w="0"/>
                  <a:effectLst>
                    <a:outerShdw blurRad="38100" dist="19050" dir="2700000" algn="tl" rotWithShape="0">
                      <a:schemeClr val="dk1">
                        <a:alpha val="40000"/>
                      </a:schemeClr>
                    </a:outerShdw>
                  </a:effectLst>
                </a:rPr>
                <a:t>                    س/ماهي وظيفة كل نوع من الخلايا؟ </a:t>
              </a:r>
            </a:p>
            <a:p>
              <a:r>
                <a:rPr lang="ar-SA" sz="4000" dirty="0">
                  <a:ln w="0"/>
                  <a:effectLst>
                    <a:outerShdw blurRad="38100" dist="19050" dir="2700000" algn="tl" rotWithShape="0">
                      <a:schemeClr val="dk1">
                        <a:alpha val="40000"/>
                      </a:schemeClr>
                    </a:outerShdw>
                  </a:effectLst>
                </a:rPr>
                <a:t>                    س/ مما تتركب الخلايا ؟ وما وظيفة كل جزء منها ؟</a:t>
              </a: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4300" y="4540090"/>
              <a:ext cx="2857500" cy="1628775"/>
            </a:xfrm>
            <a:prstGeom prst="rect">
              <a:avLst/>
            </a:prstGeom>
          </p:spPr>
        </p:pic>
      </p:grpSp>
      <p:sp>
        <p:nvSpPr>
          <p:cNvPr id="9" name="مستطيل 8"/>
          <p:cNvSpPr/>
          <p:nvPr/>
        </p:nvSpPr>
        <p:spPr>
          <a:xfrm>
            <a:off x="304800" y="351213"/>
            <a:ext cx="11557000" cy="1323439"/>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ومن هنا اثبتوا خطأ النظرية القديمة التي تقول </a:t>
            </a:r>
            <a:r>
              <a:rPr lang="ar-SA" sz="4000" u="sng" dirty="0">
                <a:ln w="0"/>
                <a:effectLst>
                  <a:outerShdw blurRad="38100" dist="19050" dir="2700000" algn="tl" rotWithShape="0">
                    <a:schemeClr val="dk1">
                      <a:alpha val="40000"/>
                    </a:schemeClr>
                  </a:outerShdw>
                </a:effectLst>
              </a:rPr>
              <a:t>بان الحيوانات لا تتشابه في التركيب مع النباتات </a:t>
            </a:r>
            <a:r>
              <a:rPr lang="ar-SA" sz="4000" dirty="0">
                <a:ln w="0"/>
                <a:effectLst>
                  <a:outerShdw blurRad="38100" dist="19050" dir="2700000" algn="tl" rotWithShape="0">
                    <a:schemeClr val="dk1">
                      <a:alpha val="40000"/>
                    </a:schemeClr>
                  </a:outerShdw>
                </a:effectLst>
              </a:rPr>
              <a:t>فالعلم </a:t>
            </a:r>
            <a:r>
              <a:rPr lang="ar-SA" sz="4000" dirty="0">
                <a:ln w="0"/>
                <a:solidFill>
                  <a:srgbClr val="FF0000"/>
                </a:solidFill>
                <a:effectLst>
                  <a:outerShdw blurRad="38100" dist="19050" dir="2700000" algn="tl" rotWithShape="0">
                    <a:schemeClr val="dk1">
                      <a:alpha val="40000"/>
                    </a:schemeClr>
                  </a:outerShdw>
                </a:effectLst>
              </a:rPr>
              <a:t>يتحدى النظريات المقبولة  </a:t>
            </a:r>
          </a:p>
        </p:txBody>
      </p:sp>
    </p:spTree>
    <p:extLst>
      <p:ext uri="{BB962C8B-B14F-4D97-AF65-F5344CB8AC3E}">
        <p14:creationId xmlns:p14="http://schemas.microsoft.com/office/powerpoint/2010/main" val="331483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2383213"/>
            <a:ext cx="11557000" cy="1938992"/>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وقد استخدم العلماء من أجل هذا  كل ما وفره لهم العلم الحديث من أدوات وأجهزة وقد اعتمدوا في تسجيل نتائجهم على وحدات عالمية وموحدة للقياس فالعلم </a:t>
            </a:r>
            <a:r>
              <a:rPr lang="ar-SA" sz="4000" dirty="0">
                <a:ln w="0"/>
                <a:solidFill>
                  <a:srgbClr val="FF0000"/>
                </a:solidFill>
                <a:effectLst>
                  <a:outerShdw blurRad="38100" dist="19050" dir="2700000" algn="tl" rotWithShape="0">
                    <a:schemeClr val="dk1">
                      <a:alpha val="40000"/>
                    </a:schemeClr>
                  </a:outerShdw>
                </a:effectLst>
              </a:rPr>
              <a:t>يستخدم النظام المتري  </a:t>
            </a:r>
          </a:p>
        </p:txBody>
      </p:sp>
      <p:sp>
        <p:nvSpPr>
          <p:cNvPr id="3" name="مستطيل 2"/>
          <p:cNvSpPr/>
          <p:nvPr/>
        </p:nvSpPr>
        <p:spPr>
          <a:xfrm>
            <a:off x="469900" y="4504113"/>
            <a:ext cx="11557000" cy="1938992"/>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وكلما توصل العلماء إلى إجابة لأحد هذه الأسئلة زادة معرفتنا بالخلية وأسرارها ويزداد معها فضول الإنسان وشغفه بمعرفة المزيد والمزيد عن الخلايا فالعلم </a:t>
            </a:r>
            <a:r>
              <a:rPr lang="ar-SA" sz="4000" dirty="0">
                <a:ln w="0"/>
                <a:solidFill>
                  <a:srgbClr val="FF0000"/>
                </a:solidFill>
                <a:effectLst>
                  <a:outerShdw blurRad="38100" dist="19050" dir="2700000" algn="tl" rotWithShape="0">
                    <a:schemeClr val="dk1">
                      <a:alpha val="40000"/>
                    </a:schemeClr>
                  </a:outerShdw>
                </a:effectLst>
              </a:rPr>
              <a:t>يوسع المعرفة العلمية </a:t>
            </a:r>
          </a:p>
        </p:txBody>
      </p:sp>
      <p:sp>
        <p:nvSpPr>
          <p:cNvPr id="4" name="مستطيل 3"/>
          <p:cNvSpPr/>
          <p:nvPr/>
        </p:nvSpPr>
        <p:spPr>
          <a:xfrm>
            <a:off x="457200" y="275013"/>
            <a:ext cx="11557000" cy="1938992"/>
          </a:xfrm>
          <a:prstGeom prst="rect">
            <a:avLst/>
          </a:prstGeom>
          <a:noFill/>
          <a:ln w="38100">
            <a:solidFill>
              <a:srgbClr val="00B050"/>
            </a:solidFill>
          </a:ln>
        </p:spPr>
        <p:txBody>
          <a:bodyPr wrap="square" lIns="91440" tIns="45720" rIns="91440" bIns="45720">
            <a:spAutoFit/>
          </a:bodyPr>
          <a:lstStyle/>
          <a:p>
            <a:pPr algn="ctr"/>
            <a:r>
              <a:rPr lang="ar-SA" sz="4000" dirty="0">
                <a:ln w="0"/>
                <a:effectLst>
                  <a:outerShdw blurRad="38100" dist="19050" dir="2700000" algn="tl" rotWithShape="0">
                    <a:schemeClr val="dk1">
                      <a:alpha val="40000"/>
                    </a:schemeClr>
                  </a:outerShdw>
                </a:effectLst>
              </a:rPr>
              <a:t>ولكي نصل لإجابات صحيحة لهذه الأسئلة شحذ العلماء في كل بقاع الأرض  الهمم وبدأوا بأجراء المزيد من التجارب والفحوصات ليقدموه كدليل على صدق نتائجهم وبحوثهم فالعلم </a:t>
            </a:r>
            <a:r>
              <a:rPr lang="ar-SA" sz="4000" dirty="0">
                <a:ln w="0"/>
                <a:solidFill>
                  <a:srgbClr val="FF0000"/>
                </a:solidFill>
                <a:effectLst>
                  <a:outerShdw blurRad="38100" dist="19050" dir="2700000" algn="tl" rotWithShape="0">
                    <a:schemeClr val="dk1">
                      <a:alpha val="40000"/>
                    </a:schemeClr>
                  </a:outerShdw>
                </a:effectLst>
              </a:rPr>
              <a:t>يعتمد على الدليل </a:t>
            </a:r>
          </a:p>
        </p:txBody>
      </p:sp>
    </p:spTree>
    <p:extLst>
      <p:ext uri="{BB962C8B-B14F-4D97-AF65-F5344CB8AC3E}">
        <p14:creationId xmlns:p14="http://schemas.microsoft.com/office/powerpoint/2010/main" val="227119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680200" y="1212991"/>
            <a:ext cx="5422900" cy="3253968"/>
          </a:xfrm>
          <a:prstGeom prst="rect">
            <a:avLst/>
          </a:prstGeom>
        </p:spPr>
        <p:txBody>
          <a:bodyPr wrap="square">
            <a:spAutoFit/>
          </a:bodyPr>
          <a:lstStyle/>
          <a:p>
            <a:pPr algn="ctr">
              <a:lnSpc>
                <a:spcPct val="107000"/>
              </a:lnSpc>
              <a:spcAft>
                <a:spcPts val="800"/>
              </a:spcAft>
            </a:pPr>
            <a:r>
              <a:rPr lang="ar-SA" sz="2000" b="1" dirty="0">
                <a:solidFill>
                  <a:srgbClr val="FF0000"/>
                </a:solidFill>
                <a:latin typeface="Calibri" panose="020F0502020204030204" pitchFamily="34" charset="0"/>
                <a:ea typeface="Calibri" panose="020F0502020204030204" pitchFamily="34" charset="0"/>
              </a:rPr>
              <a:t>**يقول  علي بن أبي طالب  كرم الله وجهه في فضل العلم **</a:t>
            </a:r>
            <a:endParaRPr lang="en-US" sz="20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2400" dirty="0">
                <a:solidFill>
                  <a:srgbClr val="0070C0"/>
                </a:solidFill>
                <a:latin typeface="Calibri" panose="020F0502020204030204" pitchFamily="34" charset="0"/>
                <a:ea typeface="Calibri" panose="020F0502020204030204" pitchFamily="34" charset="0"/>
              </a:rPr>
              <a:t>ما الفضل إلا لأهل العلم إنهم  </a:t>
            </a:r>
          </a:p>
          <a:p>
            <a:pPr algn="l">
              <a:lnSpc>
                <a:spcPct val="107000"/>
              </a:lnSpc>
              <a:spcAft>
                <a:spcPts val="800"/>
              </a:spcAft>
            </a:pPr>
            <a:r>
              <a:rPr lang="ar-SA" sz="2400" dirty="0">
                <a:solidFill>
                  <a:srgbClr val="0070C0"/>
                </a:solidFill>
                <a:latin typeface="Calibri" panose="020F0502020204030204" pitchFamily="34" charset="0"/>
                <a:ea typeface="Calibri" panose="020F0502020204030204" pitchFamily="34" charset="0"/>
              </a:rPr>
              <a:t> على الهدى لمن استهدى أدلاء</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SA" sz="2400" dirty="0">
                <a:solidFill>
                  <a:srgbClr val="0070C0"/>
                </a:solidFill>
                <a:latin typeface="Calibri" panose="020F0502020204030204" pitchFamily="34" charset="0"/>
                <a:ea typeface="Calibri" panose="020F0502020204030204" pitchFamily="34" charset="0"/>
              </a:rPr>
              <a:t>وقيمة المرء ما قد كان يحسنه </a:t>
            </a:r>
          </a:p>
          <a:p>
            <a:pPr algn="l">
              <a:lnSpc>
                <a:spcPct val="107000"/>
              </a:lnSpc>
              <a:spcAft>
                <a:spcPts val="800"/>
              </a:spcAft>
            </a:pPr>
            <a:r>
              <a:rPr lang="ar-SA" sz="2400" dirty="0">
                <a:solidFill>
                  <a:srgbClr val="0070C0"/>
                </a:solidFill>
                <a:latin typeface="Calibri" panose="020F0502020204030204" pitchFamily="34" charset="0"/>
                <a:ea typeface="Calibri" panose="020F0502020204030204" pitchFamily="34" charset="0"/>
              </a:rPr>
              <a:t>والجاهلون لأهل العلم أعداء </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SA" sz="2400" dirty="0">
                <a:solidFill>
                  <a:srgbClr val="0070C0"/>
                </a:solidFill>
                <a:latin typeface="Calibri" panose="020F0502020204030204" pitchFamily="34" charset="0"/>
                <a:ea typeface="Calibri" panose="020F0502020204030204" pitchFamily="34" charset="0"/>
              </a:rPr>
              <a:t>فقم بعلم ولا تطلب به بدلا </a:t>
            </a:r>
          </a:p>
          <a:p>
            <a:pPr algn="l"/>
            <a:r>
              <a:rPr lang="ar-SA" sz="2400" dirty="0">
                <a:solidFill>
                  <a:srgbClr val="0070C0"/>
                </a:solidFill>
                <a:latin typeface="Calibri" panose="020F0502020204030204" pitchFamily="34" charset="0"/>
                <a:ea typeface="Calibri" panose="020F0502020204030204" pitchFamily="34" charset="0"/>
              </a:rPr>
              <a:t>فالناس موتى وأهل العلم أحياء </a:t>
            </a:r>
            <a:endParaRPr lang="ar-SA" sz="2400" dirty="0"/>
          </a:p>
        </p:txBody>
      </p:sp>
      <p:sp>
        <p:nvSpPr>
          <p:cNvPr id="3" name="مربع نص 1"/>
          <p:cNvSpPr txBox="1"/>
          <p:nvPr/>
        </p:nvSpPr>
        <p:spPr>
          <a:xfrm>
            <a:off x="228600" y="250824"/>
            <a:ext cx="6413500" cy="644207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9050">
            <a:solidFill>
              <a:prstClr val="black"/>
            </a:solidFill>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07000"/>
              </a:lnSpc>
              <a:spcAft>
                <a:spcPts val="800"/>
              </a:spcAft>
            </a:pPr>
            <a:r>
              <a:rPr lang="en-US" sz="2600">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مستطيل 3"/>
          <p:cNvSpPr/>
          <p:nvPr/>
        </p:nvSpPr>
        <p:spPr>
          <a:xfrm>
            <a:off x="6799274" y="4572666"/>
            <a:ext cx="5124450" cy="1938992"/>
          </a:xfrm>
          <a:prstGeom prst="rect">
            <a:avLst/>
          </a:prstGeom>
        </p:spPr>
        <p:txBody>
          <a:bodyPr wrap="square">
            <a:spAutoFit/>
          </a:bodyPr>
          <a:lstStyle/>
          <a:p>
            <a:r>
              <a:rPr lang="ar-SA" sz="2400" b="1" dirty="0">
                <a:latin typeface="Calibri" panose="020F0502020204030204" pitchFamily="34" charset="0"/>
                <a:ea typeface="Calibri" panose="020F0502020204030204" pitchFamily="34" charset="0"/>
              </a:rPr>
              <a:t>" ساعدي الطفل أمير على معرفة الطريق الصحيح الذي يجب أن يسلكه والذي يجب أن يكون خالي من الحفر السوداء ليصل إلى كنز المعرفة ثم أجمعي الحروف الموجودة في تلك الطريق لتتعرفي على كلمة السر التي تفتح صندوق الكنز "</a:t>
            </a:r>
            <a:endParaRPr lang="ar-SA" sz="2400"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01" y="152400"/>
            <a:ext cx="4664412" cy="1060591"/>
          </a:xfrm>
          <a:prstGeom prst="rect">
            <a:avLst/>
          </a:prstGeom>
        </p:spPr>
      </p:pic>
    </p:spTree>
    <p:extLst>
      <p:ext uri="{BB962C8B-B14F-4D97-AF65-F5344CB8AC3E}">
        <p14:creationId xmlns:p14="http://schemas.microsoft.com/office/powerpoint/2010/main" val="29826552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مستطيل 1"/>
          <p:cNvSpPr/>
          <p:nvPr/>
        </p:nvSpPr>
        <p:spPr>
          <a:xfrm>
            <a:off x="3222172" y="0"/>
            <a:ext cx="8768442" cy="2062103"/>
          </a:xfrm>
          <a:prstGeom prst="rect">
            <a:avLst/>
          </a:prstGeom>
          <a:noFill/>
          <a:ln w="38100">
            <a:noFill/>
          </a:ln>
        </p:spPr>
        <p:txBody>
          <a:bodyPr wrap="square" lIns="91440" tIns="45720" rIns="91440" bIns="45720">
            <a:spAutoFit/>
          </a:bodyPr>
          <a:lstStyle/>
          <a:p>
            <a:pPr algn="ctr"/>
            <a:r>
              <a:rPr lang="ar-SA" sz="4800" b="1" cap="none" spc="0" dirty="0">
                <a:ln w="0"/>
                <a:solidFill>
                  <a:schemeClr val="accent4">
                    <a:lumMod val="60000"/>
                    <a:lumOff val="40000"/>
                  </a:schemeClr>
                </a:solidFill>
                <a:effectLst>
                  <a:outerShdw blurRad="38100" dist="19050" dir="2700000" algn="tl" rotWithShape="0">
                    <a:schemeClr val="dk1">
                      <a:alpha val="40000"/>
                    </a:schemeClr>
                  </a:outerShdw>
                </a:effectLst>
              </a:rPr>
              <a:t>طالبتي بعدما أطلعنا على قصة نظرية </a:t>
            </a:r>
          </a:p>
          <a:p>
            <a:pPr algn="ctr"/>
            <a:r>
              <a:rPr lang="ar-SA" sz="4000" dirty="0">
                <a:ln w="0"/>
                <a:solidFill>
                  <a:schemeClr val="bg1"/>
                </a:solidFill>
                <a:effectLst>
                  <a:outerShdw blurRad="38100" dist="19050" dir="2700000" algn="tl" rotWithShape="0">
                    <a:schemeClr val="dk1">
                      <a:alpha val="40000"/>
                    </a:schemeClr>
                  </a:outerShdw>
                </a:effectLst>
              </a:rPr>
              <a:t>صممي</a:t>
            </a:r>
            <a:r>
              <a:rPr lang="ar-SA" sz="4000" b="0" cap="none" spc="0" dirty="0">
                <a:ln w="0"/>
                <a:solidFill>
                  <a:schemeClr val="bg1"/>
                </a:solidFill>
                <a:effectLst>
                  <a:outerShdw blurRad="38100" dist="19050" dir="2700000" algn="tl" rotWithShape="0">
                    <a:schemeClr val="dk1">
                      <a:alpha val="40000"/>
                    </a:schemeClr>
                  </a:outerShdw>
                </a:effectLst>
              </a:rPr>
              <a:t> خريطة معرفية  لخصائص العلم الطبيعي التي قمتي </a:t>
            </a:r>
            <a:r>
              <a:rPr lang="ar-SA" sz="4000" dirty="0">
                <a:ln w="0"/>
                <a:solidFill>
                  <a:schemeClr val="bg1"/>
                </a:solidFill>
                <a:effectLst>
                  <a:outerShdw blurRad="38100" dist="19050" dir="2700000" algn="tl" rotWithShape="0">
                    <a:schemeClr val="dk1">
                      <a:alpha val="40000"/>
                    </a:schemeClr>
                  </a:outerShdw>
                </a:effectLst>
              </a:rPr>
              <a:t>بجمعها بالتعاون مع زميلاتكـِ في المجموعة </a:t>
            </a:r>
            <a:endParaRPr lang="ar-SA" sz="4000" b="0" cap="none" spc="0" dirty="0">
              <a:ln w="0"/>
              <a:solidFill>
                <a:schemeClr val="bg1"/>
              </a:solidFill>
              <a:effectLst>
                <a:outerShdw blurRad="38100" dist="19050" dir="2700000" algn="tl" rotWithShape="0">
                  <a:schemeClr val="dk1">
                    <a:alpha val="40000"/>
                  </a:schemeClr>
                </a:outerShdw>
              </a:effectLst>
            </a:endParaRPr>
          </a:p>
        </p:txBody>
      </p:sp>
      <p:sp>
        <p:nvSpPr>
          <p:cNvPr id="3" name="مستطيل 2"/>
          <p:cNvSpPr/>
          <p:nvPr/>
        </p:nvSpPr>
        <p:spPr>
          <a:xfrm>
            <a:off x="4425875" y="2314193"/>
            <a:ext cx="6361036" cy="3416320"/>
          </a:xfrm>
          <a:prstGeom prst="rect">
            <a:avLst/>
          </a:prstGeom>
          <a:noFill/>
        </p:spPr>
        <p:txBody>
          <a:bodyPr wrap="none" lIns="91440" tIns="45720" rIns="91440" bIns="45720">
            <a:spAutoFit/>
          </a:bodyPr>
          <a:lstStyle/>
          <a:p>
            <a:pPr algn="ctr"/>
            <a:r>
              <a:rPr lang="ar-SA" sz="3600" b="0" cap="none" spc="0" dirty="0">
                <a:ln w="0"/>
                <a:solidFill>
                  <a:schemeClr val="bg1"/>
                </a:solidFill>
                <a:effectLst>
                  <a:outerShdw blurRad="38100" dist="19050" dir="2700000" algn="tl" rotWithShape="0">
                    <a:schemeClr val="dk1">
                      <a:alpha val="40000"/>
                    </a:schemeClr>
                  </a:outerShdw>
                </a:effectLst>
              </a:rPr>
              <a:t>سيتم تقييم المجموعات وفق المعايير التالية:</a:t>
            </a:r>
          </a:p>
          <a:p>
            <a:pPr algn="ctr"/>
            <a:r>
              <a:rPr lang="ar-SA" sz="3600" dirty="0">
                <a:ln w="0"/>
                <a:solidFill>
                  <a:schemeClr val="bg1"/>
                </a:solidFill>
                <a:effectLst>
                  <a:outerShdw blurRad="38100" dist="19050" dir="2700000" algn="tl" rotWithShape="0">
                    <a:schemeClr val="dk1">
                      <a:alpha val="40000"/>
                    </a:schemeClr>
                  </a:outerShdw>
                </a:effectLst>
              </a:rPr>
              <a:t>□صحة المعلومات </a:t>
            </a:r>
          </a:p>
          <a:p>
            <a:pPr algn="ctr"/>
            <a:r>
              <a:rPr lang="ar-SA" sz="3600" b="0" cap="none" spc="0" dirty="0">
                <a:ln w="0"/>
                <a:solidFill>
                  <a:schemeClr val="bg1"/>
                </a:solidFill>
                <a:effectLst>
                  <a:outerShdw blurRad="38100" dist="19050" dir="2700000" algn="tl" rotWithShape="0">
                    <a:schemeClr val="dk1">
                      <a:alpha val="40000"/>
                    </a:schemeClr>
                  </a:outerShdw>
                </a:effectLst>
              </a:rPr>
              <a:t>□السرعة في الأداء </a:t>
            </a:r>
          </a:p>
          <a:p>
            <a:pPr algn="ctr"/>
            <a:r>
              <a:rPr lang="ar-SA" sz="3600" dirty="0">
                <a:ln w="0"/>
                <a:solidFill>
                  <a:schemeClr val="bg1"/>
                </a:solidFill>
                <a:effectLst>
                  <a:outerShdw blurRad="38100" dist="19050" dir="2700000" algn="tl" rotWithShape="0">
                    <a:schemeClr val="dk1">
                      <a:alpha val="40000"/>
                    </a:schemeClr>
                  </a:outerShdw>
                </a:effectLst>
              </a:rPr>
              <a:t>□الناحية الجمالية </a:t>
            </a:r>
          </a:p>
          <a:p>
            <a:pPr algn="ctr"/>
            <a:r>
              <a:rPr lang="ar-SA" sz="3600" dirty="0">
                <a:ln w="0"/>
                <a:solidFill>
                  <a:schemeClr val="bg1"/>
                </a:solidFill>
                <a:effectLst>
                  <a:outerShdw blurRad="38100" dist="19050" dir="2700000" algn="tl" rotWithShape="0">
                    <a:schemeClr val="dk1">
                      <a:alpha val="40000"/>
                    </a:schemeClr>
                  </a:outerShdw>
                </a:effectLst>
              </a:rPr>
              <a:t>□النظافة </a:t>
            </a:r>
          </a:p>
          <a:p>
            <a:pPr algn="ctr"/>
            <a:r>
              <a:rPr lang="ar-SA" sz="3600" b="0" cap="none" spc="0" dirty="0">
                <a:ln w="0"/>
                <a:solidFill>
                  <a:schemeClr val="bg1"/>
                </a:solidFill>
                <a:effectLst>
                  <a:outerShdw blurRad="38100" dist="19050" dir="2700000" algn="tl" rotWithShape="0">
                    <a:schemeClr val="dk1">
                      <a:alpha val="40000"/>
                    </a:schemeClr>
                  </a:outerShdw>
                </a:effectLst>
              </a:rPr>
              <a:t>□العمل بروح الفريق  </a:t>
            </a:r>
          </a:p>
        </p:txBody>
      </p:sp>
    </p:spTree>
    <p:extLst>
      <p:ext uri="{BB962C8B-B14F-4D97-AF65-F5344CB8AC3E}">
        <p14:creationId xmlns:p14="http://schemas.microsoft.com/office/powerpoint/2010/main" val="69839768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flipH="1">
            <a:off x="8630303" y="236316"/>
            <a:ext cx="2113909" cy="6386267"/>
          </a:xfrm>
          <a:prstGeom prst="rect">
            <a:avLst/>
          </a:prstGeom>
          <a:solidFill>
            <a:srgbClr val="FF8057"/>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1" anchor="ctr"/>
          <a:lstStyle/>
          <a:p>
            <a:pPr algn="ctr"/>
            <a:r>
              <a:rPr lang="ar-SA" sz="4800" b="1" dirty="0">
                <a:solidFill>
                  <a:schemeClr val="tx1"/>
                </a:solidFill>
              </a:rPr>
              <a:t>خصائص العلم </a:t>
            </a:r>
          </a:p>
          <a:p>
            <a:pPr algn="ctr"/>
            <a:r>
              <a:rPr lang="ar-SA" sz="4800" b="1" dirty="0">
                <a:solidFill>
                  <a:schemeClr val="tx1"/>
                </a:solidFill>
              </a:rPr>
              <a:t>الطبيعي </a:t>
            </a:r>
          </a:p>
        </p:txBody>
      </p:sp>
      <p:sp>
        <p:nvSpPr>
          <p:cNvPr id="5" name="سهم إلى اليمين 4"/>
          <p:cNvSpPr/>
          <p:nvPr/>
        </p:nvSpPr>
        <p:spPr>
          <a:xfrm>
            <a:off x="1708829" y="236317"/>
            <a:ext cx="7271657" cy="841829"/>
          </a:xfrm>
          <a:prstGeom prst="rightArrow">
            <a:avLst>
              <a:gd name="adj1" fmla="val 100000"/>
              <a:gd name="adj2" fmla="val 50000"/>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يعتمد على الدليل </a:t>
            </a:r>
          </a:p>
        </p:txBody>
      </p:sp>
      <p:sp>
        <p:nvSpPr>
          <p:cNvPr id="6" name="سهم إلى اليمين 5"/>
          <p:cNvSpPr/>
          <p:nvPr/>
        </p:nvSpPr>
        <p:spPr>
          <a:xfrm>
            <a:off x="1646470" y="2068747"/>
            <a:ext cx="7271657" cy="841829"/>
          </a:xfrm>
          <a:prstGeom prst="rightArrow">
            <a:avLst>
              <a:gd name="adj1" fmla="val 100000"/>
              <a:gd name="adj2" fmla="val 50000"/>
            </a:avLst>
          </a:prstGeom>
          <a:solidFill>
            <a:srgbClr val="99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يخضع لمراجعة العلماء الأخرين </a:t>
            </a:r>
          </a:p>
        </p:txBody>
      </p:sp>
      <p:sp>
        <p:nvSpPr>
          <p:cNvPr id="7" name="سهم إلى اليمين 6"/>
          <p:cNvSpPr/>
          <p:nvPr/>
        </p:nvSpPr>
        <p:spPr>
          <a:xfrm>
            <a:off x="1657127" y="3901177"/>
            <a:ext cx="7271657" cy="841829"/>
          </a:xfrm>
          <a:prstGeom prst="rightArrow">
            <a:avLst>
              <a:gd name="adj1" fmla="val 100000"/>
              <a:gd name="adj2" fmla="val 50000"/>
            </a:avLst>
          </a:prstGeom>
          <a:solidFill>
            <a:srgbClr val="99FFC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ينتج أسئلة </a:t>
            </a:r>
          </a:p>
        </p:txBody>
      </p:sp>
      <p:sp>
        <p:nvSpPr>
          <p:cNvPr id="8" name="سهم إلى اليمين 7"/>
          <p:cNvSpPr/>
          <p:nvPr/>
        </p:nvSpPr>
        <p:spPr>
          <a:xfrm>
            <a:off x="1716767" y="4840966"/>
            <a:ext cx="7271657" cy="841829"/>
          </a:xfrm>
          <a:prstGeom prst="rightArrow">
            <a:avLst>
              <a:gd name="adj1" fmla="val 100000"/>
              <a:gd name="adj2" fmla="val 50000"/>
            </a:avLst>
          </a:prstGeom>
          <a:solidFill>
            <a:srgbClr val="FFFF9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يختبر الاستنتاجات</a:t>
            </a:r>
          </a:p>
        </p:txBody>
      </p:sp>
      <p:sp>
        <p:nvSpPr>
          <p:cNvPr id="9" name="سهم إلى اليمين 8"/>
          <p:cNvSpPr/>
          <p:nvPr/>
        </p:nvSpPr>
        <p:spPr>
          <a:xfrm>
            <a:off x="1708829" y="5780755"/>
            <a:ext cx="7271657" cy="841829"/>
          </a:xfrm>
          <a:prstGeom prst="rightArrow">
            <a:avLst>
              <a:gd name="adj1" fmla="val 100000"/>
              <a:gd name="adj2" fmla="val 50000"/>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يتحدى النظريات المقبولة </a:t>
            </a:r>
          </a:p>
        </p:txBody>
      </p:sp>
      <p:sp>
        <p:nvSpPr>
          <p:cNvPr id="10" name="سهم إلى اليمين 9"/>
          <p:cNvSpPr/>
          <p:nvPr/>
        </p:nvSpPr>
        <p:spPr>
          <a:xfrm>
            <a:off x="1708829" y="1165221"/>
            <a:ext cx="7271657" cy="841829"/>
          </a:xfrm>
          <a:prstGeom prst="rightArrow">
            <a:avLst>
              <a:gd name="adj1" fmla="val 100000"/>
              <a:gd name="adj2" fmla="val 50000"/>
            </a:avLst>
          </a:prstGeom>
          <a:solidFill>
            <a:srgbClr val="FFFF9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يستخدم النظام المتري </a:t>
            </a:r>
          </a:p>
        </p:txBody>
      </p:sp>
      <p:sp>
        <p:nvSpPr>
          <p:cNvPr id="11" name="سهم إلى اليمين 10"/>
          <p:cNvSpPr/>
          <p:nvPr/>
        </p:nvSpPr>
        <p:spPr>
          <a:xfrm>
            <a:off x="1640346" y="2997651"/>
            <a:ext cx="7271657" cy="841829"/>
          </a:xfrm>
          <a:prstGeom prst="rightArrow">
            <a:avLst>
              <a:gd name="adj1" fmla="val 100000"/>
              <a:gd name="adj2" fmla="val 50000"/>
            </a:avLst>
          </a:prstGeom>
          <a:solidFill>
            <a:srgbClr val="FFFF9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ysClr val="windowText" lastClr="000000"/>
                </a:solidFill>
              </a:rPr>
              <a:t>يوسع المعرفة العلمية </a:t>
            </a:r>
          </a:p>
        </p:txBody>
      </p:sp>
    </p:spTree>
    <p:extLst>
      <p:ext uri="{BB962C8B-B14F-4D97-AF65-F5344CB8AC3E}">
        <p14:creationId xmlns:p14="http://schemas.microsoft.com/office/powerpoint/2010/main" val="1569996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7559" y="192661"/>
            <a:ext cx="9071542" cy="2554545"/>
          </a:xfrm>
          <a:prstGeom prst="rect">
            <a:avLst/>
          </a:prstGeom>
          <a:noFill/>
          <a:ln w="38100">
            <a:noFill/>
          </a:ln>
        </p:spPr>
        <p:txBody>
          <a:bodyPr wrap="square" lIns="91440" tIns="45720" rIns="91440" bIns="45720">
            <a:spAutoFit/>
          </a:bodyPr>
          <a:lstStyle/>
          <a:p>
            <a:pPr algn="ctr"/>
            <a:r>
              <a:rPr lang="ar-SA" sz="4000" b="0" cap="none" spc="0" dirty="0">
                <a:ln w="0"/>
                <a:solidFill>
                  <a:schemeClr val="tx1"/>
                </a:solidFill>
                <a:effectLst>
                  <a:outerShdw blurRad="38100" dist="19050" dir="2700000" algn="tl" rotWithShape="0">
                    <a:schemeClr val="dk1">
                      <a:alpha val="40000"/>
                    </a:schemeClr>
                  </a:outerShdw>
                </a:effectLst>
              </a:rPr>
              <a:t>في صباح يوما ما كان محمد يقرأ في أحد الصحف اليومية فلفت أنتباهه بعض المواضيع التي جاءت في تلك الصحيفة</a:t>
            </a:r>
          </a:p>
          <a:p>
            <a:pPr algn="ctr"/>
            <a:r>
              <a:rPr lang="ar-SA" sz="4000" b="0" cap="none" spc="0" dirty="0">
                <a:ln w="0"/>
                <a:solidFill>
                  <a:srgbClr val="FF0000"/>
                </a:solidFill>
                <a:effectLst>
                  <a:outerShdw blurRad="38100" dist="19050" dir="2700000" algn="tl" rotWithShape="0">
                    <a:schemeClr val="dk1">
                      <a:alpha val="40000"/>
                    </a:schemeClr>
                  </a:outerShdw>
                </a:effectLst>
              </a:rPr>
              <a:t>فكيف يستطيع أن يعرف صدق هذه الأخبار من كذبها ؟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357" y="3030039"/>
            <a:ext cx="5029200" cy="34617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58" y="3083637"/>
            <a:ext cx="6163842" cy="34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مستطيل 5"/>
          <p:cNvSpPr/>
          <p:nvPr/>
        </p:nvSpPr>
        <p:spPr>
          <a:xfrm>
            <a:off x="9385301" y="192661"/>
            <a:ext cx="2730057" cy="830997"/>
          </a:xfrm>
          <a:prstGeom prst="rect">
            <a:avLst/>
          </a:prstGeom>
          <a:noFill/>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عصف ذهني </a:t>
            </a:r>
          </a:p>
        </p:txBody>
      </p:sp>
      <p:pic>
        <p:nvPicPr>
          <p:cNvPr id="7" name="صورة 6"/>
          <p:cNvPicPr>
            <a:picLocks noChangeAspect="1"/>
          </p:cNvPicPr>
          <p:nvPr/>
        </p:nvPicPr>
        <p:blipFill rotWithShape="1">
          <a:blip r:embed="rId4" cstate="print">
            <a:extLst>
              <a:ext uri="{28A0092B-C50C-407E-A947-70E740481C1C}">
                <a14:useLocalDpi xmlns:a14="http://schemas.microsoft.com/office/drawing/2010/main" val="0"/>
              </a:ext>
            </a:extLst>
          </a:blip>
          <a:srcRect r="8716"/>
          <a:stretch/>
        </p:blipFill>
        <p:spPr>
          <a:xfrm>
            <a:off x="9486900" y="1023658"/>
            <a:ext cx="2450657" cy="1601809"/>
          </a:xfrm>
          <a:prstGeom prst="rect">
            <a:avLst/>
          </a:prstGeom>
        </p:spPr>
      </p:pic>
    </p:spTree>
    <p:extLst>
      <p:ext uri="{BB962C8B-B14F-4D97-AF65-F5344CB8AC3E}">
        <p14:creationId xmlns:p14="http://schemas.microsoft.com/office/powerpoint/2010/main" val="1088799187"/>
      </p:ext>
    </p:extLst>
  </p:cSld>
  <p:clrMapOvr>
    <a:masterClrMapping/>
  </p:clrMapOvr>
  <p:transition spd="slow">
    <p:cover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B9D06E0-0AF7-4EE1-8620-C23BBB45AF7C}"/>
              </a:ext>
            </a:extLst>
          </p:cNvPr>
          <p:cNvPicPr>
            <a:picLocks noChangeAspect="1"/>
          </p:cNvPicPr>
          <p:nvPr/>
        </p:nvPicPr>
        <p:blipFill rotWithShape="1">
          <a:blip r:embed="rId2"/>
          <a:srcRect l="2462" r="3554"/>
          <a:stretch/>
        </p:blipFill>
        <p:spPr>
          <a:xfrm>
            <a:off x="0" y="0"/>
            <a:ext cx="12192000" cy="6858000"/>
          </a:xfrm>
          <a:prstGeom prst="rect">
            <a:avLst/>
          </a:prstGeom>
        </p:spPr>
      </p:pic>
      <p:sp>
        <p:nvSpPr>
          <p:cNvPr id="2" name="مستطيل 1">
            <a:extLst>
              <a:ext uri="{FF2B5EF4-FFF2-40B4-BE49-F238E27FC236}">
                <a16:creationId xmlns:a16="http://schemas.microsoft.com/office/drawing/2014/main" id="{C7450376-3903-46E0-BCA2-56EDC06C822B}"/>
              </a:ext>
            </a:extLst>
          </p:cNvPr>
          <p:cNvSpPr/>
          <p:nvPr/>
        </p:nvSpPr>
        <p:spPr>
          <a:xfrm>
            <a:off x="3283586" y="1295697"/>
            <a:ext cx="5253361" cy="830997"/>
          </a:xfrm>
          <a:prstGeom prst="rect">
            <a:avLst/>
          </a:prstGeom>
          <a:noFill/>
        </p:spPr>
        <p:txBody>
          <a:bodyPr wrap="non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latin typeface="AlHor" panose="02060603050605020204" pitchFamily="18" charset="-78"/>
                <a:cs typeface="AlHor" panose="02060603050605020204" pitchFamily="18" charset="-78"/>
              </a:rPr>
              <a:t>ابدي رأيكـِ في العبارة التالية </a:t>
            </a:r>
          </a:p>
        </p:txBody>
      </p:sp>
      <p:sp>
        <p:nvSpPr>
          <p:cNvPr id="4" name="مستطيل 3">
            <a:extLst>
              <a:ext uri="{FF2B5EF4-FFF2-40B4-BE49-F238E27FC236}">
                <a16:creationId xmlns:a16="http://schemas.microsoft.com/office/drawing/2014/main" id="{28FF49DC-F628-442E-966F-DFD11C34A6E1}"/>
              </a:ext>
            </a:extLst>
          </p:cNvPr>
          <p:cNvSpPr/>
          <p:nvPr/>
        </p:nvSpPr>
        <p:spPr>
          <a:xfrm>
            <a:off x="1152525" y="2167413"/>
            <a:ext cx="9886949" cy="830997"/>
          </a:xfrm>
          <a:prstGeom prst="rect">
            <a:avLst/>
          </a:prstGeom>
          <a:noFill/>
        </p:spPr>
        <p:txBody>
          <a:bodyPr wrap="square" lIns="91440" tIns="45720" rIns="91440" bIns="45720">
            <a:spAutoFit/>
          </a:bodyPr>
          <a:lstStyle/>
          <a:p>
            <a:pPr algn="ctr"/>
            <a:r>
              <a:rPr lang="ar-SA" sz="4800" b="1" cap="none" spc="0" dirty="0">
                <a:ln w="0"/>
                <a:solidFill>
                  <a:srgbClr val="C00000"/>
                </a:solidFill>
                <a:effectLst>
                  <a:outerShdw blurRad="38100" dist="19050" dir="2700000" algn="tl" rotWithShape="0">
                    <a:schemeClr val="dk1">
                      <a:alpha val="40000"/>
                    </a:schemeClr>
                  </a:outerShdw>
                </a:effectLst>
                <a:latin typeface="AlHor" panose="02060603050605020204" pitchFamily="18" charset="-78"/>
                <a:cs typeface="AlHor" panose="02060603050605020204" pitchFamily="18" charset="-78"/>
              </a:rPr>
              <a:t>أن العلم حبيس المختبرات وقاعات الدرس المتخصصة  </a:t>
            </a:r>
          </a:p>
        </p:txBody>
      </p:sp>
      <p:sp>
        <p:nvSpPr>
          <p:cNvPr id="5" name="مستطيل 4">
            <a:extLst>
              <a:ext uri="{FF2B5EF4-FFF2-40B4-BE49-F238E27FC236}">
                <a16:creationId xmlns:a16="http://schemas.microsoft.com/office/drawing/2014/main" id="{E4022D09-4DD4-4D32-8B32-797F0CC8F648}"/>
              </a:ext>
            </a:extLst>
          </p:cNvPr>
          <p:cNvSpPr/>
          <p:nvPr/>
        </p:nvSpPr>
        <p:spPr>
          <a:xfrm>
            <a:off x="1843088" y="3074761"/>
            <a:ext cx="8396286" cy="1569660"/>
          </a:xfrm>
          <a:prstGeom prst="rect">
            <a:avLst/>
          </a:prstGeom>
          <a:noFill/>
        </p:spPr>
        <p:txBody>
          <a:bodyPr wrap="square" lIns="91440" tIns="45720" rIns="91440" bIns="45720">
            <a:spAutoFit/>
          </a:bodyPr>
          <a:lstStyle/>
          <a:p>
            <a:pPr algn="ctr"/>
            <a:r>
              <a:rPr lang="ar-SA" sz="4800" b="1" cap="none" spc="0" dirty="0">
                <a:ln w="0">
                  <a:solidFill>
                    <a:schemeClr val="tx1"/>
                  </a:solidFill>
                </a:ln>
                <a:solidFill>
                  <a:srgbClr val="99FFCC"/>
                </a:solidFill>
                <a:effectLst>
                  <a:outerShdw blurRad="38100" dist="19050" dir="2700000" algn="tl" rotWithShape="0">
                    <a:schemeClr val="dk1">
                      <a:alpha val="40000"/>
                    </a:schemeClr>
                  </a:outerShdw>
                </a:effectLst>
                <a:latin typeface="AlHor" panose="02060603050605020204" pitchFamily="18" charset="-78"/>
                <a:cs typeface="AlHor" panose="02060603050605020204" pitchFamily="18" charset="-78"/>
              </a:rPr>
              <a:t>عبارة خاطئة فالعلم وجود وبقوة في حياتنا اليومية </a:t>
            </a:r>
          </a:p>
        </p:txBody>
      </p:sp>
    </p:spTree>
    <p:extLst>
      <p:ext uri="{BB962C8B-B14F-4D97-AF65-F5344CB8AC3E}">
        <p14:creationId xmlns:p14="http://schemas.microsoft.com/office/powerpoint/2010/main" val="407558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F0ED05E8-B34B-404C-988F-558AA1CFF980}"/>
              </a:ext>
            </a:extLst>
          </p:cNvPr>
          <p:cNvPicPr>
            <a:picLocks noChangeAspect="1"/>
          </p:cNvPicPr>
          <p:nvPr/>
        </p:nvPicPr>
        <p:blipFill rotWithShape="1">
          <a:blip r:embed="rId2"/>
          <a:srcRect b="7281"/>
          <a:stretch/>
        </p:blipFill>
        <p:spPr>
          <a:xfrm>
            <a:off x="0" y="10126"/>
            <a:ext cx="12192000" cy="6847873"/>
          </a:xfrm>
          <a:prstGeom prst="rect">
            <a:avLst/>
          </a:prstGeom>
        </p:spPr>
      </p:pic>
      <p:sp>
        <p:nvSpPr>
          <p:cNvPr id="2" name="مستطيل 1">
            <a:extLst>
              <a:ext uri="{FF2B5EF4-FFF2-40B4-BE49-F238E27FC236}">
                <a16:creationId xmlns:a16="http://schemas.microsoft.com/office/drawing/2014/main" id="{AFB6793E-69B3-4300-9687-294CA257D831}"/>
              </a:ext>
            </a:extLst>
          </p:cNvPr>
          <p:cNvSpPr/>
          <p:nvPr/>
        </p:nvSpPr>
        <p:spPr>
          <a:xfrm>
            <a:off x="1362227" y="1221034"/>
            <a:ext cx="10033333" cy="1754326"/>
          </a:xfrm>
          <a:prstGeom prst="rect">
            <a:avLst/>
          </a:prstGeom>
          <a:noFill/>
        </p:spPr>
        <p:txBody>
          <a:bodyPr wrap="square" lIns="91440" tIns="45720" rIns="91440" bIns="45720">
            <a:spAutoFit/>
          </a:bodyPr>
          <a:lstStyle/>
          <a:p>
            <a:pPr algn="ctr"/>
            <a:r>
              <a:rPr lang="ar-SA" sz="5400" b="1" cap="none" spc="0" dirty="0">
                <a:ln w="0">
                  <a:solidFill>
                    <a:schemeClr val="tx1"/>
                  </a:solidFill>
                </a:ln>
                <a:solidFill>
                  <a:srgbClr val="FF0000"/>
                </a:solidFill>
                <a:effectLst>
                  <a:outerShdw blurRad="38100" dist="19050" dir="2700000" algn="tl" rotWithShape="0">
                    <a:schemeClr val="dk1">
                      <a:alpha val="40000"/>
                    </a:schemeClr>
                  </a:outerShdw>
                </a:effectLst>
              </a:rPr>
              <a:t>برائيكـِ ما هي الوسيلة التي </a:t>
            </a:r>
            <a:r>
              <a:rPr lang="ar-SA" sz="5400" b="1" dirty="0">
                <a:ln w="0">
                  <a:solidFill>
                    <a:schemeClr val="tx1"/>
                  </a:solidFill>
                </a:ln>
                <a:solidFill>
                  <a:srgbClr val="FF0000"/>
                </a:solidFill>
                <a:effectLst>
                  <a:outerShdw blurRad="38100" dist="19050" dir="2700000" algn="tl" rotWithShape="0">
                    <a:schemeClr val="dk1">
                      <a:alpha val="40000"/>
                    </a:schemeClr>
                  </a:outerShdw>
                </a:effectLst>
              </a:rPr>
              <a:t>ساهمت في التعريف ب</a:t>
            </a:r>
            <a:r>
              <a:rPr lang="ar-SA" sz="5400" b="1" cap="none" spc="0" dirty="0">
                <a:ln w="0">
                  <a:solidFill>
                    <a:schemeClr val="tx1"/>
                  </a:solidFill>
                </a:ln>
                <a:solidFill>
                  <a:srgbClr val="FF0000"/>
                </a:solidFill>
                <a:effectLst>
                  <a:outerShdw blurRad="38100" dist="19050" dir="2700000" algn="tl" rotWithShape="0">
                    <a:schemeClr val="dk1">
                      <a:alpha val="40000"/>
                    </a:schemeClr>
                  </a:outerShdw>
                </a:effectLst>
              </a:rPr>
              <a:t>العلم ونشره بين عامة الناس </a:t>
            </a:r>
          </a:p>
        </p:txBody>
      </p:sp>
    </p:spTree>
    <p:extLst>
      <p:ext uri="{BB962C8B-B14F-4D97-AF65-F5344CB8AC3E}">
        <p14:creationId xmlns:p14="http://schemas.microsoft.com/office/powerpoint/2010/main" val="415827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8C7726AB-F581-4576-A750-9AD75BAD14C3}"/>
              </a:ext>
            </a:extLst>
          </p:cNvPr>
          <p:cNvPicPr>
            <a:picLocks noChangeAspect="1"/>
          </p:cNvPicPr>
          <p:nvPr/>
        </p:nvPicPr>
        <p:blipFill>
          <a:blip r:embed="rId2"/>
          <a:stretch>
            <a:fillRect/>
          </a:stretch>
        </p:blipFill>
        <p:spPr>
          <a:xfrm>
            <a:off x="0" y="0"/>
            <a:ext cx="12192000" cy="6858000"/>
          </a:xfrm>
          <a:prstGeom prst="rect">
            <a:avLst/>
          </a:prstGeom>
        </p:spPr>
      </p:pic>
      <p:sp>
        <p:nvSpPr>
          <p:cNvPr id="3" name="مستطيل 2">
            <a:extLst>
              <a:ext uri="{FF2B5EF4-FFF2-40B4-BE49-F238E27FC236}">
                <a16:creationId xmlns:a16="http://schemas.microsoft.com/office/drawing/2014/main" id="{03751C69-BB33-44BC-9A92-87FA5E36C40F}"/>
              </a:ext>
            </a:extLst>
          </p:cNvPr>
          <p:cNvSpPr/>
          <p:nvPr/>
        </p:nvSpPr>
        <p:spPr>
          <a:xfrm>
            <a:off x="1690123" y="152698"/>
            <a:ext cx="8811753" cy="1754326"/>
          </a:xfrm>
          <a:prstGeom prst="rect">
            <a:avLst/>
          </a:prstGeom>
          <a:noFill/>
        </p:spPr>
        <p:txBody>
          <a:bodyPr wrap="square" lIns="91440" tIns="45720" rIns="91440" bIns="45720">
            <a:spAutoFit/>
          </a:bodyPr>
          <a:lstStyle/>
          <a:p>
            <a:pPr algn="ctr"/>
            <a:r>
              <a:rPr lang="ar-SA" sz="5400" dirty="0">
                <a:ln w="0"/>
                <a:effectLst>
                  <a:outerShdw blurRad="38100" dist="19050" dir="2700000" algn="tl" rotWithShape="0">
                    <a:schemeClr val="dk1">
                      <a:alpha val="40000"/>
                    </a:schemeClr>
                  </a:outerShdw>
                </a:effectLst>
              </a:rPr>
              <a:t>وسائل الاعلام المختلفة ساهمت بنشر العلوم الطبيعية بشكل كبير ين البشر </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9373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09CEAE41-4E62-4101-BD19-0FB0BD863F21}"/>
              </a:ext>
            </a:extLst>
          </p:cNvPr>
          <p:cNvSpPr/>
          <p:nvPr/>
        </p:nvSpPr>
        <p:spPr>
          <a:xfrm>
            <a:off x="565355" y="165141"/>
            <a:ext cx="11061290" cy="1446550"/>
          </a:xfrm>
          <a:prstGeom prst="rect">
            <a:avLst/>
          </a:prstGeom>
          <a:solidFill>
            <a:schemeClr val="accent4">
              <a:lumMod val="20000"/>
              <a:lumOff val="80000"/>
            </a:schemeClr>
          </a:solidFill>
          <a:ln w="38100">
            <a:solidFill>
              <a:schemeClr val="tx1"/>
            </a:solidFill>
          </a:ln>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حيث هناك الكثير من البرامج التلفازية التي تناقش قضيا تتعلق بحياتنا اليومية وترتبط بتطبيقات علم الاحياء ومن هذه القضايا   </a:t>
            </a:r>
          </a:p>
        </p:txBody>
      </p:sp>
      <p:sp>
        <p:nvSpPr>
          <p:cNvPr id="5" name="مستطيل 4">
            <a:extLst>
              <a:ext uri="{FF2B5EF4-FFF2-40B4-BE49-F238E27FC236}">
                <a16:creationId xmlns:a16="http://schemas.microsoft.com/office/drawing/2014/main" id="{72274BDC-A60B-452A-BB9A-91D9CF3A4AC2}"/>
              </a:ext>
            </a:extLst>
          </p:cNvPr>
          <p:cNvSpPr/>
          <p:nvPr/>
        </p:nvSpPr>
        <p:spPr>
          <a:xfrm>
            <a:off x="8214851" y="1790725"/>
            <a:ext cx="3780000" cy="769441"/>
          </a:xfrm>
          <a:prstGeom prst="rect">
            <a:avLst/>
          </a:prstGeom>
          <a:solidFill>
            <a:srgbClr val="C0F7F7"/>
          </a:solidFill>
          <a:ln w="38100">
            <a:solidFill>
              <a:schemeClr val="tx1"/>
            </a:solidFill>
          </a:ln>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الطب الشرعي  </a:t>
            </a:r>
          </a:p>
        </p:txBody>
      </p:sp>
      <p:sp>
        <p:nvSpPr>
          <p:cNvPr id="6" name="مستطيل 5">
            <a:extLst>
              <a:ext uri="{FF2B5EF4-FFF2-40B4-BE49-F238E27FC236}">
                <a16:creationId xmlns:a16="http://schemas.microsoft.com/office/drawing/2014/main" id="{C16E4BC5-E2BA-4B58-A0A1-51C716624BA3}"/>
              </a:ext>
            </a:extLst>
          </p:cNvPr>
          <p:cNvSpPr/>
          <p:nvPr/>
        </p:nvSpPr>
        <p:spPr>
          <a:xfrm>
            <a:off x="4235496" y="1775977"/>
            <a:ext cx="3780000" cy="769441"/>
          </a:xfrm>
          <a:prstGeom prst="rect">
            <a:avLst/>
          </a:prstGeom>
          <a:solidFill>
            <a:srgbClr val="C0F7F7"/>
          </a:solidFill>
          <a:ln w="38100">
            <a:solidFill>
              <a:schemeClr val="tx1"/>
            </a:solidFill>
          </a:ln>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الاكتشافات الطبية </a:t>
            </a:r>
          </a:p>
        </p:txBody>
      </p:sp>
      <p:sp>
        <p:nvSpPr>
          <p:cNvPr id="7" name="مستطيل 6">
            <a:extLst>
              <a:ext uri="{FF2B5EF4-FFF2-40B4-BE49-F238E27FC236}">
                <a16:creationId xmlns:a16="http://schemas.microsoft.com/office/drawing/2014/main" id="{33F1C075-892C-4F1E-8C39-7DA6B92FCB01}"/>
              </a:ext>
            </a:extLst>
          </p:cNvPr>
          <p:cNvSpPr/>
          <p:nvPr/>
        </p:nvSpPr>
        <p:spPr>
          <a:xfrm>
            <a:off x="197149" y="1761228"/>
            <a:ext cx="3780000" cy="769441"/>
          </a:xfrm>
          <a:prstGeom prst="rect">
            <a:avLst/>
          </a:prstGeom>
          <a:solidFill>
            <a:srgbClr val="C0F7F7"/>
          </a:solidFill>
          <a:ln w="38100">
            <a:solidFill>
              <a:schemeClr val="tx1"/>
            </a:solidFill>
          </a:ln>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القضايا البيئية</a:t>
            </a:r>
          </a:p>
        </p:txBody>
      </p:sp>
      <p:sp>
        <p:nvSpPr>
          <p:cNvPr id="8" name="مستطيل 7">
            <a:extLst>
              <a:ext uri="{FF2B5EF4-FFF2-40B4-BE49-F238E27FC236}">
                <a16:creationId xmlns:a16="http://schemas.microsoft.com/office/drawing/2014/main" id="{B3887787-7D97-45DF-9517-1EA557FC846E}"/>
              </a:ext>
            </a:extLst>
          </p:cNvPr>
          <p:cNvSpPr/>
          <p:nvPr/>
        </p:nvSpPr>
        <p:spPr>
          <a:xfrm>
            <a:off x="8214851" y="2886680"/>
            <a:ext cx="3780000" cy="2123658"/>
          </a:xfrm>
          <a:prstGeom prst="rect">
            <a:avLst/>
          </a:prstGeom>
          <a:solidFill>
            <a:srgbClr val="FFFFCC"/>
          </a:solidFill>
          <a:ln w="38100">
            <a:solidFill>
              <a:schemeClr val="tx1"/>
            </a:solidFill>
          </a:ln>
        </p:spPr>
        <p:txBody>
          <a:bodyPr wrap="square" lIns="91440" tIns="45720" rIns="91440" bIns="45720">
            <a:spAutoFit/>
          </a:bodyPr>
          <a:lstStyle/>
          <a:p>
            <a:pPr algn="ctr"/>
            <a:r>
              <a:rPr lang="ar-SA" sz="4400" b="1" u="sng" cap="none" spc="0" dirty="0">
                <a:ln w="0"/>
                <a:solidFill>
                  <a:schemeClr val="tx1"/>
                </a:solidFill>
                <a:effectLst>
                  <a:outerShdw blurRad="38100" dist="19050" dir="2700000" algn="tl" rotWithShape="0">
                    <a:schemeClr val="dk1">
                      <a:alpha val="40000"/>
                    </a:schemeClr>
                  </a:outerShdw>
                </a:effectLst>
              </a:rPr>
              <a:t>مثل</a:t>
            </a:r>
            <a:r>
              <a:rPr lang="ar-SA" sz="4400" b="0" cap="none" spc="0" dirty="0">
                <a:ln w="0"/>
                <a:solidFill>
                  <a:schemeClr val="tx1"/>
                </a:solidFill>
                <a:effectLst>
                  <a:outerShdw blurRad="38100" dist="19050" dir="2700000" algn="tl" rotWithShape="0">
                    <a:schemeClr val="dk1">
                      <a:alpha val="40000"/>
                    </a:schemeClr>
                  </a:outerShdw>
                </a:effectLst>
              </a:rPr>
              <a:t> تحديد الجاني عن طريق بصمة الـ</a:t>
            </a:r>
            <a:r>
              <a:rPr lang="en-US" sz="4400" b="0" cap="none" spc="0" dirty="0">
                <a:ln w="0"/>
                <a:solidFill>
                  <a:schemeClr val="tx1"/>
                </a:solidFill>
                <a:effectLst>
                  <a:outerShdw blurRad="38100" dist="19050" dir="2700000" algn="tl" rotWithShape="0">
                    <a:schemeClr val="dk1">
                      <a:alpha val="40000"/>
                    </a:schemeClr>
                  </a:outerShdw>
                </a:effectLst>
              </a:rPr>
              <a:t>DNA </a:t>
            </a:r>
            <a:endParaRPr lang="ar-SA" sz="4400" b="0" cap="none" spc="0" dirty="0">
              <a:ln w="0"/>
              <a:solidFill>
                <a:schemeClr val="tx1"/>
              </a:solidFill>
              <a:effectLst>
                <a:outerShdw blurRad="38100" dist="19050" dir="2700000" algn="tl" rotWithShape="0">
                  <a:schemeClr val="dk1">
                    <a:alpha val="40000"/>
                  </a:schemeClr>
                </a:outerShdw>
              </a:effectLst>
            </a:endParaRPr>
          </a:p>
        </p:txBody>
      </p:sp>
      <p:sp>
        <p:nvSpPr>
          <p:cNvPr id="9" name="مستطيل 8">
            <a:extLst>
              <a:ext uri="{FF2B5EF4-FFF2-40B4-BE49-F238E27FC236}">
                <a16:creationId xmlns:a16="http://schemas.microsoft.com/office/drawing/2014/main" id="{FEAABB86-AFD5-437A-8456-B12FB0DF2858}"/>
              </a:ext>
            </a:extLst>
          </p:cNvPr>
          <p:cNvSpPr/>
          <p:nvPr/>
        </p:nvSpPr>
        <p:spPr>
          <a:xfrm>
            <a:off x="4220748" y="2871932"/>
            <a:ext cx="3780000" cy="2123658"/>
          </a:xfrm>
          <a:prstGeom prst="rect">
            <a:avLst/>
          </a:prstGeom>
          <a:solidFill>
            <a:srgbClr val="FFFFCC"/>
          </a:solidFill>
          <a:ln w="38100">
            <a:solidFill>
              <a:schemeClr val="tx1"/>
            </a:solidFill>
          </a:ln>
        </p:spPr>
        <p:txBody>
          <a:bodyPr wrap="square" lIns="91440" tIns="45720" rIns="91440" bIns="45720">
            <a:spAutoFit/>
          </a:bodyPr>
          <a:lstStyle/>
          <a:p>
            <a:pPr algn="ctr"/>
            <a:r>
              <a:rPr lang="ar-SA" sz="4400" b="1" u="sng" cap="none" spc="0" dirty="0">
                <a:ln w="0"/>
                <a:solidFill>
                  <a:schemeClr val="tx1"/>
                </a:solidFill>
                <a:effectLst>
                  <a:outerShdw blurRad="38100" dist="19050" dir="2700000" algn="tl" rotWithShape="0">
                    <a:schemeClr val="dk1">
                      <a:alpha val="40000"/>
                    </a:schemeClr>
                  </a:outerShdw>
                </a:effectLst>
              </a:rPr>
              <a:t>مثل</a:t>
            </a:r>
            <a:r>
              <a:rPr lang="ar-SA" sz="4400" b="0" cap="none" spc="0" dirty="0">
                <a:ln w="0"/>
                <a:solidFill>
                  <a:schemeClr val="tx1"/>
                </a:solidFill>
                <a:effectLst>
                  <a:outerShdw blurRad="38100" dist="19050" dir="2700000" algn="tl" rotWithShape="0">
                    <a:schemeClr val="dk1">
                      <a:alpha val="40000"/>
                    </a:schemeClr>
                  </a:outerShdw>
                </a:effectLst>
              </a:rPr>
              <a:t> الايدز واكتشاف طرق جديدة لعلاج السرطان </a:t>
            </a:r>
          </a:p>
        </p:txBody>
      </p:sp>
      <p:sp>
        <p:nvSpPr>
          <p:cNvPr id="10" name="مستطيل 9">
            <a:extLst>
              <a:ext uri="{FF2B5EF4-FFF2-40B4-BE49-F238E27FC236}">
                <a16:creationId xmlns:a16="http://schemas.microsoft.com/office/drawing/2014/main" id="{B4D81042-E7E1-47F5-AC7F-753027C4D6F0}"/>
              </a:ext>
            </a:extLst>
          </p:cNvPr>
          <p:cNvSpPr/>
          <p:nvPr/>
        </p:nvSpPr>
        <p:spPr>
          <a:xfrm>
            <a:off x="197149" y="2823063"/>
            <a:ext cx="3780000" cy="2123658"/>
          </a:xfrm>
          <a:prstGeom prst="rect">
            <a:avLst/>
          </a:prstGeom>
          <a:solidFill>
            <a:srgbClr val="FFFFCC"/>
          </a:solidFill>
          <a:ln w="38100">
            <a:solidFill>
              <a:schemeClr val="tx1"/>
            </a:solidFill>
          </a:ln>
        </p:spPr>
        <p:txBody>
          <a:bodyPr wrap="square" lIns="91440" tIns="45720" rIns="91440" bIns="45720">
            <a:spAutoFit/>
          </a:bodyPr>
          <a:lstStyle/>
          <a:p>
            <a:pPr algn="ctr"/>
            <a:r>
              <a:rPr lang="ar-SA" sz="4400" b="1" u="sng" cap="none" spc="0" dirty="0">
                <a:ln w="0"/>
                <a:solidFill>
                  <a:schemeClr val="tx1"/>
                </a:solidFill>
                <a:effectLst>
                  <a:outerShdw blurRad="38100" dist="19050" dir="2700000" algn="tl" rotWithShape="0">
                    <a:schemeClr val="dk1">
                      <a:alpha val="40000"/>
                    </a:schemeClr>
                  </a:outerShdw>
                </a:effectLst>
              </a:rPr>
              <a:t>مثل</a:t>
            </a:r>
            <a:r>
              <a:rPr lang="ar-SA" sz="4400" b="0" cap="none" spc="0" dirty="0">
                <a:ln w="0"/>
                <a:solidFill>
                  <a:schemeClr val="tx1"/>
                </a:solidFill>
                <a:effectLst>
                  <a:outerShdw blurRad="38100" dist="19050" dir="2700000" algn="tl" rotWithShape="0">
                    <a:schemeClr val="dk1">
                      <a:alpha val="40000"/>
                    </a:schemeClr>
                  </a:outerShdw>
                </a:effectLst>
              </a:rPr>
              <a:t> التصحر و التلوث وانحسار الغابات الاستوائية </a:t>
            </a:r>
          </a:p>
        </p:txBody>
      </p:sp>
      <p:sp>
        <p:nvSpPr>
          <p:cNvPr id="11" name="مستطيل 10">
            <a:extLst>
              <a:ext uri="{FF2B5EF4-FFF2-40B4-BE49-F238E27FC236}">
                <a16:creationId xmlns:a16="http://schemas.microsoft.com/office/drawing/2014/main" id="{487E3A6E-F1C1-4543-9025-09219657CE67}"/>
              </a:ext>
            </a:extLst>
          </p:cNvPr>
          <p:cNvSpPr/>
          <p:nvPr/>
        </p:nvSpPr>
        <p:spPr>
          <a:xfrm>
            <a:off x="197149" y="5189372"/>
            <a:ext cx="11797702" cy="1446550"/>
          </a:xfrm>
          <a:prstGeom prst="rect">
            <a:avLst/>
          </a:prstGeom>
          <a:solidFill>
            <a:schemeClr val="accent4">
              <a:lumMod val="20000"/>
              <a:lumOff val="80000"/>
            </a:schemeClr>
          </a:solidFill>
          <a:ln w="38100">
            <a:solidFill>
              <a:schemeClr val="tx1"/>
            </a:solidFill>
          </a:ln>
        </p:spPr>
        <p:txBody>
          <a:bodyPr wrap="square" lIns="91440" tIns="45720" rIns="91440" bIns="45720">
            <a:spAutoFit/>
          </a:bodyPr>
          <a:lstStyle/>
          <a:p>
            <a:pPr algn="ctr"/>
            <a:r>
              <a:rPr lang="ar-SA" sz="4400" dirty="0">
                <a:ln w="0"/>
                <a:effectLst>
                  <a:outerShdw blurRad="38100" dist="19050" dir="2700000" algn="tl" rotWithShape="0">
                    <a:schemeClr val="dk1">
                      <a:alpha val="40000"/>
                    </a:schemeClr>
                  </a:outerShdw>
                </a:effectLst>
              </a:rPr>
              <a:t>اعطي أمثله أخرى غير ما ذكر عن القضايا والموضوعات التي يتناولها الاعلام والتي تتعلق بتطبيقات علم الاحياء  </a:t>
            </a:r>
            <a:endParaRPr lang="ar-SA"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98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6A8FEFE1-4747-4C01-BCFC-4111C93BFDA0}"/>
              </a:ext>
            </a:extLst>
          </p:cNvPr>
          <p:cNvSpPr/>
          <p:nvPr/>
        </p:nvSpPr>
        <p:spPr>
          <a:xfrm>
            <a:off x="3701845" y="224135"/>
            <a:ext cx="8203598" cy="1754326"/>
          </a:xfrm>
          <a:prstGeom prst="rect">
            <a:avLst/>
          </a:prstGeom>
          <a:noFill/>
          <a:ln w="38100">
            <a:solidFill>
              <a:srgbClr val="FF0000"/>
            </a:solidFill>
          </a:ln>
        </p:spPr>
        <p:txBody>
          <a:bodyPr wrap="square" lIns="91440" tIns="45720" rIns="91440" bIns="45720">
            <a:spAutoFit/>
          </a:bodyPr>
          <a:lstStyle/>
          <a:p>
            <a:pPr algn="ctr"/>
            <a:r>
              <a:rPr lang="ar-SA" sz="5400" b="0" cap="none" spc="0" dirty="0">
                <a:ln w="0"/>
                <a:solidFill>
                  <a:srgbClr val="FF0000"/>
                </a:solidFill>
                <a:effectLst>
                  <a:outerShdw blurRad="38100" dist="19050" dir="2700000" algn="tl" rotWithShape="0">
                    <a:schemeClr val="dk1">
                      <a:alpha val="40000"/>
                    </a:schemeClr>
                  </a:outerShdw>
                </a:effectLst>
              </a:rPr>
              <a:t>برائيكـِ : لماذا يجب ان يكون الانسان ذو ثقافة علمية واطلاع واسع ؟</a:t>
            </a:r>
          </a:p>
        </p:txBody>
      </p:sp>
      <p:sp>
        <p:nvSpPr>
          <p:cNvPr id="3" name="مستطيل 2">
            <a:extLst>
              <a:ext uri="{FF2B5EF4-FFF2-40B4-BE49-F238E27FC236}">
                <a16:creationId xmlns:a16="http://schemas.microsoft.com/office/drawing/2014/main" id="{A00AC22C-91D8-4431-A2D8-2F1D70B54D5A}"/>
              </a:ext>
            </a:extLst>
          </p:cNvPr>
          <p:cNvSpPr/>
          <p:nvPr/>
        </p:nvSpPr>
        <p:spPr>
          <a:xfrm>
            <a:off x="286557" y="2264328"/>
            <a:ext cx="11618886" cy="4247317"/>
          </a:xfrm>
          <a:prstGeom prst="rect">
            <a:avLst/>
          </a:prstGeom>
          <a:noFill/>
          <a:ln w="38100">
            <a:solidFill>
              <a:schemeClr val="tx1"/>
            </a:solidFill>
          </a:ln>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لكي يتمكن من المساهمة في المناقشات الجادة </a:t>
            </a:r>
            <a:r>
              <a:rPr lang="ar-SA" sz="5400" dirty="0">
                <a:ln w="0"/>
                <a:effectLst>
                  <a:outerShdw blurRad="38100" dist="19050" dir="2700000" algn="tl" rotWithShape="0">
                    <a:schemeClr val="dk1">
                      <a:alpha val="40000"/>
                    </a:schemeClr>
                  </a:outerShdw>
                </a:effectLst>
              </a:rPr>
              <a:t>والرد بطريقة علمية تدعم السياسات التي تعكس وجهة نظره </a:t>
            </a:r>
            <a:r>
              <a:rPr lang="ar-SA" sz="5400" b="0" cap="none" spc="0" dirty="0">
                <a:ln w="0"/>
                <a:solidFill>
                  <a:schemeClr val="tx1"/>
                </a:solidFill>
                <a:effectLst>
                  <a:outerShdw blurRad="38100" dist="19050" dir="2700000" algn="tl" rotWithShape="0">
                    <a:schemeClr val="dk1">
                      <a:alpha val="40000"/>
                    </a:schemeClr>
                  </a:outerShdw>
                </a:effectLst>
              </a:rPr>
              <a:t>حول القضايا المهمة في حياته وحياة مجتمعه</a:t>
            </a:r>
          </a:p>
          <a:p>
            <a:pPr algn="ctr"/>
            <a:r>
              <a:rPr lang="ar-SA" sz="5400" dirty="0">
                <a:ln w="0"/>
                <a:effectLst>
                  <a:outerShdw blurRad="38100" dist="19050" dir="2700000" algn="tl" rotWithShape="0">
                    <a:schemeClr val="dk1">
                      <a:alpha val="40000"/>
                    </a:schemeClr>
                  </a:outerShdw>
                </a:effectLst>
              </a:rPr>
              <a:t>(مثل الرد في قضية الموت الرحيم والاستنساخ)</a:t>
            </a:r>
          </a:p>
          <a:p>
            <a:pPr algn="ctr"/>
            <a:r>
              <a:rPr lang="ar-SA" sz="5400" b="0" cap="none" spc="0" dirty="0">
                <a:ln w="0"/>
                <a:solidFill>
                  <a:schemeClr val="tx1"/>
                </a:solidFill>
                <a:effectLst>
                  <a:outerShdw blurRad="38100" dist="19050" dir="2700000" algn="tl" rotWithShape="0">
                    <a:schemeClr val="dk1">
                      <a:alpha val="40000"/>
                    </a:schemeClr>
                  </a:outerShdw>
                </a:effectLst>
              </a:rPr>
              <a:t>وان يفهم كل جديد ويستوعبه </a:t>
            </a:r>
          </a:p>
        </p:txBody>
      </p:sp>
      <p:pic>
        <p:nvPicPr>
          <p:cNvPr id="4" name="صورة 3">
            <a:extLst>
              <a:ext uri="{FF2B5EF4-FFF2-40B4-BE49-F238E27FC236}">
                <a16:creationId xmlns:a16="http://schemas.microsoft.com/office/drawing/2014/main" id="{08772E22-5278-4FBA-8EBD-2175F090A359}"/>
              </a:ext>
            </a:extLst>
          </p:cNvPr>
          <p:cNvPicPr>
            <a:picLocks noChangeAspect="1"/>
          </p:cNvPicPr>
          <p:nvPr/>
        </p:nvPicPr>
        <p:blipFill>
          <a:blip r:embed="rId2"/>
          <a:stretch>
            <a:fillRect/>
          </a:stretch>
        </p:blipFill>
        <p:spPr>
          <a:xfrm>
            <a:off x="286557" y="224135"/>
            <a:ext cx="3312049" cy="1895475"/>
          </a:xfrm>
          <a:prstGeom prst="rect">
            <a:avLst/>
          </a:prstGeom>
        </p:spPr>
      </p:pic>
    </p:spTree>
    <p:extLst>
      <p:ext uri="{BB962C8B-B14F-4D97-AF65-F5344CB8AC3E}">
        <p14:creationId xmlns:p14="http://schemas.microsoft.com/office/powerpoint/2010/main" val="349179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05674" y="4029530"/>
            <a:ext cx="4680000" cy="2554545"/>
          </a:xfrm>
          <a:prstGeom prst="rect">
            <a:avLst/>
          </a:prstGeom>
          <a:noFill/>
          <a:ln w="76200">
            <a:solidFill>
              <a:srgbClr val="FFC000"/>
            </a:solidFill>
          </a:ln>
        </p:spPr>
        <p:txBody>
          <a:bodyPr wrap="square" lIns="91440" tIns="45720" rIns="91440" bIns="45720">
            <a:spAutoFit/>
          </a:bodyPr>
          <a:lstStyle/>
          <a:p>
            <a:pPr algn="ctr"/>
            <a:r>
              <a:rPr lang="ar-SA" sz="3200" b="0" cap="none" spc="0" dirty="0">
                <a:ln w="0"/>
                <a:solidFill>
                  <a:srgbClr val="FF0000"/>
                </a:solidFill>
                <a:effectLst>
                  <a:outerShdw blurRad="38100" dist="19050" dir="2700000" algn="tl" rotWithShape="0">
                    <a:schemeClr val="dk1">
                      <a:alpha val="40000"/>
                    </a:schemeClr>
                  </a:outerShdw>
                </a:effectLst>
              </a:rPr>
              <a:t>س/أكملي: </a:t>
            </a:r>
          </a:p>
          <a:p>
            <a:pPr algn="ctr"/>
            <a:r>
              <a:rPr lang="ar-SA" sz="3200" b="0" cap="none" spc="0" dirty="0">
                <a:ln w="0"/>
                <a:solidFill>
                  <a:schemeClr val="tx1"/>
                </a:solidFill>
                <a:effectLst>
                  <a:outerShdw blurRad="38100" dist="19050" dir="2700000" algn="tl" rotWithShape="0">
                    <a:schemeClr val="dk1">
                      <a:alpha val="40000"/>
                    </a:schemeClr>
                  </a:outerShdw>
                </a:effectLst>
              </a:rPr>
              <a:t>1- من خصائص العلم **.....</a:t>
            </a:r>
            <a:r>
              <a:rPr lang="ar-SA" sz="3200" dirty="0">
                <a:ln w="0"/>
                <a:effectLst>
                  <a:outerShdw blurRad="38100" dist="19050" dir="2700000" algn="tl" rotWithShape="0">
                    <a:schemeClr val="dk1">
                      <a:alpha val="40000"/>
                    </a:schemeClr>
                  </a:outerShdw>
                </a:effectLst>
              </a:rPr>
              <a:t>...........................</a:t>
            </a:r>
          </a:p>
          <a:p>
            <a:pPr algn="ctr"/>
            <a:r>
              <a:rPr lang="ar-SA" sz="3200" b="0" cap="none" spc="0" dirty="0">
                <a:ln w="0"/>
                <a:solidFill>
                  <a:schemeClr val="tx1"/>
                </a:solidFill>
                <a:effectLst>
                  <a:outerShdw blurRad="38100" dist="19050" dir="2700000" algn="tl" rotWithShape="0">
                    <a:schemeClr val="dk1">
                      <a:alpha val="40000"/>
                    </a:schemeClr>
                  </a:outerShdw>
                </a:effectLst>
              </a:rPr>
              <a:t>**.................................</a:t>
            </a:r>
          </a:p>
          <a:p>
            <a:pPr algn="ctr"/>
            <a:endParaRPr lang="ar-SA" sz="3200" b="0" cap="none" spc="0" dirty="0">
              <a:ln w="0"/>
              <a:solidFill>
                <a:schemeClr val="tx1"/>
              </a:solidFill>
              <a:effectLst>
                <a:outerShdw blurRad="38100" dist="19050" dir="2700000" algn="tl" rotWithShape="0">
                  <a:schemeClr val="dk1">
                    <a:alpha val="40000"/>
                  </a:schemeClr>
                </a:outerShdw>
              </a:effectLst>
            </a:endParaRPr>
          </a:p>
        </p:txBody>
      </p:sp>
      <p:sp>
        <p:nvSpPr>
          <p:cNvPr id="4" name="مستطيل 3"/>
          <p:cNvSpPr/>
          <p:nvPr/>
        </p:nvSpPr>
        <p:spPr>
          <a:xfrm>
            <a:off x="608181" y="1194314"/>
            <a:ext cx="4680000" cy="2554545"/>
          </a:xfrm>
          <a:prstGeom prst="rect">
            <a:avLst/>
          </a:prstGeom>
          <a:noFill/>
          <a:ln w="76200">
            <a:solidFill>
              <a:srgbClr val="FFC000"/>
            </a:solidFill>
          </a:ln>
        </p:spPr>
        <p:txBody>
          <a:bodyPr wrap="square" lIns="91440" tIns="45720" rIns="91440" bIns="45720">
            <a:spAutoFit/>
          </a:bodyPr>
          <a:lstStyle/>
          <a:p>
            <a:pPr algn="ctr"/>
            <a:r>
              <a:rPr lang="ar-SA" sz="3200" b="0" cap="none" spc="0" dirty="0">
                <a:ln w="0"/>
                <a:solidFill>
                  <a:srgbClr val="FF0000"/>
                </a:solidFill>
                <a:effectLst>
                  <a:outerShdw blurRad="38100" dist="19050" dir="2700000" algn="tl" rotWithShape="0">
                    <a:schemeClr val="dk1">
                      <a:alpha val="40000"/>
                    </a:schemeClr>
                  </a:outerShdw>
                </a:effectLst>
              </a:rPr>
              <a:t>س/اكتبي المصطلح الصحيح بدلا من العبارات التي تحتها خط </a:t>
            </a:r>
          </a:p>
          <a:p>
            <a:pPr algn="ctr"/>
            <a:r>
              <a:rPr lang="ar-SA" sz="3200" b="0" cap="none" spc="0" dirty="0">
                <a:ln w="0"/>
                <a:solidFill>
                  <a:schemeClr val="tx1"/>
                </a:solidFill>
                <a:effectLst>
                  <a:outerShdw blurRad="38100" dist="19050" dir="2700000" algn="tl" rotWithShape="0">
                    <a:schemeClr val="dk1">
                      <a:alpha val="40000"/>
                    </a:schemeClr>
                  </a:outerShdw>
                </a:effectLst>
              </a:rPr>
              <a:t>مصطلح علمي يتضمن </a:t>
            </a:r>
            <a:r>
              <a:rPr lang="ar-SA" sz="3200" b="0" u="sng" cap="none" spc="0" dirty="0">
                <a:ln w="0"/>
                <a:solidFill>
                  <a:srgbClr val="0070C0"/>
                </a:solidFill>
                <a:effectLst>
                  <a:outerShdw blurRad="38100" dist="19050" dir="2700000" algn="tl" rotWithShape="0">
                    <a:schemeClr val="dk1">
                      <a:alpha val="40000"/>
                    </a:schemeClr>
                  </a:outerShdw>
                </a:effectLst>
              </a:rPr>
              <a:t>تفسيرا لظواهر تم اختباره جيدا ومدعوم بملاحظات كثيرة </a:t>
            </a:r>
            <a:r>
              <a:rPr lang="ar-SA" sz="3200" b="0" cap="none" spc="0" dirty="0">
                <a:ln w="0"/>
                <a:effectLst>
                  <a:outerShdw blurRad="38100" dist="19050" dir="2700000" algn="tl" rotWithShape="0">
                    <a:schemeClr val="dk1">
                      <a:alpha val="40000"/>
                    </a:schemeClr>
                  </a:outerShdw>
                </a:effectLst>
              </a:rPr>
              <a:t>في العلوم</a:t>
            </a:r>
          </a:p>
        </p:txBody>
      </p:sp>
      <p:sp>
        <p:nvSpPr>
          <p:cNvPr id="5" name="مستطيل 4"/>
          <p:cNvSpPr/>
          <p:nvPr/>
        </p:nvSpPr>
        <p:spPr>
          <a:xfrm>
            <a:off x="5705674" y="1235877"/>
            <a:ext cx="4680000" cy="2554545"/>
          </a:xfrm>
          <a:prstGeom prst="rect">
            <a:avLst/>
          </a:prstGeom>
          <a:noFill/>
          <a:ln w="76200">
            <a:solidFill>
              <a:schemeClr val="accent6">
                <a:lumMod val="75000"/>
              </a:schemeClr>
            </a:solidFill>
          </a:ln>
        </p:spPr>
        <p:txBody>
          <a:bodyPr wrap="square" lIns="91440" tIns="45720" rIns="91440" bIns="45720">
            <a:spAutoFit/>
          </a:bodyPr>
          <a:lstStyle/>
          <a:p>
            <a:pPr algn="ctr"/>
            <a:r>
              <a:rPr lang="ar-SA" sz="3200" b="0" cap="none" spc="0" dirty="0">
                <a:ln w="0"/>
                <a:solidFill>
                  <a:srgbClr val="FF0000"/>
                </a:solidFill>
                <a:effectLst>
                  <a:outerShdw blurRad="38100" dist="19050" dir="2700000" algn="tl" rotWithShape="0">
                    <a:schemeClr val="dk1">
                      <a:alpha val="40000"/>
                    </a:schemeClr>
                  </a:outerShdw>
                </a:effectLst>
              </a:rPr>
              <a:t>س/اكتبي المصطلح الصحيح بدلا من العبارات التي تحتها خط </a:t>
            </a:r>
          </a:p>
          <a:p>
            <a:pPr algn="ctr"/>
            <a:r>
              <a:rPr lang="ar-SA" sz="3200" b="0" cap="none" spc="0" dirty="0">
                <a:ln w="0"/>
                <a:solidFill>
                  <a:schemeClr val="tx1"/>
                </a:solidFill>
                <a:effectLst>
                  <a:outerShdw blurRad="38100" dist="19050" dir="2700000" algn="tl" rotWithShape="0">
                    <a:schemeClr val="dk1">
                      <a:alpha val="40000"/>
                    </a:schemeClr>
                  </a:outerShdw>
                </a:effectLst>
              </a:rPr>
              <a:t>يستخدم العلماء </a:t>
            </a:r>
            <a:r>
              <a:rPr lang="ar-SA" sz="3200" b="0" u="sng" cap="none" spc="0" dirty="0">
                <a:ln w="0"/>
                <a:solidFill>
                  <a:srgbClr val="0070C0"/>
                </a:solidFill>
                <a:effectLst>
                  <a:outerShdw blurRad="38100" dist="19050" dir="2700000" algn="tl" rotWithShape="0">
                    <a:schemeClr val="dk1">
                      <a:alpha val="40000"/>
                    </a:schemeClr>
                  </a:outerShdw>
                </a:effectLst>
              </a:rPr>
              <a:t>القياسات المعتمدة على قوى الرقم 10 </a:t>
            </a:r>
            <a:r>
              <a:rPr lang="ar-SA" sz="3200" b="0" cap="none" spc="0" dirty="0">
                <a:ln w="0"/>
                <a:solidFill>
                  <a:schemeClr val="tx1"/>
                </a:solidFill>
                <a:effectLst>
                  <a:outerShdw blurRad="38100" dist="19050" dir="2700000" algn="tl" rotWithShape="0">
                    <a:schemeClr val="dk1">
                      <a:alpha val="40000"/>
                    </a:schemeClr>
                  </a:outerShdw>
                </a:effectLst>
              </a:rPr>
              <a:t>عند إجراء البحوث </a:t>
            </a:r>
          </a:p>
        </p:txBody>
      </p:sp>
      <p:sp>
        <p:nvSpPr>
          <p:cNvPr id="6" name="مستطيل 5"/>
          <p:cNvSpPr/>
          <p:nvPr/>
        </p:nvSpPr>
        <p:spPr>
          <a:xfrm>
            <a:off x="608181" y="4029529"/>
            <a:ext cx="4680000" cy="2554545"/>
          </a:xfrm>
          <a:prstGeom prst="rect">
            <a:avLst/>
          </a:prstGeom>
          <a:noFill/>
          <a:ln w="76200">
            <a:solidFill>
              <a:schemeClr val="accent6">
                <a:lumMod val="75000"/>
              </a:schemeClr>
            </a:solidFill>
          </a:ln>
        </p:spPr>
        <p:txBody>
          <a:bodyPr wrap="square" lIns="91440" tIns="45720" rIns="91440" bIns="45720">
            <a:spAutoFit/>
          </a:bodyPr>
          <a:lstStyle/>
          <a:p>
            <a:pPr algn="ctr"/>
            <a:r>
              <a:rPr lang="ar-SA" sz="3200" b="0" cap="none" spc="0" dirty="0">
                <a:ln w="0"/>
                <a:solidFill>
                  <a:srgbClr val="FF0000"/>
                </a:solidFill>
                <a:effectLst>
                  <a:outerShdw blurRad="38100" dist="19050" dir="2700000" algn="tl" rotWithShape="0">
                    <a:schemeClr val="dk1">
                      <a:alpha val="40000"/>
                    </a:schemeClr>
                  </a:outerShdw>
                </a:effectLst>
              </a:rPr>
              <a:t>س/أكملي: </a:t>
            </a:r>
          </a:p>
          <a:p>
            <a:pPr algn="ctr"/>
            <a:r>
              <a:rPr lang="ar-SA" sz="3200" b="0" cap="none" spc="0" dirty="0">
                <a:ln w="0"/>
                <a:solidFill>
                  <a:schemeClr val="tx1"/>
                </a:solidFill>
                <a:effectLst>
                  <a:outerShdw blurRad="38100" dist="19050" dir="2700000" algn="tl" rotWithShape="0">
                    <a:schemeClr val="dk1">
                      <a:alpha val="40000"/>
                    </a:schemeClr>
                  </a:outerShdw>
                </a:effectLst>
              </a:rPr>
              <a:t>1- تقسم العلوم الإنسانية إلى  **.....</a:t>
            </a:r>
            <a:r>
              <a:rPr lang="ar-SA" sz="3200" dirty="0">
                <a:ln w="0"/>
                <a:effectLst>
                  <a:outerShdw blurRad="38100" dist="19050" dir="2700000" algn="tl" rotWithShape="0">
                    <a:schemeClr val="dk1">
                      <a:alpha val="40000"/>
                    </a:schemeClr>
                  </a:outerShdw>
                </a:effectLst>
              </a:rPr>
              <a:t>...........................</a:t>
            </a:r>
          </a:p>
          <a:p>
            <a:pPr algn="ctr"/>
            <a:r>
              <a:rPr lang="ar-SA" sz="3200" b="0" cap="none" spc="0" dirty="0">
                <a:ln w="0"/>
                <a:solidFill>
                  <a:schemeClr val="tx1"/>
                </a:solidFill>
                <a:effectLst>
                  <a:outerShdw blurRad="38100" dist="19050" dir="2700000" algn="tl" rotWithShape="0">
                    <a:schemeClr val="dk1">
                      <a:alpha val="40000"/>
                    </a:schemeClr>
                  </a:outerShdw>
                </a:effectLst>
              </a:rPr>
              <a:t>**.................................</a:t>
            </a:r>
          </a:p>
          <a:p>
            <a:pPr algn="ctr"/>
            <a:endParaRPr lang="ar-SA" sz="3200" b="0" cap="none" spc="0" dirty="0">
              <a:ln w="0"/>
              <a:solidFill>
                <a:schemeClr val="tx1"/>
              </a:solidFill>
              <a:effectLst>
                <a:outerShdw blurRad="38100" dist="19050" dir="2700000" algn="tl" rotWithShape="0">
                  <a:schemeClr val="dk1">
                    <a:alpha val="40000"/>
                  </a:schemeClr>
                </a:outerShdw>
              </a:effectLst>
            </a:endParaRPr>
          </a:p>
        </p:txBody>
      </p:sp>
      <p:sp>
        <p:nvSpPr>
          <p:cNvPr id="7" name="مستطيل 6"/>
          <p:cNvSpPr/>
          <p:nvPr/>
        </p:nvSpPr>
        <p:spPr>
          <a:xfrm>
            <a:off x="2607858" y="185766"/>
            <a:ext cx="5801588" cy="769441"/>
          </a:xfrm>
          <a:prstGeom prst="rect">
            <a:avLst/>
          </a:prstGeom>
          <a:solidFill>
            <a:schemeClr val="bg1"/>
          </a:solidFill>
          <a:ln w="57150">
            <a:solidFill>
              <a:srgbClr val="FF0000"/>
            </a:solidFill>
            <a:prstDash val="solid"/>
          </a:ln>
        </p:spPr>
        <p:txBody>
          <a:bodyPr wrap="none" lIns="91440" tIns="45720" rIns="91440" bIns="45720">
            <a:spAutoFit/>
          </a:bodyPr>
          <a:lstStyle/>
          <a:p>
            <a:pPr algn="ctr"/>
            <a:r>
              <a:rPr lang="ar-SA" sz="4400" dirty="0" err="1">
                <a:ln w="0"/>
                <a:effectLst>
                  <a:outerShdw blurRad="38100" dist="19050" dir="2700000" algn="tl" rotWithShape="0">
                    <a:schemeClr val="dk1">
                      <a:alpha val="40000"/>
                    </a:schemeClr>
                  </a:outerShdw>
                </a:effectLst>
              </a:rPr>
              <a:t>استيراتيجية</a:t>
            </a:r>
            <a:r>
              <a:rPr lang="ar-SA" sz="4400" dirty="0">
                <a:ln w="0"/>
                <a:effectLst>
                  <a:outerShdw blurRad="38100" dist="19050" dir="2700000" algn="tl" rotWithShape="0">
                    <a:schemeClr val="dk1">
                      <a:alpha val="40000"/>
                    </a:schemeClr>
                  </a:outerShdw>
                </a:effectLst>
              </a:rPr>
              <a:t> البطاقات المروحية </a:t>
            </a:r>
            <a:endParaRPr lang="ar-SA" sz="4400" b="0" cap="none" spc="0" dirty="0">
              <a:ln w="0"/>
              <a:effectLst>
                <a:outerShdw blurRad="38100" dist="19050" dir="2700000" algn="tl" rotWithShape="0">
                  <a:schemeClr val="dk1">
                    <a:alpha val="40000"/>
                  </a:schemeClr>
                </a:outerShdw>
              </a:effectLst>
            </a:endParaRPr>
          </a:p>
        </p:txBody>
      </p:sp>
      <p:sp>
        <p:nvSpPr>
          <p:cNvPr id="8" name="مستطيل 7"/>
          <p:cNvSpPr/>
          <p:nvPr/>
        </p:nvSpPr>
        <p:spPr>
          <a:xfrm>
            <a:off x="10598728" y="1220934"/>
            <a:ext cx="1440000" cy="923330"/>
          </a:xfrm>
          <a:prstGeom prst="rect">
            <a:avLst/>
          </a:prstGeom>
          <a:ln w="38100"/>
          <a:effectLst>
            <a:outerShdw blurRad="50800" dist="38100" dir="2700000" algn="tl" rotWithShape="0">
              <a:prstClr val="black">
                <a:alpha val="40000"/>
              </a:prstClr>
            </a:outerShdw>
          </a:effectLst>
          <a:scene3d>
            <a:camera prst="isometricLeftDown"/>
            <a:lightRig rig="threePt" dir="t"/>
          </a:scene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اسحبي </a:t>
            </a:r>
            <a:r>
              <a:rPr lang="ar-SA" sz="5400" b="0" cap="none" spc="0" dirty="0">
                <a:ln w="0"/>
                <a:solidFill>
                  <a:schemeClr val="tx1"/>
                </a:solidFill>
                <a:effectLst>
                  <a:outerShdw blurRad="38100" dist="19050" dir="2700000" algn="tl" rotWithShape="0">
                    <a:schemeClr val="dk1">
                      <a:alpha val="40000"/>
                    </a:schemeClr>
                  </a:outerShdw>
                </a:effectLst>
              </a:rPr>
              <a:t> </a:t>
            </a:r>
          </a:p>
        </p:txBody>
      </p:sp>
      <p:sp>
        <p:nvSpPr>
          <p:cNvPr id="9" name="مستطيل 8"/>
          <p:cNvSpPr/>
          <p:nvPr/>
        </p:nvSpPr>
        <p:spPr>
          <a:xfrm>
            <a:off x="10803167" y="2342141"/>
            <a:ext cx="1440000" cy="923330"/>
          </a:xfrm>
          <a:prstGeom prst="rect">
            <a:avLst/>
          </a:prstGeom>
          <a:ln w="38100"/>
          <a:effectLst>
            <a:outerShdw blurRad="50800" dist="38100" dir="2700000" algn="tl" rotWithShape="0">
              <a:prstClr val="black">
                <a:alpha val="40000"/>
              </a:prstClr>
            </a:outerShdw>
          </a:effectLst>
          <a:scene3d>
            <a:camera prst="isometricLeftDown"/>
            <a:lightRig rig="threePt" dir="t"/>
          </a:scene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ثم </a:t>
            </a:r>
          </a:p>
        </p:txBody>
      </p:sp>
      <p:sp>
        <p:nvSpPr>
          <p:cNvPr id="10" name="مستطيل 9"/>
          <p:cNvSpPr/>
          <p:nvPr/>
        </p:nvSpPr>
        <p:spPr>
          <a:xfrm>
            <a:off x="10385674" y="3147474"/>
            <a:ext cx="1440000" cy="923330"/>
          </a:xfrm>
          <a:prstGeom prst="rect">
            <a:avLst/>
          </a:prstGeom>
          <a:ln w="38100"/>
          <a:effectLst>
            <a:outerShdw blurRad="50800" dist="38100" dir="2700000" algn="tl" rotWithShape="0">
              <a:prstClr val="black">
                <a:alpha val="40000"/>
              </a:prstClr>
            </a:outerShdw>
          </a:effectLst>
          <a:scene3d>
            <a:camera prst="isometricLeftDown"/>
            <a:lightRig rig="threePt" dir="t"/>
          </a:scene3d>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4400" b="0" cap="none" spc="0" dirty="0" err="1">
                <a:ln w="0"/>
                <a:solidFill>
                  <a:schemeClr val="tx1"/>
                </a:solidFill>
                <a:effectLst>
                  <a:outerShdw blurRad="38100" dist="19050" dir="2700000" algn="tl" rotWithShape="0">
                    <a:schemeClr val="dk1">
                      <a:alpha val="40000"/>
                    </a:schemeClr>
                  </a:outerShdw>
                </a:effectLst>
              </a:rPr>
              <a:t>اجيبي</a:t>
            </a:r>
            <a:r>
              <a:rPr lang="ar-SA" sz="4400" b="0" cap="none" spc="0" dirty="0">
                <a:ln w="0"/>
                <a:solidFill>
                  <a:schemeClr val="tx1"/>
                </a:solidFill>
                <a:effectLst>
                  <a:outerShdw blurRad="38100" dist="19050" dir="2700000" algn="tl" rotWithShape="0">
                    <a:schemeClr val="dk1">
                      <a:alpha val="40000"/>
                    </a:schemeClr>
                  </a:outerShdw>
                </a:effectLst>
              </a:rPr>
              <a:t> </a:t>
            </a:r>
            <a:r>
              <a:rPr lang="ar-SA" sz="5400" b="0" cap="none" spc="0" dirty="0">
                <a:ln w="0"/>
                <a:solidFill>
                  <a:schemeClr val="tx1"/>
                </a:solidFill>
                <a:effectLst>
                  <a:outerShdw blurRad="38100" dist="19050" dir="2700000" algn="tl" rotWithShape="0">
                    <a:schemeClr val="dk1">
                      <a:alpha val="40000"/>
                    </a:schemeClr>
                  </a:outerShdw>
                </a:effectLst>
              </a:rPr>
              <a:t> </a:t>
            </a:r>
          </a:p>
        </p:txBody>
      </p:sp>
      <p:pic>
        <p:nvPicPr>
          <p:cNvPr id="11" name="صورة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26" y="4386678"/>
            <a:ext cx="1438002" cy="2197396"/>
          </a:xfrm>
          <a:prstGeom prst="rect">
            <a:avLst/>
          </a:prstGeom>
        </p:spPr>
      </p:pic>
    </p:spTree>
    <p:extLst>
      <p:ext uri="{BB962C8B-B14F-4D97-AF65-F5344CB8AC3E}">
        <p14:creationId xmlns:p14="http://schemas.microsoft.com/office/powerpoint/2010/main" val="404134145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ØµÙØ±Ø© Ø°Ø§Øª ØµÙØ©">
            <a:extLst>
              <a:ext uri="{FF2B5EF4-FFF2-40B4-BE49-F238E27FC236}">
                <a16:creationId xmlns:a16="http://schemas.microsoft.com/office/drawing/2014/main" id="{478342A6-9CBB-42B7-BB9B-2A17A2E4A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166687"/>
            <a:ext cx="6924676" cy="6491288"/>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4EE225B9-D7C5-4293-9597-D245588A5836}"/>
              </a:ext>
            </a:extLst>
          </p:cNvPr>
          <p:cNvSpPr/>
          <p:nvPr/>
        </p:nvSpPr>
        <p:spPr>
          <a:xfrm>
            <a:off x="7443789" y="238418"/>
            <a:ext cx="4486274" cy="2585323"/>
          </a:xfrm>
          <a:prstGeom prst="rect">
            <a:avLst/>
          </a:prstGeom>
          <a:solidFill>
            <a:srgbClr val="EAEBED"/>
          </a:solid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يجمع علماء التربية على أهمية اللعب للأطفال </a:t>
            </a:r>
          </a:p>
        </p:txBody>
      </p:sp>
      <p:sp>
        <p:nvSpPr>
          <p:cNvPr id="4" name="مستطيل 3">
            <a:extLst>
              <a:ext uri="{FF2B5EF4-FFF2-40B4-BE49-F238E27FC236}">
                <a16:creationId xmlns:a16="http://schemas.microsoft.com/office/drawing/2014/main" id="{DADE2820-EBD1-4960-B51C-3F1603F9942C}"/>
              </a:ext>
            </a:extLst>
          </p:cNvPr>
          <p:cNvSpPr/>
          <p:nvPr/>
        </p:nvSpPr>
        <p:spPr>
          <a:xfrm>
            <a:off x="7443789" y="3071369"/>
            <a:ext cx="4486274" cy="3416320"/>
          </a:xfrm>
          <a:prstGeom prst="rect">
            <a:avLst/>
          </a:prstGeom>
          <a:solidFill>
            <a:srgbClr val="F4DE85"/>
          </a:solidFill>
          <a:ln>
            <a:solidFill>
              <a:srgbClr val="E7C3A6"/>
            </a:solidFill>
          </a:ln>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برأيكـِ ما هي أهمية اللعب للأطفال وما دوره في نشأتهم نشأة صحيحة </a:t>
            </a:r>
          </a:p>
        </p:txBody>
      </p:sp>
    </p:spTree>
    <p:extLst>
      <p:ext uri="{BB962C8B-B14F-4D97-AF65-F5344CB8AC3E}">
        <p14:creationId xmlns:p14="http://schemas.microsoft.com/office/powerpoint/2010/main" val="419159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17000" r="-12000" b="-17000"/>
          </a:stretch>
        </a:blipFill>
        <a:effectLst/>
      </p:bgPr>
    </p:bg>
    <p:spTree>
      <p:nvGrpSpPr>
        <p:cNvPr id="1" name=""/>
        <p:cNvGrpSpPr/>
        <p:nvPr/>
      </p:nvGrpSpPr>
      <p:grpSpPr>
        <a:xfrm>
          <a:off x="0" y="0"/>
          <a:ext cx="0" cy="0"/>
          <a:chOff x="0" y="0"/>
          <a:chExt cx="0" cy="0"/>
        </a:xfrm>
      </p:grpSpPr>
      <p:sp>
        <p:nvSpPr>
          <p:cNvPr id="4" name="مستطيل 3"/>
          <p:cNvSpPr/>
          <p:nvPr/>
        </p:nvSpPr>
        <p:spPr>
          <a:xfrm>
            <a:off x="2199476" y="2396679"/>
            <a:ext cx="6370655" cy="2215991"/>
          </a:xfrm>
          <a:prstGeom prst="rect">
            <a:avLst/>
          </a:prstGeom>
          <a:noFill/>
        </p:spPr>
        <p:txBody>
          <a:bodyPr wrap="none" lIns="91440" tIns="45720" rIns="91440" bIns="45720">
            <a:spAutoFit/>
          </a:bodyPr>
          <a:lstStyle/>
          <a:p>
            <a:pPr algn="ctr"/>
            <a:r>
              <a:rPr lang="ar-SA" sz="13800" b="1" cap="none" spc="0" dirty="0">
                <a:ln w="0"/>
                <a:solidFill>
                  <a:srgbClr val="FF0000"/>
                </a:solidFill>
                <a:effectLst>
                  <a:outerShdw blurRad="38100" dist="19050" dir="2700000" algn="tl" rotWithShape="0">
                    <a:schemeClr val="dk1">
                      <a:alpha val="40000"/>
                    </a:schemeClr>
                  </a:outerShdw>
                </a:effectLst>
                <a:cs typeface="DecoType Naskh" panose="02010400000000000000" pitchFamily="2" charset="-78"/>
              </a:rPr>
              <a:t>العلم وطرائقه </a:t>
            </a:r>
          </a:p>
        </p:txBody>
      </p:sp>
      <p:sp>
        <p:nvSpPr>
          <p:cNvPr id="5" name="مستطيل 4"/>
          <p:cNvSpPr/>
          <p:nvPr/>
        </p:nvSpPr>
        <p:spPr>
          <a:xfrm>
            <a:off x="3669335" y="4612670"/>
            <a:ext cx="4599336" cy="830997"/>
          </a:xfrm>
          <a:prstGeom prst="rect">
            <a:avLst/>
          </a:prstGeom>
        </p:spPr>
        <p:txBody>
          <a:bodyPr wrap="none">
            <a:spAutoFit/>
          </a:bodyPr>
          <a:lstStyle/>
          <a:p>
            <a:pPr algn="ctr"/>
            <a:r>
              <a:rPr lang="ar-SA" sz="4800" b="1" cap="none" spc="0" dirty="0">
                <a:ln w="0"/>
                <a:solidFill>
                  <a:srgbClr val="FF0000"/>
                </a:solidFill>
                <a:effectLst>
                  <a:outerShdw blurRad="38100" dist="19050" dir="2700000" algn="tl" rotWithShape="0">
                    <a:schemeClr val="dk1">
                      <a:alpha val="40000"/>
                    </a:schemeClr>
                  </a:outerShdw>
                </a:effectLst>
                <a:cs typeface="DecoType Naskh" panose="02010400000000000000" pitchFamily="2" charset="-78"/>
              </a:rPr>
              <a:t>إعداد </a:t>
            </a:r>
            <a:r>
              <a:rPr lang="ar-SA" sz="4800" b="1" cap="none" spc="0" dirty="0" err="1">
                <a:ln w="0"/>
                <a:solidFill>
                  <a:srgbClr val="FF0000"/>
                </a:solidFill>
                <a:effectLst>
                  <a:outerShdw blurRad="38100" dist="19050" dir="2700000" algn="tl" rotWithShape="0">
                    <a:schemeClr val="dk1">
                      <a:alpha val="40000"/>
                    </a:schemeClr>
                  </a:outerShdw>
                </a:effectLst>
                <a:cs typeface="DecoType Naskh" panose="02010400000000000000" pitchFamily="2" charset="-78"/>
              </a:rPr>
              <a:t>المعلمه</a:t>
            </a:r>
            <a:r>
              <a:rPr lang="ar-SA" sz="4800" b="1" cap="none" spc="0" dirty="0">
                <a:ln w="0"/>
                <a:solidFill>
                  <a:srgbClr val="FF0000"/>
                </a:solidFill>
                <a:effectLst>
                  <a:outerShdw blurRad="38100" dist="19050" dir="2700000" algn="tl" rotWithShape="0">
                    <a:schemeClr val="dk1">
                      <a:alpha val="40000"/>
                    </a:schemeClr>
                  </a:outerShdw>
                </a:effectLst>
                <a:cs typeface="DecoType Naskh" panose="02010400000000000000" pitchFamily="2" charset="-78"/>
              </a:rPr>
              <a:t>: ريحانة العامر </a:t>
            </a:r>
          </a:p>
        </p:txBody>
      </p:sp>
    </p:spTree>
    <p:extLst>
      <p:ext uri="{BB962C8B-B14F-4D97-AF65-F5344CB8AC3E}">
        <p14:creationId xmlns:p14="http://schemas.microsoft.com/office/powerpoint/2010/main" val="20723004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1F385FC9-E4C6-47F8-8ED2-098C35271FAA}"/>
              </a:ext>
            </a:extLst>
          </p:cNvPr>
          <p:cNvPicPr>
            <a:picLocks noChangeAspect="1"/>
          </p:cNvPicPr>
          <p:nvPr/>
        </p:nvPicPr>
        <p:blipFill>
          <a:blip r:embed="rId2"/>
          <a:stretch>
            <a:fillRect/>
          </a:stretch>
        </p:blipFill>
        <p:spPr>
          <a:xfrm>
            <a:off x="0" y="-14293"/>
            <a:ext cx="8554065" cy="6858000"/>
          </a:xfrm>
          <a:prstGeom prst="rect">
            <a:avLst/>
          </a:prstGeom>
        </p:spPr>
      </p:pic>
      <p:sp>
        <p:nvSpPr>
          <p:cNvPr id="3" name="مستطيل 2">
            <a:extLst>
              <a:ext uri="{FF2B5EF4-FFF2-40B4-BE49-F238E27FC236}">
                <a16:creationId xmlns:a16="http://schemas.microsoft.com/office/drawing/2014/main" id="{7EFC210A-C03D-4C3A-957E-BA61E96891BF}"/>
              </a:ext>
            </a:extLst>
          </p:cNvPr>
          <p:cNvSpPr/>
          <p:nvPr/>
        </p:nvSpPr>
        <p:spPr>
          <a:xfrm>
            <a:off x="8554065" y="44408"/>
            <a:ext cx="3495059" cy="6740307"/>
          </a:xfrm>
          <a:prstGeom prst="rect">
            <a:avLst/>
          </a:prstGeom>
          <a:noFill/>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عندما ينمو الطفل </a:t>
            </a:r>
          </a:p>
          <a:p>
            <a:pPr algn="ctr"/>
            <a:r>
              <a:rPr lang="ar-SA" sz="4800" b="0" cap="none" spc="0" dirty="0">
                <a:ln w="0"/>
                <a:solidFill>
                  <a:schemeClr val="tx1"/>
                </a:solidFill>
                <a:effectLst>
                  <a:outerShdw blurRad="38100" dist="19050" dir="2700000" algn="tl" rotWithShape="0">
                    <a:schemeClr val="dk1">
                      <a:alpha val="40000"/>
                    </a:schemeClr>
                  </a:outerShdw>
                </a:effectLst>
              </a:rPr>
              <a:t>يبدأ في استكشاف عالمه </a:t>
            </a:r>
            <a:r>
              <a:rPr lang="ar-SA" sz="4800" dirty="0">
                <a:ln w="0"/>
                <a:effectLst>
                  <a:outerShdw blurRad="38100" dist="19050" dir="2700000" algn="tl" rotWithShape="0">
                    <a:schemeClr val="dk1">
                      <a:alpha val="40000"/>
                    </a:schemeClr>
                  </a:outerShdw>
                </a:effectLst>
              </a:rPr>
              <a:t>والتعلم عما حوله فما الأسلوب أو الطريقة التي استخدمها هذا الطفل في أثناء لعبه واستكشافه </a:t>
            </a:r>
            <a:r>
              <a:rPr lang="ar-SA" sz="48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974530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284813" y="209861"/>
            <a:ext cx="11662348" cy="6490741"/>
            <a:chOff x="284813" y="209861"/>
            <a:chExt cx="11662348" cy="6490741"/>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13" y="209861"/>
              <a:ext cx="11662348" cy="6490741"/>
            </a:xfrm>
            <a:prstGeom prst="rect">
              <a:avLst/>
            </a:prstGeom>
          </p:spPr>
        </p:pic>
        <p:sp>
          <p:nvSpPr>
            <p:cNvPr id="4" name="مستطيل 3"/>
            <p:cNvSpPr/>
            <p:nvPr/>
          </p:nvSpPr>
          <p:spPr>
            <a:xfrm>
              <a:off x="2847373" y="4219679"/>
              <a:ext cx="6441764" cy="1323439"/>
            </a:xfrm>
            <a:prstGeom prst="rect">
              <a:avLst/>
            </a:prstGeom>
            <a:solidFill>
              <a:srgbClr val="FFF9D5"/>
            </a:solidFill>
          </p:spPr>
          <p:txBody>
            <a:bodyPr wrap="square" lIns="91440" tIns="45720" rIns="91440" bIns="45720">
              <a:spAutoFit/>
            </a:bodyPr>
            <a:lstStyle/>
            <a:p>
              <a:pPr algn="ctr"/>
              <a:r>
                <a:rPr lang="ar-SA" sz="8000" dirty="0">
                  <a:ln w="0"/>
                  <a:solidFill>
                    <a:srgbClr val="00B050"/>
                  </a:solidFill>
                  <a:effectLst>
                    <a:outerShdw blurRad="38100" dist="19050" dir="2700000" algn="tl" rotWithShape="0">
                      <a:schemeClr val="dk1">
                        <a:alpha val="40000"/>
                      </a:schemeClr>
                    </a:outerShdw>
                  </a:effectLst>
                </a:rPr>
                <a:t>الطر</a:t>
              </a:r>
              <a:r>
                <a:rPr lang="ar-SA" sz="8000" b="0" cap="none" spc="0" dirty="0">
                  <a:ln w="0"/>
                  <a:solidFill>
                    <a:srgbClr val="00B050"/>
                  </a:solidFill>
                  <a:effectLst>
                    <a:outerShdw blurRad="38100" dist="19050" dir="2700000" algn="tl" rotWithShape="0">
                      <a:schemeClr val="dk1">
                        <a:alpha val="40000"/>
                      </a:schemeClr>
                    </a:outerShdw>
                  </a:effectLst>
                </a:rPr>
                <a:t>يقة العلمية </a:t>
              </a:r>
            </a:p>
          </p:txBody>
        </p:sp>
      </p:grpSp>
    </p:spTree>
    <p:extLst>
      <p:ext uri="{BB962C8B-B14F-4D97-AF65-F5344CB8AC3E}">
        <p14:creationId xmlns:p14="http://schemas.microsoft.com/office/powerpoint/2010/main" val="11062623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4CD9C38A-CE11-42B6-998D-753DB4A279AE}"/>
              </a:ext>
            </a:extLst>
          </p:cNvPr>
          <p:cNvSpPr/>
          <p:nvPr/>
        </p:nvSpPr>
        <p:spPr>
          <a:xfrm>
            <a:off x="204304" y="181273"/>
            <a:ext cx="11801952" cy="1446550"/>
          </a:xfrm>
          <a:prstGeom prst="rect">
            <a:avLst/>
          </a:prstGeom>
          <a:noFill/>
          <a:ln w="38100">
            <a:solidFill>
              <a:schemeClr val="tx1"/>
            </a:solidFill>
          </a:ln>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بالتعاون مع زميلاتكـِ في المجموعة اكملي المخطط السهمي التالي والذي يمثل خطوات الطريقة العلمية مستعينة بالصور </a:t>
            </a:r>
          </a:p>
        </p:txBody>
      </p:sp>
      <p:sp>
        <p:nvSpPr>
          <p:cNvPr id="5" name="مستطيل 4">
            <a:extLst>
              <a:ext uri="{FF2B5EF4-FFF2-40B4-BE49-F238E27FC236}">
                <a16:creationId xmlns:a16="http://schemas.microsoft.com/office/drawing/2014/main" id="{EFA03C90-1BF5-4B49-A634-49E33056CA67}"/>
              </a:ext>
            </a:extLst>
          </p:cNvPr>
          <p:cNvSpPr/>
          <p:nvPr/>
        </p:nvSpPr>
        <p:spPr>
          <a:xfrm>
            <a:off x="9513889" y="1785946"/>
            <a:ext cx="2520000" cy="162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174746B6-2C45-477A-9112-CDB70F8EDD65}"/>
              </a:ext>
            </a:extLst>
          </p:cNvPr>
          <p:cNvSpPr/>
          <p:nvPr/>
        </p:nvSpPr>
        <p:spPr>
          <a:xfrm>
            <a:off x="6455506" y="1785946"/>
            <a:ext cx="2520000" cy="162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859D9D9-8D0F-4208-88DA-DDAD4AA405BD}"/>
              </a:ext>
            </a:extLst>
          </p:cNvPr>
          <p:cNvSpPr/>
          <p:nvPr/>
        </p:nvSpPr>
        <p:spPr>
          <a:xfrm>
            <a:off x="3397124" y="1809000"/>
            <a:ext cx="2520000" cy="1620000"/>
          </a:xfrm>
          <a:prstGeom prst="rect">
            <a:avLst/>
          </a:prstGeom>
          <a:blipFill dpi="0" rotWithShape="1">
            <a:blip r:embed="rId4">
              <a:extLst>
                <a:ext uri="{BEBA8EAE-BF5A-486C-A8C5-ECC9F3942E4B}">
                  <a14:imgProps xmlns:a14="http://schemas.microsoft.com/office/drawing/2010/main">
                    <a14:imgLayer r:embed="rId5">
                      <a14:imgEffect>
                        <a14:backgroundRemoval t="3741" b="98254" l="5000" r="95741">
                          <a14:foregroundMark x1="70556" y1="32668" x2="70556" y2="32668"/>
                          <a14:foregroundMark x1="80000" y1="39651" x2="80000" y2="39651"/>
                          <a14:foregroundMark x1="92222" y1="40150" x2="92222" y2="40150"/>
                          <a14:foregroundMark x1="95741" y1="42145" x2="95741" y2="42145"/>
                          <a14:foregroundMark x1="43889" y1="4239" x2="43889" y2="4239"/>
                          <a14:foregroundMark x1="8889" y1="91272" x2="8889" y2="91272"/>
                          <a14:foregroundMark x1="5000" y1="95511" x2="5000" y2="95511"/>
                          <a14:foregroundMark x1="44444" y1="95511" x2="44444" y2="95511"/>
                          <a14:foregroundMark x1="44074" y1="98254" x2="44074" y2="98254"/>
                          <a14:foregroundMark x1="29259" y1="73815" x2="29259" y2="73815"/>
                          <a14:foregroundMark x1="69074" y1="26185" x2="69074" y2="26185"/>
                          <a14:foregroundMark x1="45556" y1="30424" x2="45556" y2="30424"/>
                          <a14:foregroundMark x1="32407" y1="30424" x2="32407" y2="30424"/>
                          <a14:foregroundMark x1="32407" y1="28928" x2="32407" y2="28928"/>
                          <a14:foregroundMark x1="33889" y1="28928" x2="33889" y2="28928"/>
                          <a14:foregroundMark x1="32778" y1="33666" x2="32778" y2="33666"/>
                          <a14:foregroundMark x1="45556" y1="32668" x2="45556" y2="32668"/>
                          <a14:foregroundMark x1="45556" y1="28429" x2="45556" y2="28429"/>
                          <a14:backgroundMark x1="70926" y1="9227" x2="70926" y2="9227"/>
                        </a14:backgroundRemoval>
                      </a14:imgEffect>
                    </a14:imgLayer>
                  </a14:imgProps>
                </a:ex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1B532FA3-639B-4A0E-8B31-3E60BA0395B3}"/>
              </a:ext>
            </a:extLst>
          </p:cNvPr>
          <p:cNvSpPr/>
          <p:nvPr/>
        </p:nvSpPr>
        <p:spPr>
          <a:xfrm>
            <a:off x="250835" y="1785946"/>
            <a:ext cx="2520000" cy="16200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a:extLst>
              <a:ext uri="{FF2B5EF4-FFF2-40B4-BE49-F238E27FC236}">
                <a16:creationId xmlns:a16="http://schemas.microsoft.com/office/drawing/2014/main" id="{E8A49443-7404-4E3D-9CDA-3CE74B739B97}"/>
              </a:ext>
            </a:extLst>
          </p:cNvPr>
          <p:cNvSpPr/>
          <p:nvPr/>
        </p:nvSpPr>
        <p:spPr>
          <a:xfrm>
            <a:off x="250835" y="4258923"/>
            <a:ext cx="2520000" cy="1620000"/>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7FE549F0-9ED3-4410-A434-537C0520F237}"/>
              </a:ext>
            </a:extLst>
          </p:cNvPr>
          <p:cNvSpPr/>
          <p:nvPr/>
        </p:nvSpPr>
        <p:spPr>
          <a:xfrm>
            <a:off x="3397123" y="4258923"/>
            <a:ext cx="2520000" cy="1620000"/>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ستطيل 10">
            <a:extLst>
              <a:ext uri="{FF2B5EF4-FFF2-40B4-BE49-F238E27FC236}">
                <a16:creationId xmlns:a16="http://schemas.microsoft.com/office/drawing/2014/main" id="{1BB8524D-C051-4AD0-A786-BF52E52873E6}"/>
              </a:ext>
            </a:extLst>
          </p:cNvPr>
          <p:cNvSpPr/>
          <p:nvPr/>
        </p:nvSpPr>
        <p:spPr>
          <a:xfrm>
            <a:off x="6455506" y="4258923"/>
            <a:ext cx="2520000" cy="1620000"/>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D6B3834D-32F7-4EB2-94EE-68C8081D722F}"/>
              </a:ext>
            </a:extLst>
          </p:cNvPr>
          <p:cNvSpPr/>
          <p:nvPr/>
        </p:nvSpPr>
        <p:spPr>
          <a:xfrm>
            <a:off x="9513889" y="4258923"/>
            <a:ext cx="2520000" cy="1620000"/>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a:extLst>
              <a:ext uri="{FF2B5EF4-FFF2-40B4-BE49-F238E27FC236}">
                <a16:creationId xmlns:a16="http://schemas.microsoft.com/office/drawing/2014/main" id="{ADC54048-C4F9-4FA1-AA16-0B122B508BA0}"/>
              </a:ext>
            </a:extLst>
          </p:cNvPr>
          <p:cNvSpPr/>
          <p:nvPr/>
        </p:nvSpPr>
        <p:spPr>
          <a:xfrm>
            <a:off x="9607300" y="3514176"/>
            <a:ext cx="2400016"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جمع الملاحظات </a:t>
            </a:r>
          </a:p>
        </p:txBody>
      </p:sp>
      <p:sp>
        <p:nvSpPr>
          <p:cNvPr id="14" name="مستطيل 13">
            <a:extLst>
              <a:ext uri="{FF2B5EF4-FFF2-40B4-BE49-F238E27FC236}">
                <a16:creationId xmlns:a16="http://schemas.microsoft.com/office/drawing/2014/main" id="{0992DD98-BCCF-4A1C-A343-92487485509E}"/>
              </a:ext>
            </a:extLst>
          </p:cNvPr>
          <p:cNvSpPr/>
          <p:nvPr/>
        </p:nvSpPr>
        <p:spPr>
          <a:xfrm>
            <a:off x="6894285" y="3514840"/>
            <a:ext cx="1653979" cy="584775"/>
          </a:xfrm>
          <a:prstGeom prst="rect">
            <a:avLst/>
          </a:prstGeom>
          <a:noFill/>
          <a:ln w="38100">
            <a:solidFill>
              <a:srgbClr val="0070C0"/>
            </a:solidFill>
          </a:ln>
        </p:spPr>
        <p:txBody>
          <a:bodyPr wrap="squar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طرح سؤال</a:t>
            </a:r>
          </a:p>
        </p:txBody>
      </p:sp>
      <p:sp>
        <p:nvSpPr>
          <p:cNvPr id="15" name="مستطيل 14">
            <a:extLst>
              <a:ext uri="{FF2B5EF4-FFF2-40B4-BE49-F238E27FC236}">
                <a16:creationId xmlns:a16="http://schemas.microsoft.com/office/drawing/2014/main" id="{C21D96B1-F469-47F7-B262-65A592B664E7}"/>
              </a:ext>
            </a:extLst>
          </p:cNvPr>
          <p:cNvSpPr/>
          <p:nvPr/>
        </p:nvSpPr>
        <p:spPr>
          <a:xfrm>
            <a:off x="3533524" y="3518671"/>
            <a:ext cx="2239717"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صياغة فرضية </a:t>
            </a:r>
          </a:p>
        </p:txBody>
      </p:sp>
      <p:sp>
        <p:nvSpPr>
          <p:cNvPr id="16" name="مستطيل 15">
            <a:extLst>
              <a:ext uri="{FF2B5EF4-FFF2-40B4-BE49-F238E27FC236}">
                <a16:creationId xmlns:a16="http://schemas.microsoft.com/office/drawing/2014/main" id="{339F5CD2-0452-427F-895E-911A2C9AB423}"/>
              </a:ext>
            </a:extLst>
          </p:cNvPr>
          <p:cNvSpPr/>
          <p:nvPr/>
        </p:nvSpPr>
        <p:spPr>
          <a:xfrm>
            <a:off x="356632" y="3514836"/>
            <a:ext cx="2244525"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تصميم التجربة </a:t>
            </a:r>
          </a:p>
        </p:txBody>
      </p:sp>
      <p:sp>
        <p:nvSpPr>
          <p:cNvPr id="17" name="مستطيل 16">
            <a:extLst>
              <a:ext uri="{FF2B5EF4-FFF2-40B4-BE49-F238E27FC236}">
                <a16:creationId xmlns:a16="http://schemas.microsoft.com/office/drawing/2014/main" id="{216B56F9-57DF-47F9-A06F-F11BEF824610}"/>
              </a:ext>
            </a:extLst>
          </p:cNvPr>
          <p:cNvSpPr/>
          <p:nvPr/>
        </p:nvSpPr>
        <p:spPr>
          <a:xfrm>
            <a:off x="418435" y="5992929"/>
            <a:ext cx="2149949"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إجراء التجربة </a:t>
            </a:r>
          </a:p>
        </p:txBody>
      </p:sp>
      <p:sp>
        <p:nvSpPr>
          <p:cNvPr id="18" name="مستطيل 17">
            <a:extLst>
              <a:ext uri="{FF2B5EF4-FFF2-40B4-BE49-F238E27FC236}">
                <a16:creationId xmlns:a16="http://schemas.microsoft.com/office/drawing/2014/main" id="{E4995A54-6BC6-4BE3-BAEE-87B781A822D9}"/>
              </a:ext>
            </a:extLst>
          </p:cNvPr>
          <p:cNvSpPr/>
          <p:nvPr/>
        </p:nvSpPr>
        <p:spPr>
          <a:xfrm>
            <a:off x="3590866" y="6034400"/>
            <a:ext cx="2135521"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تسجيل النتائج </a:t>
            </a:r>
          </a:p>
        </p:txBody>
      </p:sp>
      <p:sp>
        <p:nvSpPr>
          <p:cNvPr id="19" name="مستطيل 18">
            <a:extLst>
              <a:ext uri="{FF2B5EF4-FFF2-40B4-BE49-F238E27FC236}">
                <a16:creationId xmlns:a16="http://schemas.microsoft.com/office/drawing/2014/main" id="{7DC27CF2-1EE9-4BA2-B913-3C624740D322}"/>
              </a:ext>
            </a:extLst>
          </p:cNvPr>
          <p:cNvSpPr/>
          <p:nvPr/>
        </p:nvSpPr>
        <p:spPr>
          <a:xfrm>
            <a:off x="6724692" y="6034399"/>
            <a:ext cx="1981633"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تحليل النتائج </a:t>
            </a:r>
          </a:p>
        </p:txBody>
      </p:sp>
      <p:sp>
        <p:nvSpPr>
          <p:cNvPr id="20" name="مستطيل 19">
            <a:extLst>
              <a:ext uri="{FF2B5EF4-FFF2-40B4-BE49-F238E27FC236}">
                <a16:creationId xmlns:a16="http://schemas.microsoft.com/office/drawing/2014/main" id="{6525B7E2-1277-43B8-A256-28834C2A7453}"/>
              </a:ext>
            </a:extLst>
          </p:cNvPr>
          <p:cNvSpPr/>
          <p:nvPr/>
        </p:nvSpPr>
        <p:spPr>
          <a:xfrm>
            <a:off x="9643658" y="6034399"/>
            <a:ext cx="2109873" cy="584775"/>
          </a:xfrm>
          <a:prstGeom prst="rect">
            <a:avLst/>
          </a:prstGeom>
          <a:no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اعداد التقرير  </a:t>
            </a:r>
          </a:p>
        </p:txBody>
      </p:sp>
      <p:sp>
        <p:nvSpPr>
          <p:cNvPr id="21" name="مستطيل 20">
            <a:extLst>
              <a:ext uri="{FF2B5EF4-FFF2-40B4-BE49-F238E27FC236}">
                <a16:creationId xmlns:a16="http://schemas.microsoft.com/office/drawing/2014/main" id="{A1EE271F-B95C-44CB-8EA6-41C1086AA0C7}"/>
              </a:ext>
            </a:extLst>
          </p:cNvPr>
          <p:cNvSpPr/>
          <p:nvPr/>
        </p:nvSpPr>
        <p:spPr>
          <a:xfrm>
            <a:off x="9516470" y="3514175"/>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1ـ..................</a:t>
            </a:r>
          </a:p>
        </p:txBody>
      </p:sp>
      <p:sp>
        <p:nvSpPr>
          <p:cNvPr id="22" name="مستطيل 21">
            <a:extLst>
              <a:ext uri="{FF2B5EF4-FFF2-40B4-BE49-F238E27FC236}">
                <a16:creationId xmlns:a16="http://schemas.microsoft.com/office/drawing/2014/main" id="{A253481E-12E5-4423-93BE-C270CF84D121}"/>
              </a:ext>
            </a:extLst>
          </p:cNvPr>
          <p:cNvSpPr/>
          <p:nvPr/>
        </p:nvSpPr>
        <p:spPr>
          <a:xfrm>
            <a:off x="6466952" y="3514174"/>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2ـ..................</a:t>
            </a:r>
          </a:p>
        </p:txBody>
      </p:sp>
      <p:sp>
        <p:nvSpPr>
          <p:cNvPr id="23" name="مستطيل 22">
            <a:extLst>
              <a:ext uri="{FF2B5EF4-FFF2-40B4-BE49-F238E27FC236}">
                <a16:creationId xmlns:a16="http://schemas.microsoft.com/office/drawing/2014/main" id="{B2D36D35-27DC-4528-BDD8-4263F2A1713F}"/>
              </a:ext>
            </a:extLst>
          </p:cNvPr>
          <p:cNvSpPr/>
          <p:nvPr/>
        </p:nvSpPr>
        <p:spPr>
          <a:xfrm>
            <a:off x="3413206" y="3517327"/>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3ـ..................</a:t>
            </a:r>
          </a:p>
        </p:txBody>
      </p:sp>
      <p:sp>
        <p:nvSpPr>
          <p:cNvPr id="24" name="مستطيل 23">
            <a:extLst>
              <a:ext uri="{FF2B5EF4-FFF2-40B4-BE49-F238E27FC236}">
                <a16:creationId xmlns:a16="http://schemas.microsoft.com/office/drawing/2014/main" id="{41FD6F48-4842-40C7-97FF-9ED1744C64DF}"/>
              </a:ext>
            </a:extLst>
          </p:cNvPr>
          <p:cNvSpPr/>
          <p:nvPr/>
        </p:nvSpPr>
        <p:spPr>
          <a:xfrm>
            <a:off x="234096" y="3514173"/>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4ـ..................</a:t>
            </a:r>
          </a:p>
        </p:txBody>
      </p:sp>
      <p:sp>
        <p:nvSpPr>
          <p:cNvPr id="25" name="مستطيل 24">
            <a:extLst>
              <a:ext uri="{FF2B5EF4-FFF2-40B4-BE49-F238E27FC236}">
                <a16:creationId xmlns:a16="http://schemas.microsoft.com/office/drawing/2014/main" id="{D0C7D455-7FFC-4346-BD80-E5F122847DF0}"/>
              </a:ext>
            </a:extLst>
          </p:cNvPr>
          <p:cNvSpPr/>
          <p:nvPr/>
        </p:nvSpPr>
        <p:spPr>
          <a:xfrm>
            <a:off x="234978" y="5992928"/>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5ـ..................</a:t>
            </a:r>
          </a:p>
        </p:txBody>
      </p:sp>
      <p:sp>
        <p:nvSpPr>
          <p:cNvPr id="26" name="مستطيل 25">
            <a:extLst>
              <a:ext uri="{FF2B5EF4-FFF2-40B4-BE49-F238E27FC236}">
                <a16:creationId xmlns:a16="http://schemas.microsoft.com/office/drawing/2014/main" id="{96FEAF6E-74A5-4672-813B-5A2CFF13BE39}"/>
              </a:ext>
            </a:extLst>
          </p:cNvPr>
          <p:cNvSpPr/>
          <p:nvPr/>
        </p:nvSpPr>
        <p:spPr>
          <a:xfrm>
            <a:off x="3373593" y="6034398"/>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6ـ..................</a:t>
            </a:r>
          </a:p>
        </p:txBody>
      </p:sp>
      <p:sp>
        <p:nvSpPr>
          <p:cNvPr id="27" name="مستطيل 26">
            <a:extLst>
              <a:ext uri="{FF2B5EF4-FFF2-40B4-BE49-F238E27FC236}">
                <a16:creationId xmlns:a16="http://schemas.microsoft.com/office/drawing/2014/main" id="{36AB22B3-FD45-4865-AED1-3E1A04B97D25}"/>
              </a:ext>
            </a:extLst>
          </p:cNvPr>
          <p:cNvSpPr/>
          <p:nvPr/>
        </p:nvSpPr>
        <p:spPr>
          <a:xfrm>
            <a:off x="6487639" y="6034398"/>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7ـ..................</a:t>
            </a:r>
          </a:p>
        </p:txBody>
      </p:sp>
      <p:sp>
        <p:nvSpPr>
          <p:cNvPr id="28" name="مستطيل 27">
            <a:extLst>
              <a:ext uri="{FF2B5EF4-FFF2-40B4-BE49-F238E27FC236}">
                <a16:creationId xmlns:a16="http://schemas.microsoft.com/office/drawing/2014/main" id="{A8671CD2-2CA6-48BD-9093-1528A4988DED}"/>
              </a:ext>
            </a:extLst>
          </p:cNvPr>
          <p:cNvSpPr/>
          <p:nvPr/>
        </p:nvSpPr>
        <p:spPr>
          <a:xfrm>
            <a:off x="9473311" y="6034398"/>
            <a:ext cx="2545890" cy="584775"/>
          </a:xfrm>
          <a:prstGeom prst="rect">
            <a:avLst/>
          </a:prstGeom>
          <a:solidFill>
            <a:schemeClr val="bg1"/>
          </a:solidFill>
          <a:ln w="38100">
            <a:solidFill>
              <a:srgbClr val="0070C0"/>
            </a:solidFill>
          </a:ln>
        </p:spPr>
        <p:txBody>
          <a:bodyPr wrap="none" lIns="91440" tIns="45720" rIns="91440" bIns="45720">
            <a:spAutoFit/>
          </a:bodyPr>
          <a:lstStyle/>
          <a:p>
            <a:pPr algn="ctr"/>
            <a:r>
              <a:rPr lang="ar-SA" sz="3200" b="1" cap="none" spc="0" dirty="0">
                <a:ln w="0"/>
                <a:solidFill>
                  <a:schemeClr val="accent5">
                    <a:lumMod val="75000"/>
                  </a:schemeClr>
                </a:solidFill>
                <a:effectLst>
                  <a:outerShdw blurRad="38100" dist="19050" dir="2700000" algn="tl" rotWithShape="0">
                    <a:schemeClr val="dk1">
                      <a:alpha val="40000"/>
                    </a:schemeClr>
                  </a:outerShdw>
                </a:effectLst>
              </a:rPr>
              <a:t>8ـ..................</a:t>
            </a:r>
          </a:p>
        </p:txBody>
      </p:sp>
      <p:pic>
        <p:nvPicPr>
          <p:cNvPr id="30" name="رسم 29" descr="السهم: مستقيم">
            <a:extLst>
              <a:ext uri="{FF2B5EF4-FFF2-40B4-BE49-F238E27FC236}">
                <a16:creationId xmlns:a16="http://schemas.microsoft.com/office/drawing/2014/main" id="{EF96EC11-AAC0-4794-8477-74E8AFA8C5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29764" y="2173286"/>
            <a:ext cx="914400" cy="914400"/>
          </a:xfrm>
          <a:prstGeom prst="rect">
            <a:avLst/>
          </a:prstGeom>
        </p:spPr>
      </p:pic>
      <p:pic>
        <p:nvPicPr>
          <p:cNvPr id="31" name="رسم 30" descr="السهم: مستقيم">
            <a:extLst>
              <a:ext uri="{FF2B5EF4-FFF2-40B4-BE49-F238E27FC236}">
                <a16:creationId xmlns:a16="http://schemas.microsoft.com/office/drawing/2014/main" id="{02110228-A8F2-485C-8506-196EDEBE77D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8080" y="2179367"/>
            <a:ext cx="914400" cy="914400"/>
          </a:xfrm>
          <a:prstGeom prst="rect">
            <a:avLst/>
          </a:prstGeom>
        </p:spPr>
      </p:pic>
      <p:pic>
        <p:nvPicPr>
          <p:cNvPr id="32" name="رسم 31" descr="السهم: مستقيم">
            <a:extLst>
              <a:ext uri="{FF2B5EF4-FFF2-40B4-BE49-F238E27FC236}">
                <a16:creationId xmlns:a16="http://schemas.microsoft.com/office/drawing/2014/main" id="{9F6685C3-7655-4544-812A-7B93261643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6671" y="2222910"/>
            <a:ext cx="914400" cy="914400"/>
          </a:xfrm>
          <a:prstGeom prst="rect">
            <a:avLst/>
          </a:prstGeom>
        </p:spPr>
      </p:pic>
      <p:pic>
        <p:nvPicPr>
          <p:cNvPr id="33" name="رسم 32" descr="السهم: مستقيم">
            <a:extLst>
              <a:ext uri="{FF2B5EF4-FFF2-40B4-BE49-F238E27FC236}">
                <a16:creationId xmlns:a16="http://schemas.microsoft.com/office/drawing/2014/main" id="{CF320498-DAC1-4E03-A9C4-41AFA560FC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2785453" y="4621327"/>
            <a:ext cx="914400" cy="914400"/>
          </a:xfrm>
          <a:prstGeom prst="rect">
            <a:avLst/>
          </a:prstGeom>
        </p:spPr>
      </p:pic>
      <p:pic>
        <p:nvPicPr>
          <p:cNvPr id="35" name="رسم 34" descr="السهم: مستقيم">
            <a:extLst>
              <a:ext uri="{FF2B5EF4-FFF2-40B4-BE49-F238E27FC236}">
                <a16:creationId xmlns:a16="http://schemas.microsoft.com/office/drawing/2014/main" id="{EEB3A6FA-59F3-41F8-A083-0CB7B62408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5817679" y="4661325"/>
            <a:ext cx="914400" cy="914400"/>
          </a:xfrm>
          <a:prstGeom prst="rect">
            <a:avLst/>
          </a:prstGeom>
        </p:spPr>
      </p:pic>
      <p:pic>
        <p:nvPicPr>
          <p:cNvPr id="36" name="رسم 35" descr="السهم: مستقيم">
            <a:extLst>
              <a:ext uri="{FF2B5EF4-FFF2-40B4-BE49-F238E27FC236}">
                <a16:creationId xmlns:a16="http://schemas.microsoft.com/office/drawing/2014/main" id="{F2BBC067-84A1-466A-8548-1F6E2BC284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8849905" y="4611723"/>
            <a:ext cx="914400" cy="914400"/>
          </a:xfrm>
          <a:prstGeom prst="rect">
            <a:avLst/>
          </a:prstGeom>
        </p:spPr>
      </p:pic>
    </p:spTree>
    <p:extLst>
      <p:ext uri="{BB962C8B-B14F-4D97-AF65-F5344CB8AC3E}">
        <p14:creationId xmlns:p14="http://schemas.microsoft.com/office/powerpoint/2010/main" val="10847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2329398E-8C1A-4956-94A0-39B13F175517}"/>
              </a:ext>
            </a:extLst>
          </p:cNvPr>
          <p:cNvSpPr/>
          <p:nvPr/>
        </p:nvSpPr>
        <p:spPr>
          <a:xfrm>
            <a:off x="1421743" y="158479"/>
            <a:ext cx="10586662" cy="1200329"/>
          </a:xfrm>
          <a:prstGeom prst="rect">
            <a:avLst/>
          </a:prstGeom>
          <a:solidFill>
            <a:schemeClr val="accent1">
              <a:lumMod val="20000"/>
              <a:lumOff val="80000"/>
            </a:schemeClr>
          </a:solidFill>
          <a:ln w="38100">
            <a:solidFill>
              <a:schemeClr val="tx1"/>
            </a:solidFill>
          </a:ln>
        </p:spPr>
        <p:txBody>
          <a:bodyPr wrap="square" lIns="91440" tIns="45720" rIns="91440" bIns="45720">
            <a:spAutoFit/>
          </a:bodyPr>
          <a:lstStyle/>
          <a:p>
            <a:pPr algn="ctr"/>
            <a:r>
              <a:rPr lang="ar-SA" sz="3600" b="0" cap="none" spc="0" dirty="0">
                <a:ln w="0"/>
                <a:solidFill>
                  <a:schemeClr val="tx1"/>
                </a:solidFill>
                <a:effectLst>
                  <a:outerShdw blurRad="38100" dist="19050" dir="2700000" algn="tl" rotWithShape="0">
                    <a:schemeClr val="dk1">
                      <a:alpha val="40000"/>
                    </a:schemeClr>
                  </a:outerShdw>
                </a:effectLst>
              </a:rPr>
              <a:t>طالبتي العزيزة بالتعاون مع زميلاتكـِ في المجموعة قومي بأجراء التجربة التالية مع اكمال الفجوة في الجدول التالي  </a:t>
            </a:r>
          </a:p>
        </p:txBody>
      </p:sp>
      <p:graphicFrame>
        <p:nvGraphicFramePr>
          <p:cNvPr id="3" name="جدول 2">
            <a:extLst>
              <a:ext uri="{FF2B5EF4-FFF2-40B4-BE49-F238E27FC236}">
                <a16:creationId xmlns:a16="http://schemas.microsoft.com/office/drawing/2014/main" id="{E89B524E-4E32-4C4B-AA83-A05742AAE943}"/>
              </a:ext>
            </a:extLst>
          </p:cNvPr>
          <p:cNvGraphicFramePr>
            <a:graphicFrameLocks noGrp="1"/>
          </p:cNvGraphicFramePr>
          <p:nvPr>
            <p:extLst>
              <p:ext uri="{D42A27DB-BD31-4B8C-83A1-F6EECF244321}">
                <p14:modId xmlns:p14="http://schemas.microsoft.com/office/powerpoint/2010/main" val="315790997"/>
              </p:ext>
            </p:extLst>
          </p:nvPr>
        </p:nvGraphicFramePr>
        <p:xfrm>
          <a:off x="1421743" y="1519764"/>
          <a:ext cx="10620000" cy="5148720"/>
        </p:xfrm>
        <a:graphic>
          <a:graphicData uri="http://schemas.openxmlformats.org/drawingml/2006/table">
            <a:tbl>
              <a:tblPr rtl="1" firstRow="1" bandRow="1">
                <a:tableStyleId>{5C22544A-7EE6-4342-B048-85BDC9FD1C3A}</a:tableStyleId>
              </a:tblPr>
              <a:tblGrid>
                <a:gridCol w="1440000">
                  <a:extLst>
                    <a:ext uri="{9D8B030D-6E8A-4147-A177-3AD203B41FA5}">
                      <a16:colId xmlns:a16="http://schemas.microsoft.com/office/drawing/2014/main" val="3898106886"/>
                    </a:ext>
                  </a:extLst>
                </a:gridCol>
                <a:gridCol w="1440000">
                  <a:extLst>
                    <a:ext uri="{9D8B030D-6E8A-4147-A177-3AD203B41FA5}">
                      <a16:colId xmlns:a16="http://schemas.microsoft.com/office/drawing/2014/main" val="2341104443"/>
                    </a:ext>
                  </a:extLst>
                </a:gridCol>
                <a:gridCol w="1440000">
                  <a:extLst>
                    <a:ext uri="{9D8B030D-6E8A-4147-A177-3AD203B41FA5}">
                      <a16:colId xmlns:a16="http://schemas.microsoft.com/office/drawing/2014/main" val="174485040"/>
                    </a:ext>
                  </a:extLst>
                </a:gridCol>
                <a:gridCol w="1620000">
                  <a:extLst>
                    <a:ext uri="{9D8B030D-6E8A-4147-A177-3AD203B41FA5}">
                      <a16:colId xmlns:a16="http://schemas.microsoft.com/office/drawing/2014/main" val="3650422365"/>
                    </a:ext>
                  </a:extLst>
                </a:gridCol>
                <a:gridCol w="1620000">
                  <a:extLst>
                    <a:ext uri="{9D8B030D-6E8A-4147-A177-3AD203B41FA5}">
                      <a16:colId xmlns:a16="http://schemas.microsoft.com/office/drawing/2014/main" val="741175559"/>
                    </a:ext>
                  </a:extLst>
                </a:gridCol>
                <a:gridCol w="1440000">
                  <a:extLst>
                    <a:ext uri="{9D8B030D-6E8A-4147-A177-3AD203B41FA5}">
                      <a16:colId xmlns:a16="http://schemas.microsoft.com/office/drawing/2014/main" val="3538216422"/>
                    </a:ext>
                  </a:extLst>
                </a:gridCol>
                <a:gridCol w="1620000">
                  <a:extLst>
                    <a:ext uri="{9D8B030D-6E8A-4147-A177-3AD203B41FA5}">
                      <a16:colId xmlns:a16="http://schemas.microsoft.com/office/drawing/2014/main" val="2885025591"/>
                    </a:ext>
                  </a:extLst>
                </a:gridCol>
              </a:tblGrid>
              <a:tr h="370840">
                <a:tc>
                  <a:txBody>
                    <a:bodyPr/>
                    <a:lstStyle/>
                    <a:p>
                      <a:pPr algn="ctr" rtl="1"/>
                      <a:r>
                        <a:rPr lang="ar-SA" sz="2400" dirty="0">
                          <a:solidFill>
                            <a:sysClr val="windowText" lastClr="000000"/>
                          </a:solidFill>
                        </a:rPr>
                        <a:t>الملاحظة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1"/>
                      <a:r>
                        <a:rPr lang="ar-SA" sz="2400" dirty="0">
                          <a:solidFill>
                            <a:sysClr val="windowText" lastClr="000000"/>
                          </a:solidFill>
                        </a:rPr>
                        <a:t>السؤال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algn="ctr" rtl="1"/>
                      <a:r>
                        <a:rPr lang="ar-SA" sz="2400" dirty="0">
                          <a:solidFill>
                            <a:sysClr val="windowText" lastClr="000000"/>
                          </a:solidFill>
                        </a:rPr>
                        <a:t>الفرضية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rtl="1"/>
                      <a:r>
                        <a:rPr lang="ar-SA" sz="2400" dirty="0">
                          <a:solidFill>
                            <a:sysClr val="windowText" lastClr="000000"/>
                          </a:solidFill>
                        </a:rPr>
                        <a:t>تصميم التجربة (الأدوات)</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algn="ctr" rtl="1"/>
                      <a:r>
                        <a:rPr lang="ar-SA" sz="2400" dirty="0">
                          <a:solidFill>
                            <a:sysClr val="windowText" lastClr="000000"/>
                          </a:solidFill>
                        </a:rPr>
                        <a:t>التجربة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rtl="1"/>
                      <a:r>
                        <a:rPr lang="ar-SA" sz="2400" dirty="0">
                          <a:solidFill>
                            <a:sysClr val="windowText" lastClr="000000"/>
                          </a:solidFill>
                        </a:rPr>
                        <a:t>النتائج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algn="ctr" rtl="1"/>
                      <a:r>
                        <a:rPr lang="ar-SA" sz="2400" dirty="0">
                          <a:solidFill>
                            <a:sysClr val="windowText" lastClr="000000"/>
                          </a:solidFill>
                        </a:rPr>
                        <a:t>تفسير النتائج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extLst>
                  <a:ext uri="{0D108BD9-81ED-4DB2-BD59-A6C34878D82A}">
                    <a16:rowId xmlns:a16="http://schemas.microsoft.com/office/drawing/2014/main" val="843994993"/>
                  </a:ext>
                </a:extLst>
              </a:tr>
              <a:tr h="3960000">
                <a:tc>
                  <a:txBody>
                    <a:bodyPr/>
                    <a:lstStyle/>
                    <a:p>
                      <a:pPr algn="ctr" rtl="1"/>
                      <a:r>
                        <a:rPr lang="ar-SA" sz="2400" dirty="0"/>
                        <a:t>يمكن ان يتجمع الماء على السطوح المستوية الكبيرة والصغيرة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400" dirty="0"/>
                        <a:t>كم قطرة ماء يمكن أن تحملها قطعة النقود المعدنية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400" dirty="0"/>
                        <a:t>عدد قطرات الماء التي ستحملها القطعة المعدنية </a:t>
                      </a:r>
                    </a:p>
                    <a:p>
                      <a:pPr algn="ctr" rtl="1"/>
                      <a:r>
                        <a:rPr lang="ar-SA" sz="2400"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400" dirty="0"/>
                        <a:t>عدد قطرات الماء الفعلية التي حملتها القطعة المعدنية </a:t>
                      </a:r>
                    </a:p>
                    <a:p>
                      <a:pPr algn="ctr" rtl="1"/>
                      <a:r>
                        <a:rPr lang="ar-SA" sz="2400" dirty="0"/>
                        <a:t>..............</a:t>
                      </a:r>
                    </a:p>
                    <a:p>
                      <a:pPr algn="ctr" rtl="1"/>
                      <a:r>
                        <a:rPr lang="ar-SA" sz="2400" dirty="0"/>
                        <a:t>شكل قطرة الماء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9972296"/>
                  </a:ext>
                </a:extLst>
              </a:tr>
            </a:tbl>
          </a:graphicData>
        </a:graphic>
      </p:graphicFrame>
      <p:pic>
        <p:nvPicPr>
          <p:cNvPr id="4" name="صورة 3">
            <a:extLst>
              <a:ext uri="{FF2B5EF4-FFF2-40B4-BE49-F238E27FC236}">
                <a16:creationId xmlns:a16="http://schemas.microsoft.com/office/drawing/2014/main" id="{7055F565-1915-411B-B515-9BD4A7A0636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7" b="92197" l="10000" r="90000">
                        <a14:foregroundMark x1="83333" y1="83815" x2="83333" y2="83815"/>
                        <a14:foregroundMark x1="89667" y1="92197" x2="89667" y2="92197"/>
                        <a14:foregroundMark x1="18333" y1="10405" x2="18333" y2="10405"/>
                        <a14:foregroundMark x1="38333" y1="36127" x2="38333" y2="36127"/>
                        <a14:foregroundMark x1="77000" y1="75145" x2="77000" y2="75145"/>
                      </a14:backgroundRemoval>
                    </a14:imgEffect>
                  </a14:imgLayer>
                </a14:imgProps>
              </a:ext>
              <a:ext uri="{28A0092B-C50C-407E-A947-70E740481C1C}">
                <a14:useLocalDpi xmlns:a14="http://schemas.microsoft.com/office/drawing/2010/main" val="0"/>
              </a:ext>
            </a:extLst>
          </a:blip>
          <a:stretch>
            <a:fillRect/>
          </a:stretch>
        </p:blipFill>
        <p:spPr>
          <a:xfrm>
            <a:off x="150257" y="3809844"/>
            <a:ext cx="1586084" cy="1829284"/>
          </a:xfrm>
          <a:prstGeom prst="rect">
            <a:avLst/>
          </a:prstGeom>
        </p:spPr>
      </p:pic>
      <p:pic>
        <p:nvPicPr>
          <p:cNvPr id="5" name="صورة 4">
            <a:extLst>
              <a:ext uri="{FF2B5EF4-FFF2-40B4-BE49-F238E27FC236}">
                <a16:creationId xmlns:a16="http://schemas.microsoft.com/office/drawing/2014/main" id="{63A2B0E9-95DF-4581-AC48-53264E1083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890" y="2765669"/>
            <a:ext cx="1203249" cy="1295805"/>
          </a:xfrm>
          <a:prstGeom prst="rect">
            <a:avLst/>
          </a:prstGeom>
        </p:spPr>
      </p:pic>
      <p:pic>
        <p:nvPicPr>
          <p:cNvPr id="6" name="صورة 5">
            <a:extLst>
              <a:ext uri="{FF2B5EF4-FFF2-40B4-BE49-F238E27FC236}">
                <a16:creationId xmlns:a16="http://schemas.microsoft.com/office/drawing/2014/main" id="{65C584C5-A298-4794-A5B8-B8402B08C5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786" b="91518" l="8000" r="97778">
                        <a14:foregroundMark x1="94667" y1="61607" x2="94667" y2="61607"/>
                        <a14:foregroundMark x1="98222" y1="61607" x2="98222" y2="61607"/>
                        <a14:foregroundMark x1="98222" y1="61607" x2="98222" y2="61607"/>
                        <a14:foregroundMark x1="41333" y1="79911" x2="41333" y2="79911"/>
                        <a14:foregroundMark x1="41333" y1="79911" x2="41333" y2="79911"/>
                        <a14:foregroundMark x1="41333" y1="79911" x2="41333" y2="79911"/>
                        <a14:foregroundMark x1="18222" y1="91518" x2="18222" y2="91518"/>
                        <a14:foregroundMark x1="24000" y1="75000" x2="24000" y2="75000"/>
                        <a14:foregroundMark x1="8000" y1="34375" x2="8000" y2="34375"/>
                        <a14:foregroundMark x1="15111" y1="7589" x2="15111" y2="7589"/>
                        <a14:foregroundMark x1="15111" y1="7589" x2="15111" y2="7589"/>
                        <a14:foregroundMark x1="27111" y1="7589" x2="27111" y2="7589"/>
                        <a14:foregroundMark x1="12000" y1="4464" x2="12000" y2="4464"/>
                        <a14:foregroundMark x1="20889" y1="1786" x2="20889" y2="1786"/>
                        <a14:foregroundMark x1="20889" y1="1786" x2="20889" y2="1786"/>
                        <a14:foregroundMark x1="20889" y1="1786" x2="20889" y2="1786"/>
                      </a14:backgroundRemoval>
                    </a14:imgEffect>
                  </a14:imgLayer>
                </a14:imgProps>
              </a:ext>
              <a:ext uri="{28A0092B-C50C-407E-A947-70E740481C1C}">
                <a14:useLocalDpi xmlns:a14="http://schemas.microsoft.com/office/drawing/2010/main" val="0"/>
              </a:ext>
            </a:extLst>
          </a:blip>
          <a:stretch>
            <a:fillRect/>
          </a:stretch>
        </p:blipFill>
        <p:spPr>
          <a:xfrm>
            <a:off x="150257" y="4989646"/>
            <a:ext cx="1848517" cy="1829284"/>
          </a:xfrm>
          <a:prstGeom prst="rect">
            <a:avLst/>
          </a:prstGeom>
        </p:spPr>
      </p:pic>
      <p:pic>
        <p:nvPicPr>
          <p:cNvPr id="1026" name="Picture 2" descr="ÙØªÙØ¬Ø© Ø¨Ø­Ø« Ø§ÙØµÙØ± Ø¹Ù âªscientistâ¬â">
            <a:extLst>
              <a:ext uri="{FF2B5EF4-FFF2-40B4-BE49-F238E27FC236}">
                <a16:creationId xmlns:a16="http://schemas.microsoft.com/office/drawing/2014/main" id="{08C45DF8-987E-4D4F-9ADD-59A7E2FC82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257" y="64282"/>
            <a:ext cx="1848517" cy="25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6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161744" y="142872"/>
            <a:ext cx="11851162" cy="1200329"/>
          </a:xfrm>
          <a:prstGeom prst="rect">
            <a:avLst/>
          </a:prstGeom>
          <a:solidFill>
            <a:schemeClr val="accent1">
              <a:lumMod val="20000"/>
              <a:lumOff val="80000"/>
            </a:schemeClr>
          </a:solidFill>
          <a:ln w="38100">
            <a:solidFill>
              <a:schemeClr val="tx1"/>
            </a:solidFill>
          </a:ln>
        </p:spPr>
        <p:txBody>
          <a:bodyPr wrap="square" lIns="91440" tIns="45720" rIns="91440" bIns="45720">
            <a:spAutoFit/>
          </a:bodyPr>
          <a:lstStyle/>
          <a:p>
            <a:pPr algn="ctr"/>
            <a:r>
              <a:rPr lang="ar-SA" sz="3600" b="0" cap="none" spc="0" dirty="0">
                <a:ln w="0"/>
                <a:solidFill>
                  <a:schemeClr val="tx1"/>
                </a:solidFill>
                <a:effectLst>
                  <a:outerShdw blurRad="38100" dist="19050" dir="2700000" algn="tl" rotWithShape="0">
                    <a:schemeClr val="dk1">
                      <a:alpha val="40000"/>
                    </a:schemeClr>
                  </a:outerShdw>
                </a:effectLst>
              </a:rPr>
              <a:t>ب ـ ماذا يحدث لو حاولنا أن نغير أحد متغيرات التجربة فهل سيؤثر ذلك نتائج التجربة؟ اقترحي متغيرا يمكن تجربة أثر تغييره على عدد قطرات السائل   </a:t>
            </a:r>
          </a:p>
        </p:txBody>
      </p:sp>
      <p:graphicFrame>
        <p:nvGraphicFramePr>
          <p:cNvPr id="10" name="جدول 9">
            <a:extLst>
              <a:ext uri="{FF2B5EF4-FFF2-40B4-BE49-F238E27FC236}">
                <a16:creationId xmlns:a16="http://schemas.microsoft.com/office/drawing/2014/main" id="{CAF858C4-5848-4C93-B445-FF6BCB6AAA10}"/>
              </a:ext>
            </a:extLst>
          </p:cNvPr>
          <p:cNvGraphicFramePr>
            <a:graphicFrameLocks noGrp="1"/>
          </p:cNvGraphicFramePr>
          <p:nvPr>
            <p:extLst>
              <p:ext uri="{D42A27DB-BD31-4B8C-83A1-F6EECF244321}">
                <p14:modId xmlns:p14="http://schemas.microsoft.com/office/powerpoint/2010/main" val="74312491"/>
              </p:ext>
            </p:extLst>
          </p:nvPr>
        </p:nvGraphicFramePr>
        <p:xfrm>
          <a:off x="161743" y="1448324"/>
          <a:ext cx="11880000" cy="3522960"/>
        </p:xfrm>
        <a:graphic>
          <a:graphicData uri="http://schemas.openxmlformats.org/drawingml/2006/table">
            <a:tbl>
              <a:tblPr rtl="1" firstRow="1" bandRow="1">
                <a:tableStyleId>{5C22544A-7EE6-4342-B048-85BDC9FD1C3A}</a:tableStyleId>
              </a:tblPr>
              <a:tblGrid>
                <a:gridCol w="1980000">
                  <a:extLst>
                    <a:ext uri="{9D8B030D-6E8A-4147-A177-3AD203B41FA5}">
                      <a16:colId xmlns:a16="http://schemas.microsoft.com/office/drawing/2014/main" val="2341104443"/>
                    </a:ext>
                  </a:extLst>
                </a:gridCol>
                <a:gridCol w="1980000">
                  <a:extLst>
                    <a:ext uri="{9D8B030D-6E8A-4147-A177-3AD203B41FA5}">
                      <a16:colId xmlns:a16="http://schemas.microsoft.com/office/drawing/2014/main" val="174485040"/>
                    </a:ext>
                  </a:extLst>
                </a:gridCol>
                <a:gridCol w="1980000">
                  <a:extLst>
                    <a:ext uri="{9D8B030D-6E8A-4147-A177-3AD203B41FA5}">
                      <a16:colId xmlns:a16="http://schemas.microsoft.com/office/drawing/2014/main" val="3650422365"/>
                    </a:ext>
                  </a:extLst>
                </a:gridCol>
                <a:gridCol w="1980000">
                  <a:extLst>
                    <a:ext uri="{9D8B030D-6E8A-4147-A177-3AD203B41FA5}">
                      <a16:colId xmlns:a16="http://schemas.microsoft.com/office/drawing/2014/main" val="741175559"/>
                    </a:ext>
                  </a:extLst>
                </a:gridCol>
                <a:gridCol w="1980000">
                  <a:extLst>
                    <a:ext uri="{9D8B030D-6E8A-4147-A177-3AD203B41FA5}">
                      <a16:colId xmlns:a16="http://schemas.microsoft.com/office/drawing/2014/main" val="3538216422"/>
                    </a:ext>
                  </a:extLst>
                </a:gridCol>
                <a:gridCol w="1980000">
                  <a:extLst>
                    <a:ext uri="{9D8B030D-6E8A-4147-A177-3AD203B41FA5}">
                      <a16:colId xmlns:a16="http://schemas.microsoft.com/office/drawing/2014/main" val="2885025591"/>
                    </a:ext>
                  </a:extLst>
                </a:gridCol>
              </a:tblGrid>
              <a:tr h="370840">
                <a:tc>
                  <a:txBody>
                    <a:bodyPr/>
                    <a:lstStyle/>
                    <a:p>
                      <a:pPr algn="ctr" rtl="1"/>
                      <a:r>
                        <a:rPr lang="ar-SA" sz="2400" dirty="0">
                          <a:solidFill>
                            <a:sysClr val="windowText" lastClr="000000"/>
                          </a:solidFill>
                        </a:rPr>
                        <a:t>السؤال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rtl="1"/>
                      <a:r>
                        <a:rPr lang="ar-SA" sz="2400" dirty="0">
                          <a:solidFill>
                            <a:sysClr val="windowText" lastClr="000000"/>
                          </a:solidFill>
                        </a:rPr>
                        <a:t>الفرضية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algn="ctr" rtl="1"/>
                      <a:r>
                        <a:rPr lang="ar-SA" sz="2400" dirty="0">
                          <a:solidFill>
                            <a:sysClr val="windowText" lastClr="000000"/>
                          </a:solidFill>
                        </a:rPr>
                        <a:t>تصميم التجربة (الأدوات)</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7A7"/>
                    </a:solidFill>
                  </a:tcPr>
                </a:tc>
                <a:tc>
                  <a:txBody>
                    <a:bodyPr/>
                    <a:lstStyle/>
                    <a:p>
                      <a:pPr algn="ctr" rtl="1"/>
                      <a:r>
                        <a:rPr lang="ar-SA" sz="2400" dirty="0">
                          <a:solidFill>
                            <a:sysClr val="windowText" lastClr="000000"/>
                          </a:solidFill>
                        </a:rPr>
                        <a:t>التجربة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F"/>
                    </a:solidFill>
                  </a:tcPr>
                </a:tc>
                <a:tc>
                  <a:txBody>
                    <a:bodyPr/>
                    <a:lstStyle/>
                    <a:p>
                      <a:pPr algn="ctr" rtl="1"/>
                      <a:r>
                        <a:rPr lang="ar-SA" sz="2400" dirty="0">
                          <a:solidFill>
                            <a:sysClr val="windowText" lastClr="000000"/>
                          </a:solidFill>
                        </a:rPr>
                        <a:t>النتائج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algn="ctr" rtl="1"/>
                      <a:r>
                        <a:rPr lang="ar-SA" sz="2400" dirty="0">
                          <a:solidFill>
                            <a:sysClr val="windowText" lastClr="000000"/>
                          </a:solidFill>
                        </a:rPr>
                        <a:t>تفسير النتائج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7A7"/>
                    </a:solidFill>
                  </a:tcPr>
                </a:tc>
                <a:extLst>
                  <a:ext uri="{0D108BD9-81ED-4DB2-BD59-A6C34878D82A}">
                    <a16:rowId xmlns:a16="http://schemas.microsoft.com/office/drawing/2014/main" val="843994993"/>
                  </a:ext>
                </a:extLst>
              </a:tr>
              <a:tr h="2700000">
                <a:tc>
                  <a:txBody>
                    <a:bodyPr/>
                    <a:lstStyle/>
                    <a:p>
                      <a:pPr algn="ctr" rtl="1"/>
                      <a:r>
                        <a:rPr lang="ar-SA" sz="2400" dirty="0"/>
                        <a:t>كم </a:t>
                      </a:r>
                      <a:r>
                        <a:rPr lang="ar-SA" sz="2400"/>
                        <a:t>قطرة سائل </a:t>
                      </a:r>
                      <a:r>
                        <a:rPr lang="ar-SA" sz="2400" dirty="0"/>
                        <a:t>يمكن أن تحملها قطعة النقود المعدنية لو غيرنا احد المتغيرات مثل .............؟</a:t>
                      </a:r>
                    </a:p>
                    <a:p>
                      <a:pPr algn="ctr" rtl="1"/>
                      <a:r>
                        <a:rPr lang="ar-SA" sz="2400"/>
                        <a:t>(اذكري المتغير</a:t>
                      </a:r>
                      <a:r>
                        <a:rPr lang="ar-SA" sz="2400"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400" dirty="0"/>
                        <a:t>عدد القطرات التي ستحملها القطعة المعدنية </a:t>
                      </a:r>
                    </a:p>
                    <a:p>
                      <a:pPr algn="ctr" rtl="1"/>
                      <a:r>
                        <a:rPr lang="ar-SA" sz="2400"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r>
                        <a:rPr lang="ar-SA" sz="2400" dirty="0"/>
                        <a:t>عدد القطرات  الفعلية التي حملتها القطعة المعدنية </a:t>
                      </a:r>
                    </a:p>
                    <a:p>
                      <a:pPr algn="ctr" rtl="1"/>
                      <a:r>
                        <a:rPr lang="ar-SA" sz="2400" dirty="0"/>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9972296"/>
                  </a:ext>
                </a:extLst>
              </a:tr>
            </a:tbl>
          </a:graphicData>
        </a:graphic>
      </p:graphicFrame>
      <p:graphicFrame>
        <p:nvGraphicFramePr>
          <p:cNvPr id="4" name="جدول 3">
            <a:extLst>
              <a:ext uri="{FF2B5EF4-FFF2-40B4-BE49-F238E27FC236}">
                <a16:creationId xmlns:a16="http://schemas.microsoft.com/office/drawing/2014/main" id="{C03D385B-8C0B-4C12-90BE-455CEABE7AFB}"/>
              </a:ext>
            </a:extLst>
          </p:cNvPr>
          <p:cNvGraphicFramePr>
            <a:graphicFrameLocks noGrp="1"/>
          </p:cNvGraphicFramePr>
          <p:nvPr>
            <p:extLst>
              <p:ext uri="{D42A27DB-BD31-4B8C-83A1-F6EECF244321}">
                <p14:modId xmlns:p14="http://schemas.microsoft.com/office/powerpoint/2010/main" val="2110914765"/>
              </p:ext>
            </p:extLst>
          </p:nvPr>
        </p:nvGraphicFramePr>
        <p:xfrm>
          <a:off x="147193" y="5076407"/>
          <a:ext cx="11880000" cy="1650960"/>
        </p:xfrm>
        <a:graphic>
          <a:graphicData uri="http://schemas.openxmlformats.org/drawingml/2006/table">
            <a:tbl>
              <a:tblPr rtl="1" firstRow="1" bandRow="1">
                <a:tableStyleId>{5C22544A-7EE6-4342-B048-85BDC9FD1C3A}</a:tableStyleId>
              </a:tblPr>
              <a:tblGrid>
                <a:gridCol w="1800000">
                  <a:extLst>
                    <a:ext uri="{9D8B030D-6E8A-4147-A177-3AD203B41FA5}">
                      <a16:colId xmlns:a16="http://schemas.microsoft.com/office/drawing/2014/main" val="4059638700"/>
                    </a:ext>
                  </a:extLst>
                </a:gridCol>
                <a:gridCol w="2016000">
                  <a:extLst>
                    <a:ext uri="{9D8B030D-6E8A-4147-A177-3AD203B41FA5}">
                      <a16:colId xmlns:a16="http://schemas.microsoft.com/office/drawing/2014/main" val="2965579654"/>
                    </a:ext>
                  </a:extLst>
                </a:gridCol>
                <a:gridCol w="2016000">
                  <a:extLst>
                    <a:ext uri="{9D8B030D-6E8A-4147-A177-3AD203B41FA5}">
                      <a16:colId xmlns:a16="http://schemas.microsoft.com/office/drawing/2014/main" val="769408841"/>
                    </a:ext>
                  </a:extLst>
                </a:gridCol>
                <a:gridCol w="2016000">
                  <a:extLst>
                    <a:ext uri="{9D8B030D-6E8A-4147-A177-3AD203B41FA5}">
                      <a16:colId xmlns:a16="http://schemas.microsoft.com/office/drawing/2014/main" val="1522923308"/>
                    </a:ext>
                  </a:extLst>
                </a:gridCol>
                <a:gridCol w="2016000">
                  <a:extLst>
                    <a:ext uri="{9D8B030D-6E8A-4147-A177-3AD203B41FA5}">
                      <a16:colId xmlns:a16="http://schemas.microsoft.com/office/drawing/2014/main" val="62492194"/>
                    </a:ext>
                  </a:extLst>
                </a:gridCol>
                <a:gridCol w="2016000">
                  <a:extLst>
                    <a:ext uri="{9D8B030D-6E8A-4147-A177-3AD203B41FA5}">
                      <a16:colId xmlns:a16="http://schemas.microsoft.com/office/drawing/2014/main" val="1756538577"/>
                    </a:ext>
                  </a:extLst>
                </a:gridCol>
              </a:tblGrid>
              <a:tr h="370840">
                <a:tc rowSpan="2">
                  <a:txBody>
                    <a:bodyPr/>
                    <a:lstStyle/>
                    <a:p>
                      <a:pPr algn="ctr" rtl="1"/>
                      <a:r>
                        <a:rPr lang="ar-SA" sz="2400" dirty="0">
                          <a:solidFill>
                            <a:schemeClr val="tx1"/>
                          </a:solidFill>
                        </a:rPr>
                        <a:t>من خلال التجربة السابقة حددي كل من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a:r>
                        <a:rPr lang="ar-SA" sz="2400" dirty="0">
                          <a:solidFill>
                            <a:schemeClr val="tx1"/>
                          </a:solidFill>
                        </a:rPr>
                        <a:t>المتغير المستقل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FFCC"/>
                    </a:solidFill>
                  </a:tcPr>
                </a:tc>
                <a:tc>
                  <a:txBody>
                    <a:bodyPr/>
                    <a:lstStyle/>
                    <a:p>
                      <a:pPr algn="ctr" rtl="1"/>
                      <a:r>
                        <a:rPr lang="ar-SA" sz="2400" dirty="0">
                          <a:solidFill>
                            <a:schemeClr val="tx1"/>
                          </a:solidFill>
                        </a:rPr>
                        <a:t>المتغير الثابت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9FFCC"/>
                    </a:solidFill>
                  </a:tcPr>
                </a:tc>
                <a:tc>
                  <a:txBody>
                    <a:bodyPr/>
                    <a:lstStyle/>
                    <a:p>
                      <a:pPr algn="ctr" rtl="1"/>
                      <a:r>
                        <a:rPr lang="ar-SA" sz="2400" dirty="0">
                          <a:solidFill>
                            <a:schemeClr val="tx1"/>
                          </a:solidFill>
                        </a:rPr>
                        <a:t>المجموعة الضابطة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9F"/>
                    </a:solidFill>
                  </a:tcPr>
                </a:tc>
                <a:tc>
                  <a:txBody>
                    <a:bodyPr/>
                    <a:lstStyle/>
                    <a:p>
                      <a:pPr algn="ctr" rtl="1"/>
                      <a:r>
                        <a:rPr lang="ar-SA" sz="2400" dirty="0">
                          <a:solidFill>
                            <a:schemeClr val="tx1"/>
                          </a:solidFill>
                        </a:rPr>
                        <a:t>بيانات كمية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tc>
                  <a:txBody>
                    <a:bodyPr/>
                    <a:lstStyle/>
                    <a:p>
                      <a:pPr algn="ctr" rtl="1"/>
                      <a:r>
                        <a:rPr lang="ar-SA" sz="2400" dirty="0">
                          <a:solidFill>
                            <a:schemeClr val="tx1"/>
                          </a:solidFill>
                        </a:rPr>
                        <a:t>بيانات وصفية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A7A7"/>
                    </a:solidFill>
                  </a:tcPr>
                </a:tc>
                <a:extLst>
                  <a:ext uri="{0D108BD9-81ED-4DB2-BD59-A6C34878D82A}">
                    <a16:rowId xmlns:a16="http://schemas.microsoft.com/office/drawing/2014/main" val="1915217138"/>
                  </a:ext>
                </a:extLst>
              </a:tr>
              <a:tr h="828000">
                <a:tc vMerge="1">
                  <a:txBody>
                    <a:bodyPr/>
                    <a:lstStyle/>
                    <a:p>
                      <a:pPr rtl="1"/>
                      <a:endParaRPr lang="ar-SA" dirty="0"/>
                    </a:p>
                  </a:txBody>
                  <a:tcPr/>
                </a:tc>
                <a:tc>
                  <a:txBody>
                    <a:bodyPr/>
                    <a:lstStyle/>
                    <a:p>
                      <a:pP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rtl="1"/>
                      <a:endParaRPr lang="ar-SA" sz="24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486018"/>
                  </a:ext>
                </a:extLst>
              </a:tr>
            </a:tbl>
          </a:graphicData>
        </a:graphic>
      </p:graphicFrame>
    </p:spTree>
    <p:extLst>
      <p:ext uri="{BB962C8B-B14F-4D97-AF65-F5344CB8AC3E}">
        <p14:creationId xmlns:p14="http://schemas.microsoft.com/office/powerpoint/2010/main" val="2310984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218544" y="1405219"/>
            <a:ext cx="9705075" cy="5201424"/>
          </a:xfrm>
          <a:prstGeom prst="rect">
            <a:avLst/>
          </a:prstGeom>
          <a:noFill/>
          <a:ln w="38100">
            <a:solidFill>
              <a:srgbClr val="FFFF00"/>
            </a:solidFill>
          </a:ln>
        </p:spPr>
        <p:txBody>
          <a:bodyPr wrap="square" lIns="91440" tIns="45720" rIns="91440" bIns="45720">
            <a:spAutoFit/>
          </a:bodyPr>
          <a:lstStyle/>
          <a:p>
            <a:r>
              <a:rPr lang="ar-SA" sz="3200" b="1" u="sng" cap="none" spc="0" dirty="0">
                <a:ln w="0"/>
                <a:solidFill>
                  <a:srgbClr val="FF0000"/>
                </a:solidFill>
                <a:effectLst>
                  <a:outerShdw blurRad="38100" dist="19050" dir="2700000" algn="tl" rotWithShape="0">
                    <a:schemeClr val="dk1">
                      <a:alpha val="40000"/>
                    </a:schemeClr>
                  </a:outerShdw>
                </a:effectLst>
              </a:rPr>
              <a:t>الاستقصاء</a:t>
            </a:r>
            <a:r>
              <a:rPr lang="ar-SA" sz="3200" b="0" cap="none" spc="0" dirty="0">
                <a:ln w="0"/>
                <a:solidFill>
                  <a:schemeClr val="tx1"/>
                </a:solidFill>
                <a:effectLst>
                  <a:outerShdw blurRad="38100" dist="19050" dir="2700000" algn="tl" rotWithShape="0">
                    <a:schemeClr val="dk1">
                      <a:alpha val="40000"/>
                    </a:schemeClr>
                  </a:outerShdw>
                </a:effectLst>
              </a:rPr>
              <a:t> </a:t>
            </a:r>
          </a:p>
          <a:p>
            <a:r>
              <a:rPr lang="ar-SA" sz="3200" b="0" u="sng" cap="none" spc="0" dirty="0">
                <a:ln w="0"/>
                <a:solidFill>
                  <a:schemeClr val="tx1"/>
                </a:solidFill>
                <a:effectLst>
                  <a:outerShdw blurRad="38100" dist="19050" dir="2700000" algn="tl" rotWithShape="0">
                    <a:schemeClr val="dk1">
                      <a:alpha val="40000"/>
                    </a:schemeClr>
                  </a:outerShdw>
                </a:effectLst>
              </a:rPr>
              <a:t>هي </a:t>
            </a:r>
            <a:r>
              <a:rPr lang="ar-SA" sz="3200" u="sng" dirty="0">
                <a:ln w="0"/>
                <a:effectLst>
                  <a:outerShdw blurRad="38100" dist="19050" dir="2700000" algn="tl" rotWithShape="0">
                    <a:schemeClr val="dk1">
                      <a:alpha val="40000"/>
                    </a:schemeClr>
                  </a:outerShdw>
                </a:effectLst>
              </a:rPr>
              <a:t>إحدى أهم الطرق التي يستخدمها عالم الأحياء للحصول على المعرفة </a:t>
            </a:r>
          </a:p>
          <a:p>
            <a:r>
              <a:rPr lang="ar-SA" sz="3200" dirty="0">
                <a:ln w="0"/>
                <a:effectLst>
                  <a:outerShdw blurRad="38100" dist="19050" dir="2700000" algn="tl" rotWithShape="0">
                    <a:schemeClr val="dk1">
                      <a:alpha val="40000"/>
                    </a:schemeClr>
                  </a:outerShdw>
                </a:effectLst>
              </a:rPr>
              <a:t>ولمعرفة ما هو </a:t>
            </a:r>
            <a:r>
              <a:rPr lang="ar-SA" sz="3200" b="1" u="sng" dirty="0">
                <a:ln w="0"/>
                <a:solidFill>
                  <a:srgbClr val="FF0000"/>
                </a:solidFill>
                <a:effectLst>
                  <a:outerShdw blurRad="38100" dist="19050" dir="2700000" algn="tl" rotWithShape="0">
                    <a:schemeClr val="dk1">
                      <a:alpha val="40000"/>
                    </a:schemeClr>
                  </a:outerShdw>
                </a:effectLst>
              </a:rPr>
              <a:t>الاستقصاء؟</a:t>
            </a:r>
            <a:r>
              <a:rPr lang="ar-SA" sz="3200" dirty="0">
                <a:ln w="0"/>
                <a:effectLst>
                  <a:outerShdw blurRad="38100" dist="19050" dir="2700000" algn="tl" rotWithShape="0">
                    <a:schemeClr val="dk1">
                      <a:alpha val="40000"/>
                    </a:schemeClr>
                  </a:outerShdw>
                </a:effectLst>
              </a:rPr>
              <a:t> وماهي مراحله؟ سنقوم بالنشاط التالي :</a:t>
            </a:r>
          </a:p>
          <a:p>
            <a:r>
              <a:rPr lang="ar-SA" sz="3200" dirty="0">
                <a:ln w="0"/>
                <a:effectLst>
                  <a:outerShdw blurRad="38100" dist="19050" dir="2700000" algn="tl" rotWithShape="0">
                    <a:schemeClr val="dk1">
                      <a:alpha val="40000"/>
                    </a:schemeClr>
                  </a:outerShdw>
                </a:effectLst>
              </a:rPr>
              <a:t>سنطلب من طالبة أن تخرج خارج الصف ثم سنتفق على وضع شيء ما داخل الصندوق </a:t>
            </a:r>
          </a:p>
          <a:p>
            <a:r>
              <a:rPr lang="ar-SA" sz="3200" dirty="0">
                <a:ln w="0"/>
                <a:effectLst>
                  <a:outerShdw blurRad="38100" dist="19050" dir="2700000" algn="tl" rotWithShape="0">
                    <a:schemeClr val="dk1">
                      <a:alpha val="40000"/>
                    </a:schemeClr>
                  </a:outerShdw>
                </a:effectLst>
              </a:rPr>
              <a:t>ثم سنطلب من الطالبة ان تعود إلى الفصل بعد ذلكـ ستمسك الطالبة بالصندوق وستحاول معرفة ما بداخله حيث ستوجه أسئلة لزميلاتها وستقوم زميلاتها بإعطائها تلميحات عن ما في داخل الصندوق ثم من خلال ملاحظاتها وإجابات زميلاتها ستتعرف على ما بداخل الصندوق دون فتحه</a:t>
            </a:r>
          </a:p>
          <a:p>
            <a:r>
              <a:rPr lang="ar-SA" sz="3200" dirty="0">
                <a:ln w="0"/>
                <a:effectLst>
                  <a:outerShdw blurRad="38100" dist="19050" dir="2700000" algn="tl" rotWithShape="0">
                    <a:schemeClr val="dk1">
                      <a:alpha val="40000"/>
                    </a:schemeClr>
                  </a:outerShdw>
                </a:effectLst>
              </a:rPr>
              <a:t>(أي انها أتبعت طريقة الاستقصاء) . </a:t>
            </a:r>
            <a:r>
              <a:rPr lang="ar-SA" sz="4400" b="0" cap="none" spc="0" dirty="0">
                <a:ln w="0"/>
                <a:solidFill>
                  <a:schemeClr val="tx1"/>
                </a:solidFill>
                <a:effectLst>
                  <a:outerShdw blurRad="38100" dist="19050" dir="2700000" algn="tl" rotWithShape="0">
                    <a:schemeClr val="dk1">
                      <a:alpha val="40000"/>
                    </a:schemeClr>
                  </a:outerShdw>
                </a:effectLst>
              </a:rPr>
              <a:t>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27" y="1694272"/>
            <a:ext cx="1467782" cy="17347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مستطيل 1"/>
          <p:cNvSpPr/>
          <p:nvPr/>
        </p:nvSpPr>
        <p:spPr>
          <a:xfrm>
            <a:off x="1500232" y="357312"/>
            <a:ext cx="8762744" cy="769441"/>
          </a:xfrm>
          <a:prstGeom prst="rect">
            <a:avLst/>
          </a:prstGeom>
          <a:solidFill>
            <a:schemeClr val="bg1"/>
          </a:solidFill>
          <a:ln w="38100">
            <a:solidFill>
              <a:srgbClr val="EA44CA"/>
            </a:solidFill>
          </a:ln>
        </p:spPr>
        <p:txBody>
          <a:bodyPr wrap="square" lIns="91440" tIns="45720" rIns="91440" bIns="45720">
            <a:spAutoFit/>
          </a:bodyPr>
          <a:lstStyle/>
          <a:p>
            <a:pPr algn="ctr"/>
            <a:r>
              <a:rPr lang="ar-SA" sz="4400" b="1" cap="none" spc="0" dirty="0" err="1">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استيراتيجية</a:t>
            </a:r>
            <a:r>
              <a:rPr lang="ar-SA" sz="4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 التعلم باللعب (صندوق المفاجئات)</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27" y="4115503"/>
            <a:ext cx="1748661" cy="2385185"/>
          </a:xfrm>
          <a:prstGeom prst="rect">
            <a:avLst/>
          </a:prstGeom>
        </p:spPr>
      </p:pic>
    </p:spTree>
    <p:extLst>
      <p:ext uri="{BB962C8B-B14F-4D97-AF65-F5344CB8AC3E}">
        <p14:creationId xmlns:p14="http://schemas.microsoft.com/office/powerpoint/2010/main" val="38512874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18922" y="562443"/>
            <a:ext cx="4680000" cy="792000"/>
          </a:xfrm>
          <a:prstGeom prst="rect">
            <a:avLst/>
          </a:prstGeom>
          <a:solidFill>
            <a:schemeClr val="bg1"/>
          </a:solidFill>
          <a:ln w="38100">
            <a:solidFill>
              <a:srgbClr val="EA44CA"/>
            </a:solidFill>
          </a:ln>
        </p:spPr>
        <p:txBody>
          <a:bodyPr wrap="square" lIns="91440" tIns="45720" rIns="91440" bIns="45720">
            <a:spAutoFit/>
          </a:bodyPr>
          <a:lstStyle/>
          <a:p>
            <a:pPr algn="ctr"/>
            <a:r>
              <a:rPr lang="ar-SA" sz="4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خطوات الاستقصاء </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grpSp>
        <p:nvGrpSpPr>
          <p:cNvPr id="20" name="مجموعة 19"/>
          <p:cNvGrpSpPr/>
          <p:nvPr/>
        </p:nvGrpSpPr>
        <p:grpSpPr>
          <a:xfrm>
            <a:off x="337218" y="1830358"/>
            <a:ext cx="1980000" cy="3600000"/>
            <a:chOff x="306738" y="1134662"/>
            <a:chExt cx="2160000" cy="3600000"/>
          </a:xfrm>
        </p:grpSpPr>
        <p:sp>
          <p:nvSpPr>
            <p:cNvPr id="10" name="وسيلة شرح خطية 1 (حدود وشريط التمييز)‏ 9"/>
            <p:cNvSpPr/>
            <p:nvPr/>
          </p:nvSpPr>
          <p:spPr>
            <a:xfrm>
              <a:off x="306738" y="1134662"/>
              <a:ext cx="2160000" cy="3600000"/>
            </a:xfrm>
            <a:prstGeom prst="accentBorderCallout1">
              <a:avLst>
                <a:gd name="adj1" fmla="val 19663"/>
                <a:gd name="adj2" fmla="val 103793"/>
                <a:gd name="adj3" fmla="val -11961"/>
                <a:gd name="adj4" fmla="val 171367"/>
              </a:avLst>
            </a:prstGeom>
            <a:solidFill>
              <a:schemeClr val="bg1"/>
            </a:solidFill>
            <a:ln w="38100">
              <a:solidFill>
                <a:srgbClr val="EA44CA"/>
              </a:solidFill>
            </a:ln>
          </p:spPr>
          <p:txBody>
            <a:bodyPr wrap="square" lIns="91440" tIns="45720" rIns="91440" bIns="45720">
              <a:spAutoFit/>
            </a:bodyPr>
            <a:lstStyle/>
            <a:p>
              <a:pPr algn="ctr"/>
              <a:r>
                <a:rPr lang="ar-SA" sz="4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**نشر النتائج </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50561" t="67910" r="-1" b="891"/>
            <a:stretch/>
          </p:blipFill>
          <p:spPr>
            <a:xfrm>
              <a:off x="357984" y="2807079"/>
              <a:ext cx="2039351" cy="1723870"/>
            </a:xfrm>
            <a:prstGeom prst="rect">
              <a:avLst/>
            </a:prstGeom>
          </p:spPr>
        </p:pic>
      </p:grpSp>
      <p:grpSp>
        <p:nvGrpSpPr>
          <p:cNvPr id="16" name="مجموعة 15"/>
          <p:cNvGrpSpPr/>
          <p:nvPr/>
        </p:nvGrpSpPr>
        <p:grpSpPr>
          <a:xfrm>
            <a:off x="9829452" y="1830358"/>
            <a:ext cx="1980000" cy="3600000"/>
            <a:chOff x="9808501" y="1496957"/>
            <a:chExt cx="2160000" cy="3600000"/>
          </a:xfrm>
        </p:grpSpPr>
        <p:sp>
          <p:nvSpPr>
            <p:cNvPr id="9" name="وسيلة شرح خطية 1 (حدود وشريط التمييز)‏ 8"/>
            <p:cNvSpPr/>
            <p:nvPr/>
          </p:nvSpPr>
          <p:spPr>
            <a:xfrm>
              <a:off x="9808501" y="1496957"/>
              <a:ext cx="2160000" cy="3600000"/>
            </a:xfrm>
            <a:prstGeom prst="accentBorderCallout1">
              <a:avLst>
                <a:gd name="adj1" fmla="val 15504"/>
                <a:gd name="adj2" fmla="val -4100"/>
                <a:gd name="adj3" fmla="val -12242"/>
                <a:gd name="adj4" fmla="val -70233"/>
              </a:avLst>
            </a:prstGeom>
            <a:solidFill>
              <a:schemeClr val="bg1"/>
            </a:solidFill>
            <a:ln w="38100">
              <a:solidFill>
                <a:srgbClr val="EA44CA"/>
              </a:solidFill>
            </a:ln>
          </p:spPr>
          <p:txBody>
            <a:bodyPr wrap="square" lIns="91440" tIns="45720" rIns="91440" bIns="45720">
              <a:spAutoFit/>
            </a:bodyPr>
            <a:lstStyle/>
            <a:p>
              <a:pPr algn="ctr"/>
              <a:r>
                <a:rPr lang="ar-SA" sz="4400" b="1"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**ط</a:t>
              </a:r>
              <a:r>
                <a:rPr lang="ar-SA" sz="4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رح سؤال </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pic>
          <p:nvPicPr>
            <p:cNvPr id="11" name="صورة 10"/>
            <p:cNvPicPr>
              <a:picLocks noChangeAspect="1"/>
            </p:cNvPicPr>
            <p:nvPr/>
          </p:nvPicPr>
          <p:blipFill rotWithShape="1">
            <a:blip r:embed="rId2">
              <a:extLst>
                <a:ext uri="{28A0092B-C50C-407E-A947-70E740481C1C}">
                  <a14:useLocalDpi xmlns:a14="http://schemas.microsoft.com/office/drawing/2010/main" val="0"/>
                </a:ext>
              </a:extLst>
            </a:blip>
            <a:srcRect l="50037" b="67287"/>
            <a:stretch/>
          </p:blipFill>
          <p:spPr>
            <a:xfrm>
              <a:off x="9858046" y="3234319"/>
              <a:ext cx="2060910" cy="1807466"/>
            </a:xfrm>
            <a:prstGeom prst="rect">
              <a:avLst/>
            </a:prstGeom>
          </p:spPr>
        </p:pic>
      </p:grpSp>
      <p:grpSp>
        <p:nvGrpSpPr>
          <p:cNvPr id="17" name="مجموعة 16"/>
          <p:cNvGrpSpPr/>
          <p:nvPr/>
        </p:nvGrpSpPr>
        <p:grpSpPr>
          <a:xfrm>
            <a:off x="7457397" y="2564710"/>
            <a:ext cx="1980000" cy="3600000"/>
            <a:chOff x="7325370" y="1936005"/>
            <a:chExt cx="2160000" cy="3600000"/>
          </a:xfrm>
        </p:grpSpPr>
        <p:sp>
          <p:nvSpPr>
            <p:cNvPr id="7" name="وسيلة شرح خطية 1 (حدود وشريط التمييز)‏ 6"/>
            <p:cNvSpPr/>
            <p:nvPr/>
          </p:nvSpPr>
          <p:spPr>
            <a:xfrm>
              <a:off x="7325370" y="1936005"/>
              <a:ext cx="2160000" cy="3600000"/>
            </a:xfrm>
            <a:prstGeom prst="accentBorderCallout1">
              <a:avLst>
                <a:gd name="adj1" fmla="val 19808"/>
                <a:gd name="adj2" fmla="val -4100"/>
                <a:gd name="adj3" fmla="val -32491"/>
                <a:gd name="adj4" fmla="val -29803"/>
              </a:avLst>
            </a:prstGeom>
            <a:solidFill>
              <a:schemeClr val="bg1"/>
            </a:solidFill>
            <a:ln w="38100">
              <a:solidFill>
                <a:srgbClr val="EA44CA"/>
              </a:solidFill>
            </a:ln>
          </p:spPr>
          <p:txBody>
            <a:bodyPr wrap="square" lIns="91440" tIns="45720" rIns="91440" bIns="45720">
              <a:spAutoFit/>
            </a:bodyPr>
            <a:lstStyle/>
            <a:p>
              <a:pPr algn="ctr"/>
              <a:r>
                <a:rPr lang="ar-SA" sz="4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**جمع المعلومات</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pic>
          <p:nvPicPr>
            <p:cNvPr id="12" name="صورة 11"/>
            <p:cNvPicPr>
              <a:picLocks noChangeAspect="1"/>
            </p:cNvPicPr>
            <p:nvPr/>
          </p:nvPicPr>
          <p:blipFill rotWithShape="1">
            <a:blip r:embed="rId2">
              <a:extLst>
                <a:ext uri="{28A0092B-C50C-407E-A947-70E740481C1C}">
                  <a14:useLocalDpi xmlns:a14="http://schemas.microsoft.com/office/drawing/2010/main" val="0"/>
                </a:ext>
              </a:extLst>
            </a:blip>
            <a:srcRect r="51847" b="67493"/>
            <a:stretch/>
          </p:blipFill>
          <p:spPr>
            <a:xfrm>
              <a:off x="7394773" y="3564539"/>
              <a:ext cx="1986250" cy="1796082"/>
            </a:xfrm>
            <a:prstGeom prst="rect">
              <a:avLst/>
            </a:prstGeom>
          </p:spPr>
        </p:pic>
      </p:grpSp>
      <p:grpSp>
        <p:nvGrpSpPr>
          <p:cNvPr id="18" name="مجموعة 17"/>
          <p:cNvGrpSpPr/>
          <p:nvPr/>
        </p:nvGrpSpPr>
        <p:grpSpPr>
          <a:xfrm>
            <a:off x="5068923" y="3064800"/>
            <a:ext cx="1980000" cy="3600000"/>
            <a:chOff x="4985826" y="2576957"/>
            <a:chExt cx="2160000" cy="3600000"/>
          </a:xfrm>
        </p:grpSpPr>
        <p:sp>
          <p:nvSpPr>
            <p:cNvPr id="8" name="وسيلة شرح خطية 1 7"/>
            <p:cNvSpPr/>
            <p:nvPr/>
          </p:nvSpPr>
          <p:spPr>
            <a:xfrm>
              <a:off x="4985826" y="2576957"/>
              <a:ext cx="2160000" cy="3600000"/>
            </a:xfrm>
            <a:prstGeom prst="borderCallout1">
              <a:avLst>
                <a:gd name="adj1" fmla="val -4956"/>
                <a:gd name="adj2" fmla="val 53178"/>
                <a:gd name="adj3" fmla="val -45615"/>
                <a:gd name="adj4" fmla="val 52683"/>
              </a:avLst>
            </a:prstGeom>
            <a:solidFill>
              <a:schemeClr val="bg1"/>
            </a:solidFill>
            <a:ln w="38100">
              <a:solidFill>
                <a:srgbClr val="EA44CA"/>
              </a:solidFill>
            </a:ln>
          </p:spPr>
          <p:txBody>
            <a:bodyPr wrap="square" lIns="91440" tIns="45720" rIns="91440" bIns="45720">
              <a:spAutoFit/>
            </a:bodyPr>
            <a:lstStyle/>
            <a:p>
              <a:pPr algn="ctr"/>
              <a:r>
                <a:rPr lang="ar-SA" sz="4400" b="1"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**صياغة فرضية </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pic>
          <p:nvPicPr>
            <p:cNvPr id="13" name="صورة 12"/>
            <p:cNvPicPr>
              <a:picLocks noChangeAspect="1"/>
            </p:cNvPicPr>
            <p:nvPr/>
          </p:nvPicPr>
          <p:blipFill rotWithShape="1">
            <a:blip r:embed="rId2">
              <a:extLst>
                <a:ext uri="{28A0092B-C50C-407E-A947-70E740481C1C}">
                  <a14:useLocalDpi xmlns:a14="http://schemas.microsoft.com/office/drawing/2010/main" val="0"/>
                </a:ext>
              </a:extLst>
            </a:blip>
            <a:srcRect l="-1" t="34014" r="51975" b="33431"/>
            <a:stretch/>
          </p:blipFill>
          <p:spPr>
            <a:xfrm>
              <a:off x="5075332" y="4376957"/>
              <a:ext cx="1980987" cy="1798820"/>
            </a:xfrm>
            <a:prstGeom prst="rect">
              <a:avLst/>
            </a:prstGeom>
          </p:spPr>
        </p:pic>
      </p:grpSp>
      <p:grpSp>
        <p:nvGrpSpPr>
          <p:cNvPr id="19" name="مجموعة 18"/>
          <p:cNvGrpSpPr/>
          <p:nvPr/>
        </p:nvGrpSpPr>
        <p:grpSpPr>
          <a:xfrm>
            <a:off x="2711280" y="2564710"/>
            <a:ext cx="1980000" cy="3600000"/>
            <a:chOff x="2646282" y="1938279"/>
            <a:chExt cx="2160000" cy="3600000"/>
          </a:xfrm>
        </p:grpSpPr>
        <p:sp>
          <p:nvSpPr>
            <p:cNvPr id="6" name="وسيلة شرح خطية 1 (حدود وشريط التمييز)‏ 5"/>
            <p:cNvSpPr/>
            <p:nvPr/>
          </p:nvSpPr>
          <p:spPr>
            <a:xfrm>
              <a:off x="2646282" y="1938279"/>
              <a:ext cx="2160000" cy="3600000"/>
            </a:xfrm>
            <a:prstGeom prst="accentBorderCallout1">
              <a:avLst>
                <a:gd name="adj1" fmla="val 18750"/>
                <a:gd name="adj2" fmla="val 104556"/>
                <a:gd name="adj3" fmla="val -33339"/>
                <a:gd name="adj4" fmla="val 136644"/>
              </a:avLst>
            </a:prstGeom>
            <a:solidFill>
              <a:schemeClr val="bg1"/>
            </a:solidFill>
            <a:ln w="38100">
              <a:solidFill>
                <a:srgbClr val="EA44CA"/>
              </a:solidFill>
            </a:ln>
          </p:spPr>
          <p:txBody>
            <a:bodyPr wrap="square" lIns="91440" tIns="45720" rIns="91440" bIns="45720">
              <a:spAutoFit/>
            </a:bodyPr>
            <a:lstStyle/>
            <a:p>
              <a:pPr algn="ctr"/>
              <a:r>
                <a:rPr lang="ar-SA" sz="4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rPr>
                <a:t>**تحليل النتائج </a:t>
              </a:r>
              <a:endParaRPr lang="ar-SA" sz="5400" b="1" cap="none" spc="0" dirty="0">
                <a:ln w="0">
                  <a:solidFill>
                    <a:srgbClr val="FF0000"/>
                  </a:solidFill>
                </a:ln>
                <a:solidFill>
                  <a:srgbClr val="FEC2F1"/>
                </a:solidFill>
                <a:effectLst>
                  <a:glow rad="101600">
                    <a:srgbClr val="FFFFFF">
                      <a:alpha val="60000"/>
                    </a:srgbClr>
                  </a:glow>
                  <a:outerShdw blurRad="38100" dist="19050" dir="2700000" algn="tl" rotWithShape="0">
                    <a:schemeClr val="dk1">
                      <a:alpha val="40000"/>
                    </a:schemeClr>
                  </a:outerShdw>
                </a:effectLst>
              </a:endParaRPr>
            </a:p>
          </p:txBody>
        </p:sp>
        <p:pic>
          <p:nvPicPr>
            <p:cNvPr id="14" name="صورة 13"/>
            <p:cNvPicPr>
              <a:picLocks noChangeAspect="1"/>
            </p:cNvPicPr>
            <p:nvPr/>
          </p:nvPicPr>
          <p:blipFill rotWithShape="1">
            <a:blip r:embed="rId2">
              <a:extLst>
                <a:ext uri="{28A0092B-C50C-407E-A947-70E740481C1C}">
                  <a14:useLocalDpi xmlns:a14="http://schemas.microsoft.com/office/drawing/2010/main" val="0"/>
                </a:ext>
              </a:extLst>
            </a:blip>
            <a:srcRect t="67367" r="51000"/>
            <a:stretch/>
          </p:blipFill>
          <p:spPr>
            <a:xfrm>
              <a:off x="2715684" y="3629421"/>
              <a:ext cx="2021195" cy="1803055"/>
            </a:xfrm>
            <a:prstGeom prst="rect">
              <a:avLst/>
            </a:prstGeom>
          </p:spPr>
        </p:pic>
      </p:grpSp>
    </p:spTree>
    <p:extLst>
      <p:ext uri="{BB962C8B-B14F-4D97-AF65-F5344CB8AC3E}">
        <p14:creationId xmlns:p14="http://schemas.microsoft.com/office/powerpoint/2010/main" val="13718408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86200" y="49710"/>
            <a:ext cx="8185288" cy="6740307"/>
          </a:xfrm>
          <a:prstGeom prst="rect">
            <a:avLst/>
          </a:prstGeom>
          <a:noFill/>
          <a:ln w="38100">
            <a:solidFill>
              <a:schemeClr val="tx1"/>
            </a:solidFill>
          </a:ln>
        </p:spPr>
        <p:txBody>
          <a:bodyPr wrap="square" lIns="91440" tIns="45720" rIns="91440" bIns="45720">
            <a:spAutoFit/>
          </a:bodyPr>
          <a:lstStyle/>
          <a:p>
            <a:pPr algn="ctr"/>
            <a:r>
              <a:rPr lang="ar-SA" sz="4800" b="1" cap="none" spc="0" dirty="0">
                <a:ln w="0"/>
                <a:solidFill>
                  <a:schemeClr val="tx1"/>
                </a:solidFill>
                <a:effectLst>
                  <a:outerShdw blurRad="38100" dist="19050" dir="2700000" algn="tl" rotWithShape="0">
                    <a:schemeClr val="dk1">
                      <a:alpha val="40000"/>
                    </a:schemeClr>
                  </a:outerShdw>
                </a:effectLst>
              </a:rPr>
              <a:t>بعد ما تعلمته عن الطرائق العلمية ساعدي </a:t>
            </a:r>
            <a:r>
              <a:rPr lang="ar-SA" sz="4800" b="1" dirty="0">
                <a:ln w="0"/>
                <a:effectLst>
                  <a:outerShdw blurRad="38100" dist="19050" dir="2700000" algn="tl" rotWithShape="0">
                    <a:schemeClr val="dk1">
                      <a:alpha val="40000"/>
                    </a:schemeClr>
                  </a:outerShdw>
                </a:effectLst>
              </a:rPr>
              <a:t>أمل وعلا </a:t>
            </a:r>
            <a:r>
              <a:rPr lang="ar-SA" sz="4800" b="1" cap="none" spc="0" dirty="0">
                <a:ln w="0"/>
                <a:solidFill>
                  <a:schemeClr val="tx1"/>
                </a:solidFill>
                <a:effectLst>
                  <a:outerShdw blurRad="38100" dist="19050" dir="2700000" algn="tl" rotWithShape="0">
                    <a:schemeClr val="dk1">
                      <a:alpha val="40000"/>
                    </a:schemeClr>
                  </a:outerShdw>
                </a:effectLst>
              </a:rPr>
              <a:t>في كتابة المصطلح المناسب  على البطاقة التعريفية لكل دورق من الدوارق التالية باستخدام المصطلحات التالية</a:t>
            </a:r>
          </a:p>
          <a:p>
            <a:pPr algn="ctr"/>
            <a:r>
              <a:rPr lang="ar-SA" sz="4800" b="1" dirty="0">
                <a:ln w="0"/>
                <a:effectLst>
                  <a:outerShdw blurRad="38100" dist="19050" dir="2700000" algn="tl" rotWithShape="0">
                    <a:schemeClr val="dk1">
                      <a:alpha val="40000"/>
                    </a:schemeClr>
                  </a:outerShdw>
                </a:effectLst>
              </a:rPr>
              <a:t>(النظرية ـ الفرضية ـ المجموعة الضابطة ـ المجموعة التجريبية ـ المتغير المستقل ـ المتغير التابع ـ البيانات الكمية ـ البيانات الوصفية ـ الملاحظة . النظام المتري ) </a:t>
            </a:r>
            <a:endParaRPr lang="ar-SA" sz="4800" b="1" cap="none" spc="0" dirty="0">
              <a:ln w="0"/>
              <a:solidFill>
                <a:schemeClr val="tx1"/>
              </a:solidFill>
              <a:effectLst>
                <a:outerShdw blurRad="38100" dist="19050" dir="2700000" algn="tl" rotWithShape="0">
                  <a:schemeClr val="dk1">
                    <a:alpha val="40000"/>
                  </a:schemeClr>
                </a:outerShdw>
              </a:effectLst>
            </a:endParaRPr>
          </a:p>
        </p:txBody>
      </p:sp>
      <p:pic>
        <p:nvPicPr>
          <p:cNvPr id="6" name="صورة 5">
            <a:extLst>
              <a:ext uri="{FF2B5EF4-FFF2-40B4-BE49-F238E27FC236}">
                <a16:creationId xmlns:a16="http://schemas.microsoft.com/office/drawing/2014/main" id="{DFF12060-D6E8-4795-A641-989D95FB205B}"/>
              </a:ext>
            </a:extLst>
          </p:cNvPr>
          <p:cNvPicPr>
            <a:picLocks noChangeAspect="1"/>
          </p:cNvPicPr>
          <p:nvPr/>
        </p:nvPicPr>
        <p:blipFill>
          <a:blip r:embed="rId2"/>
          <a:stretch>
            <a:fillRect/>
          </a:stretch>
        </p:blipFill>
        <p:spPr>
          <a:xfrm>
            <a:off x="85728" y="49710"/>
            <a:ext cx="3457572" cy="6622553"/>
          </a:xfrm>
          <a:prstGeom prst="rect">
            <a:avLst/>
          </a:prstGeom>
        </p:spPr>
      </p:pic>
    </p:spTree>
    <p:extLst>
      <p:ext uri="{BB962C8B-B14F-4D97-AF65-F5344CB8AC3E}">
        <p14:creationId xmlns:p14="http://schemas.microsoft.com/office/powerpoint/2010/main" val="542184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0E7FB7BF-8B9C-44D7-91A2-6EEF3B8CF443}"/>
              </a:ext>
            </a:extLst>
          </p:cNvPr>
          <p:cNvSpPr/>
          <p:nvPr/>
        </p:nvSpPr>
        <p:spPr>
          <a:xfrm>
            <a:off x="6096000" y="210545"/>
            <a:ext cx="5760000" cy="64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الملاحظة </a:t>
            </a:r>
          </a:p>
        </p:txBody>
      </p:sp>
      <p:sp>
        <p:nvSpPr>
          <p:cNvPr id="9" name="مربع نص 8">
            <a:extLst>
              <a:ext uri="{FF2B5EF4-FFF2-40B4-BE49-F238E27FC236}">
                <a16:creationId xmlns:a16="http://schemas.microsoft.com/office/drawing/2014/main" id="{160B6507-B910-4EF1-9EC5-C0098455B3C3}"/>
              </a:ext>
            </a:extLst>
          </p:cNvPr>
          <p:cNvSpPr txBox="1"/>
          <p:nvPr/>
        </p:nvSpPr>
        <p:spPr>
          <a:xfrm>
            <a:off x="7292892" y="3753395"/>
            <a:ext cx="3470244" cy="2585323"/>
          </a:xfrm>
          <a:prstGeom prst="rect">
            <a:avLst/>
          </a:prstGeom>
          <a:noFill/>
        </p:spPr>
        <p:txBody>
          <a:bodyPr wrap="square" rtlCol="1">
            <a:spAutoFit/>
          </a:bodyPr>
          <a:lstStyle/>
          <a:p>
            <a:pPr algn="ctr"/>
            <a:r>
              <a:rPr lang="ar-SA" sz="5400" dirty="0"/>
              <a:t>طريقة </a:t>
            </a:r>
          </a:p>
          <a:p>
            <a:pPr algn="ctr"/>
            <a:r>
              <a:rPr lang="ar-SA" sz="5400" dirty="0"/>
              <a:t>مباشرة لجمع المعلومات</a:t>
            </a:r>
          </a:p>
        </p:txBody>
      </p:sp>
      <p:sp>
        <p:nvSpPr>
          <p:cNvPr id="11" name="مستطيل 10">
            <a:extLst>
              <a:ext uri="{FF2B5EF4-FFF2-40B4-BE49-F238E27FC236}">
                <a16:creationId xmlns:a16="http://schemas.microsoft.com/office/drawing/2014/main" id="{848143F7-E2F3-48B9-9840-9517379AB2A7}"/>
              </a:ext>
            </a:extLst>
          </p:cNvPr>
          <p:cNvSpPr/>
          <p:nvPr/>
        </p:nvSpPr>
        <p:spPr>
          <a:xfrm>
            <a:off x="7641803"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الملاحظة</a:t>
            </a:r>
            <a:r>
              <a:rPr lang="ar-SA" dirty="0">
                <a:solidFill>
                  <a:schemeClr val="tx1"/>
                </a:solidFill>
              </a:rPr>
              <a:t> </a:t>
            </a:r>
          </a:p>
        </p:txBody>
      </p:sp>
      <p:sp>
        <p:nvSpPr>
          <p:cNvPr id="18" name="مستطيل 17">
            <a:extLst>
              <a:ext uri="{FF2B5EF4-FFF2-40B4-BE49-F238E27FC236}">
                <a16:creationId xmlns:a16="http://schemas.microsoft.com/office/drawing/2014/main" id="{28AB8A36-8107-47A9-84D8-8BE31FE4AAB3}"/>
              </a:ext>
            </a:extLst>
          </p:cNvPr>
          <p:cNvSpPr/>
          <p:nvPr/>
        </p:nvSpPr>
        <p:spPr>
          <a:xfrm>
            <a:off x="157168" y="153395"/>
            <a:ext cx="5760000" cy="648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ربع نص 19">
            <a:extLst>
              <a:ext uri="{FF2B5EF4-FFF2-40B4-BE49-F238E27FC236}">
                <a16:creationId xmlns:a16="http://schemas.microsoft.com/office/drawing/2014/main" id="{4DEEEA5E-2647-4DD9-B2DB-E16A94B75B17}"/>
              </a:ext>
            </a:extLst>
          </p:cNvPr>
          <p:cNvSpPr txBox="1"/>
          <p:nvPr/>
        </p:nvSpPr>
        <p:spPr>
          <a:xfrm>
            <a:off x="851932" y="3753395"/>
            <a:ext cx="4370471" cy="2585323"/>
          </a:xfrm>
          <a:prstGeom prst="rect">
            <a:avLst/>
          </a:prstGeom>
          <a:noFill/>
        </p:spPr>
        <p:txBody>
          <a:bodyPr wrap="square" rtlCol="1">
            <a:spAutoFit/>
          </a:bodyPr>
          <a:lstStyle/>
          <a:p>
            <a:pPr algn="ctr"/>
            <a:r>
              <a:rPr lang="ar-SA" sz="5400" dirty="0"/>
              <a:t>هي المجموعة التي تستخدم للمقارنة في التجربة</a:t>
            </a:r>
          </a:p>
        </p:txBody>
      </p:sp>
      <p:sp>
        <p:nvSpPr>
          <p:cNvPr id="21" name="مستطيل 20">
            <a:extLst>
              <a:ext uri="{FF2B5EF4-FFF2-40B4-BE49-F238E27FC236}">
                <a16:creationId xmlns:a16="http://schemas.microsoft.com/office/drawing/2014/main" id="{B89AD43C-CFE7-4A60-8290-5E9BDA3ED7F3}"/>
              </a:ext>
            </a:extLst>
          </p:cNvPr>
          <p:cNvSpPr/>
          <p:nvPr/>
        </p:nvSpPr>
        <p:spPr>
          <a:xfrm>
            <a:off x="1279095" y="2996157"/>
            <a:ext cx="3421485"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chemeClr val="tx1"/>
                </a:solidFill>
              </a:rPr>
              <a:t>المجموعة الضابطة </a:t>
            </a:r>
            <a:endParaRPr lang="ar-SA" sz="4000" dirty="0"/>
          </a:p>
        </p:txBody>
      </p:sp>
      <p:sp>
        <p:nvSpPr>
          <p:cNvPr id="22" name="مستطيل 21">
            <a:extLst>
              <a:ext uri="{FF2B5EF4-FFF2-40B4-BE49-F238E27FC236}">
                <a16:creationId xmlns:a16="http://schemas.microsoft.com/office/drawing/2014/main" id="{720F0A92-2903-43B6-8C6A-BFFC3D867B42}"/>
              </a:ext>
            </a:extLst>
          </p:cNvPr>
          <p:cNvSpPr/>
          <p:nvPr/>
        </p:nvSpPr>
        <p:spPr>
          <a:xfrm>
            <a:off x="7641803" y="3000375"/>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23" name="مستطيل 22">
            <a:extLst>
              <a:ext uri="{FF2B5EF4-FFF2-40B4-BE49-F238E27FC236}">
                <a16:creationId xmlns:a16="http://schemas.microsoft.com/office/drawing/2014/main" id="{9E66A536-CA8C-440E-8D49-8B0EC16A485F}"/>
              </a:ext>
            </a:extLst>
          </p:cNvPr>
          <p:cNvSpPr/>
          <p:nvPr/>
        </p:nvSpPr>
        <p:spPr>
          <a:xfrm>
            <a:off x="1279095" y="2990531"/>
            <a:ext cx="3421485"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extLst>
      <p:ext uri="{BB962C8B-B14F-4D97-AF65-F5344CB8AC3E}">
        <p14:creationId xmlns:p14="http://schemas.microsoft.com/office/powerpoint/2010/main" val="39077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3"/>
                                        </p:tgtEl>
                                      </p:cBhvr>
                                    </p:animEffect>
                                    <p:set>
                                      <p:cBhvr>
                                        <p:cTn id="12"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0E7FB7BF-8B9C-44D7-91A2-6EEF3B8CF443}"/>
              </a:ext>
            </a:extLst>
          </p:cNvPr>
          <p:cNvSpPr/>
          <p:nvPr/>
        </p:nvSpPr>
        <p:spPr>
          <a:xfrm>
            <a:off x="6096000" y="210545"/>
            <a:ext cx="5760000" cy="64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160B6507-B910-4EF1-9EC5-C0098455B3C3}"/>
              </a:ext>
            </a:extLst>
          </p:cNvPr>
          <p:cNvSpPr txBox="1"/>
          <p:nvPr/>
        </p:nvSpPr>
        <p:spPr>
          <a:xfrm>
            <a:off x="6611932" y="3753394"/>
            <a:ext cx="4667136" cy="2585323"/>
          </a:xfrm>
          <a:prstGeom prst="rect">
            <a:avLst/>
          </a:prstGeom>
          <a:noFill/>
        </p:spPr>
        <p:txBody>
          <a:bodyPr wrap="square" rtlCol="1">
            <a:spAutoFit/>
          </a:bodyPr>
          <a:lstStyle/>
          <a:p>
            <a:pPr algn="ctr"/>
            <a:r>
              <a:rPr lang="ar-SA" sz="5400" dirty="0"/>
              <a:t>العامل الذي ينتج عن العامل المستقل ويعتمد عليه </a:t>
            </a:r>
          </a:p>
        </p:txBody>
      </p:sp>
      <p:sp>
        <p:nvSpPr>
          <p:cNvPr id="11" name="مستطيل 10">
            <a:extLst>
              <a:ext uri="{FF2B5EF4-FFF2-40B4-BE49-F238E27FC236}">
                <a16:creationId xmlns:a16="http://schemas.microsoft.com/office/drawing/2014/main" id="{848143F7-E2F3-48B9-9840-9517379AB2A7}"/>
              </a:ext>
            </a:extLst>
          </p:cNvPr>
          <p:cNvSpPr/>
          <p:nvPr/>
        </p:nvSpPr>
        <p:spPr>
          <a:xfrm>
            <a:off x="7641803"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المتغير التابع </a:t>
            </a:r>
          </a:p>
        </p:txBody>
      </p:sp>
      <p:sp>
        <p:nvSpPr>
          <p:cNvPr id="18" name="مستطيل 17">
            <a:extLst>
              <a:ext uri="{FF2B5EF4-FFF2-40B4-BE49-F238E27FC236}">
                <a16:creationId xmlns:a16="http://schemas.microsoft.com/office/drawing/2014/main" id="{28AB8A36-8107-47A9-84D8-8BE31FE4AAB3}"/>
              </a:ext>
            </a:extLst>
          </p:cNvPr>
          <p:cNvSpPr/>
          <p:nvPr/>
        </p:nvSpPr>
        <p:spPr>
          <a:xfrm>
            <a:off x="157168" y="153395"/>
            <a:ext cx="5760000" cy="648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ربع نص 19">
            <a:extLst>
              <a:ext uri="{FF2B5EF4-FFF2-40B4-BE49-F238E27FC236}">
                <a16:creationId xmlns:a16="http://schemas.microsoft.com/office/drawing/2014/main" id="{4DEEEA5E-2647-4DD9-B2DB-E16A94B75B17}"/>
              </a:ext>
            </a:extLst>
          </p:cNvPr>
          <p:cNvSpPr txBox="1"/>
          <p:nvPr/>
        </p:nvSpPr>
        <p:spPr>
          <a:xfrm>
            <a:off x="336000" y="3716157"/>
            <a:ext cx="5361900" cy="2123658"/>
          </a:xfrm>
          <a:prstGeom prst="rect">
            <a:avLst/>
          </a:prstGeom>
          <a:noFill/>
        </p:spPr>
        <p:txBody>
          <a:bodyPr wrap="square" rtlCol="1">
            <a:spAutoFit/>
          </a:bodyPr>
          <a:lstStyle/>
          <a:p>
            <a:pPr algn="ctr"/>
            <a:r>
              <a:rPr lang="ar-SA" sz="4400" b="1" dirty="0"/>
              <a:t>هي المجموعة التي ستتعرض لتأثير العامل المراد اختباره في التجربة</a:t>
            </a:r>
          </a:p>
        </p:txBody>
      </p:sp>
      <p:sp>
        <p:nvSpPr>
          <p:cNvPr id="21" name="مستطيل 20">
            <a:extLst>
              <a:ext uri="{FF2B5EF4-FFF2-40B4-BE49-F238E27FC236}">
                <a16:creationId xmlns:a16="http://schemas.microsoft.com/office/drawing/2014/main" id="{B89AD43C-CFE7-4A60-8290-5E9BDA3ED7F3}"/>
              </a:ext>
            </a:extLst>
          </p:cNvPr>
          <p:cNvSpPr/>
          <p:nvPr/>
        </p:nvSpPr>
        <p:spPr>
          <a:xfrm>
            <a:off x="1193367" y="2996157"/>
            <a:ext cx="3435773"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solidFill>
                  <a:schemeClr val="tx1"/>
                </a:solidFill>
              </a:rPr>
              <a:t>المجموعة التجريبية </a:t>
            </a:r>
          </a:p>
        </p:txBody>
      </p:sp>
      <p:sp>
        <p:nvSpPr>
          <p:cNvPr id="8" name="مستطيل 7">
            <a:extLst>
              <a:ext uri="{FF2B5EF4-FFF2-40B4-BE49-F238E27FC236}">
                <a16:creationId xmlns:a16="http://schemas.microsoft.com/office/drawing/2014/main" id="{F64E0F94-E917-4495-A434-ACF7F926C93A}"/>
              </a:ext>
            </a:extLst>
          </p:cNvPr>
          <p:cNvSpPr/>
          <p:nvPr/>
        </p:nvSpPr>
        <p:spPr>
          <a:xfrm>
            <a:off x="7641803" y="3000375"/>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2" name="مستطيل 11">
            <a:extLst>
              <a:ext uri="{FF2B5EF4-FFF2-40B4-BE49-F238E27FC236}">
                <a16:creationId xmlns:a16="http://schemas.microsoft.com/office/drawing/2014/main" id="{54B75987-4512-4489-A0F5-D8DDF5EC19C9}"/>
              </a:ext>
            </a:extLst>
          </p:cNvPr>
          <p:cNvSpPr/>
          <p:nvPr/>
        </p:nvSpPr>
        <p:spPr>
          <a:xfrm>
            <a:off x="1185863" y="2996157"/>
            <a:ext cx="3443277"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extLst>
      <p:ext uri="{BB962C8B-B14F-4D97-AF65-F5344CB8AC3E}">
        <p14:creationId xmlns:p14="http://schemas.microsoft.com/office/powerpoint/2010/main" val="109031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92" y="2980549"/>
            <a:ext cx="2496540" cy="3611266"/>
          </a:xfrm>
          <a:prstGeom prst="rect">
            <a:avLst/>
          </a:prstGeom>
          <a:ln>
            <a:noFill/>
          </a:ln>
          <a:effectLst>
            <a:outerShdw blurRad="292100" dist="139700" dir="2700000" algn="tl" rotWithShape="0">
              <a:srgbClr val="333333">
                <a:alpha val="65000"/>
              </a:srgbClr>
            </a:outerShdw>
          </a:effectLst>
        </p:spPr>
      </p:pic>
      <p:sp>
        <p:nvSpPr>
          <p:cNvPr id="7" name="مستطيل مستدير الزوايا 6"/>
          <p:cNvSpPr/>
          <p:nvPr/>
        </p:nvSpPr>
        <p:spPr>
          <a:xfrm>
            <a:off x="7494786" y="133354"/>
            <a:ext cx="1814582" cy="2810351"/>
          </a:xfrm>
          <a:prstGeom prst="roundRect">
            <a:avLst/>
          </a:prstGeom>
          <a:solidFill>
            <a:schemeClr val="bg1"/>
          </a:solidFill>
          <a:ln w="38100">
            <a:solidFill>
              <a:srgbClr val="FF0000"/>
            </a:solidFill>
          </a:ln>
          <a:effectLst>
            <a:outerShdw blurRad="50800" dist="127000" dir="5400000" algn="ctr" rotWithShape="0">
              <a:schemeClr val="bg1">
                <a:lumMod val="85000"/>
              </a:schemeClr>
            </a:outerShdw>
          </a:effectLst>
        </p:spPr>
        <p:txBody>
          <a:bodyPr wrap="square" lIns="91440" tIns="45720" rIns="91440" bIns="45720">
            <a:spAutoFit/>
          </a:bodyPr>
          <a:lstStyle/>
          <a:p>
            <a:pPr algn="ctr"/>
            <a:r>
              <a:rPr lang="ar-SA"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الفكرة العامة للفصل </a:t>
            </a:r>
          </a:p>
        </p:txBody>
      </p:sp>
      <p:sp>
        <p:nvSpPr>
          <p:cNvPr id="8" name="مستطيل 7"/>
          <p:cNvSpPr/>
          <p:nvPr/>
        </p:nvSpPr>
        <p:spPr>
          <a:xfrm>
            <a:off x="168891" y="465147"/>
            <a:ext cx="7145336" cy="2308324"/>
          </a:xfrm>
          <a:prstGeom prst="rect">
            <a:avLst/>
          </a:prstGeom>
          <a:solidFill>
            <a:schemeClr val="bg1"/>
          </a:solidFill>
          <a:ln w="38100">
            <a:solidFill>
              <a:srgbClr val="C0F7F7"/>
            </a:solidFill>
          </a:ln>
          <a:effectLst>
            <a:outerShdw blurRad="50800" dist="127000" dir="5400000" algn="ctr" rotWithShape="0">
              <a:schemeClr val="accent1">
                <a:lumMod val="20000"/>
                <a:lumOff val="80000"/>
              </a:schemeClr>
            </a:outerShdw>
          </a:effectLst>
        </p:spPr>
        <p:txBody>
          <a:bodyPr wrap="square" lIns="91440" tIns="45720" rIns="91440" bIns="45720">
            <a:spAutoFit/>
          </a:bodyPr>
          <a:lstStyle/>
          <a:p>
            <a:pPr algn="ctr"/>
            <a:r>
              <a:rPr lang="ar-SA" sz="4800" b="0" cap="none" spc="0" dirty="0">
                <a:ln w="0"/>
                <a:solidFill>
                  <a:schemeClr val="tx1"/>
                </a:solidFill>
                <a:effectLst>
                  <a:outerShdw blurRad="38100" dist="19050" dir="2700000" algn="tl" rotWithShape="0">
                    <a:schemeClr val="dk1">
                      <a:alpha val="40000"/>
                    </a:schemeClr>
                  </a:outerShdw>
                </a:effectLst>
              </a:rPr>
              <a:t>يتناول علم الأحياء دراسة المخلوقات الحية وخصائصها </a:t>
            </a:r>
            <a:r>
              <a:rPr lang="ar-SA" sz="4800" dirty="0">
                <a:ln w="0"/>
                <a:effectLst>
                  <a:outerShdw blurRad="38100" dist="19050" dir="2700000" algn="tl" rotWithShape="0">
                    <a:schemeClr val="dk1">
                      <a:alpha val="40000"/>
                    </a:schemeClr>
                  </a:outerShdw>
                </a:effectLst>
              </a:rPr>
              <a:t>ع</a:t>
            </a:r>
            <a:r>
              <a:rPr lang="ar-SA" sz="4800" b="0" cap="none" spc="0" dirty="0">
                <a:ln w="0"/>
                <a:solidFill>
                  <a:schemeClr val="tx1"/>
                </a:solidFill>
                <a:effectLst>
                  <a:outerShdw blurRad="38100" dist="19050" dir="2700000" algn="tl" rotWithShape="0">
                    <a:schemeClr val="dk1">
                      <a:alpha val="40000"/>
                    </a:schemeClr>
                  </a:outerShdw>
                </a:effectLst>
              </a:rPr>
              <a:t>بر توظيف العلماء للطرائق العلمية </a:t>
            </a:r>
          </a:p>
        </p:txBody>
      </p:sp>
      <p:sp>
        <p:nvSpPr>
          <p:cNvPr id="12" name="مستطيل مستدير الزوايا 11"/>
          <p:cNvSpPr/>
          <p:nvPr/>
        </p:nvSpPr>
        <p:spPr>
          <a:xfrm>
            <a:off x="9806186" y="3570455"/>
            <a:ext cx="2132031" cy="2785348"/>
          </a:xfrm>
          <a:prstGeom prst="roundRect">
            <a:avLst/>
          </a:prstGeom>
          <a:solidFill>
            <a:schemeClr val="bg1"/>
          </a:solidFill>
          <a:ln w="38100">
            <a:solidFill>
              <a:srgbClr val="FF0000"/>
            </a:solidFill>
          </a:ln>
          <a:effectLst>
            <a:outerShdw blurRad="50800" dist="127000" dir="5400000" algn="ctr" rotWithShape="0">
              <a:schemeClr val="bg1">
                <a:lumMod val="85000"/>
              </a:schemeClr>
            </a:outerShdw>
          </a:effectLst>
        </p:spPr>
        <p:txBody>
          <a:bodyPr wrap="square" lIns="91440" tIns="45720" rIns="91440" bIns="45720">
            <a:spAutoFit/>
          </a:bodyPr>
          <a:lstStyle/>
          <a:p>
            <a:pPr algn="ctr" rtl="0"/>
            <a:r>
              <a:rPr lang="ar-SA" sz="5400" b="1" dirty="0">
                <a:ln w="9525">
                  <a:solidFill>
                    <a:schemeClr val="bg1"/>
                  </a:solidFill>
                  <a:prstDash val="solid"/>
                </a:ln>
                <a:solidFill>
                  <a:srgbClr val="FF0000"/>
                </a:solidFill>
                <a:effectLst>
                  <a:outerShdw blurRad="12700" dist="38100" dir="2700000" algn="tl" rotWithShape="0">
                    <a:schemeClr val="bg1">
                      <a:lumMod val="50000"/>
                    </a:schemeClr>
                  </a:outerShdw>
                </a:effectLst>
              </a:rPr>
              <a:t>الفكرة الرئيسة للدرس</a:t>
            </a:r>
          </a:p>
        </p:txBody>
      </p:sp>
      <p:sp>
        <p:nvSpPr>
          <p:cNvPr id="13" name="مستطيل 12"/>
          <p:cNvSpPr/>
          <p:nvPr/>
        </p:nvSpPr>
        <p:spPr>
          <a:xfrm>
            <a:off x="3136789" y="3202840"/>
            <a:ext cx="6511508" cy="3477875"/>
          </a:xfrm>
          <a:prstGeom prst="rect">
            <a:avLst/>
          </a:prstGeom>
          <a:solidFill>
            <a:schemeClr val="bg1"/>
          </a:solidFill>
          <a:ln w="38100">
            <a:solidFill>
              <a:srgbClr val="C0F7F7"/>
            </a:solidFill>
          </a:ln>
          <a:effectLst>
            <a:outerShdw blurRad="50800" dist="127000" dir="5400000" algn="ctr" rotWithShape="0">
              <a:schemeClr val="accent5">
                <a:lumMod val="20000"/>
                <a:lumOff val="80000"/>
              </a:schemeClr>
            </a:outerShdw>
          </a:effectLst>
        </p:spPr>
        <p:txBody>
          <a:bodyPr wrap="square" lIns="91440" tIns="45720" rIns="91440" bIns="45720">
            <a:spAutoFit/>
          </a:bodyPr>
          <a:lstStyle/>
          <a:p>
            <a:pPr algn="ctr"/>
            <a:r>
              <a:rPr lang="ar-SA" sz="4400" b="0" cap="none" spc="0" dirty="0">
                <a:ln w="0"/>
                <a:solidFill>
                  <a:schemeClr val="tx1"/>
                </a:solidFill>
                <a:effectLst>
                  <a:outerShdw blurRad="38100" dist="19050" dir="2700000" algn="tl" rotWithShape="0">
                    <a:schemeClr val="dk1">
                      <a:alpha val="40000"/>
                    </a:schemeClr>
                  </a:outerShdw>
                </a:effectLst>
              </a:rPr>
              <a:t>العلم عملية تعتمد على التساؤل الذي يبحث عن الإجابة التي تقدم تفسيرات علمية للظواهر المختلفة ويستخدم علماء الأحياء طرائق محددة عند إجراء البحوث  </a:t>
            </a: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297" y="279401"/>
            <a:ext cx="2289920" cy="2701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138202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0E7FB7BF-8B9C-44D7-91A2-6EEF3B8CF443}"/>
              </a:ext>
            </a:extLst>
          </p:cNvPr>
          <p:cNvSpPr/>
          <p:nvPr/>
        </p:nvSpPr>
        <p:spPr>
          <a:xfrm>
            <a:off x="6096000" y="210545"/>
            <a:ext cx="5760000" cy="64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160B6507-B910-4EF1-9EC5-C0098455B3C3}"/>
              </a:ext>
            </a:extLst>
          </p:cNvPr>
          <p:cNvSpPr txBox="1"/>
          <p:nvPr/>
        </p:nvSpPr>
        <p:spPr>
          <a:xfrm>
            <a:off x="6667969" y="3629043"/>
            <a:ext cx="4741940" cy="2800767"/>
          </a:xfrm>
          <a:prstGeom prst="rect">
            <a:avLst/>
          </a:prstGeom>
          <a:noFill/>
        </p:spPr>
        <p:txBody>
          <a:bodyPr wrap="square" rtlCol="1">
            <a:spAutoFit/>
          </a:bodyPr>
          <a:lstStyle/>
          <a:p>
            <a:pPr algn="ctr"/>
            <a:r>
              <a:rPr lang="ar-SA" sz="4400" b="1" dirty="0"/>
              <a:t>تفسير لظاهرة </a:t>
            </a:r>
          </a:p>
          <a:p>
            <a:pPr algn="ctr"/>
            <a:r>
              <a:rPr lang="ar-SA" sz="4400" b="1" dirty="0"/>
              <a:t>طبيعية مدعوم بعدد </a:t>
            </a:r>
          </a:p>
          <a:p>
            <a:pPr algn="ctr"/>
            <a:r>
              <a:rPr lang="ar-SA" sz="4400" b="1" dirty="0"/>
              <a:t>من الملاحظات و الأدلة والتجارب</a:t>
            </a:r>
          </a:p>
        </p:txBody>
      </p:sp>
      <p:sp>
        <p:nvSpPr>
          <p:cNvPr id="11" name="مستطيل 10">
            <a:extLst>
              <a:ext uri="{FF2B5EF4-FFF2-40B4-BE49-F238E27FC236}">
                <a16:creationId xmlns:a16="http://schemas.microsoft.com/office/drawing/2014/main" id="{848143F7-E2F3-48B9-9840-9517379AB2A7}"/>
              </a:ext>
            </a:extLst>
          </p:cNvPr>
          <p:cNvSpPr/>
          <p:nvPr/>
        </p:nvSpPr>
        <p:spPr>
          <a:xfrm>
            <a:off x="7641803"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النظرية </a:t>
            </a:r>
          </a:p>
        </p:txBody>
      </p:sp>
      <p:sp>
        <p:nvSpPr>
          <p:cNvPr id="18" name="مستطيل 17">
            <a:extLst>
              <a:ext uri="{FF2B5EF4-FFF2-40B4-BE49-F238E27FC236}">
                <a16:creationId xmlns:a16="http://schemas.microsoft.com/office/drawing/2014/main" id="{28AB8A36-8107-47A9-84D8-8BE31FE4AAB3}"/>
              </a:ext>
            </a:extLst>
          </p:cNvPr>
          <p:cNvSpPr/>
          <p:nvPr/>
        </p:nvSpPr>
        <p:spPr>
          <a:xfrm>
            <a:off x="157168" y="153395"/>
            <a:ext cx="5760000" cy="648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a:extLst>
              <a:ext uri="{FF2B5EF4-FFF2-40B4-BE49-F238E27FC236}">
                <a16:creationId xmlns:a16="http://schemas.microsoft.com/office/drawing/2014/main" id="{4DEEEA5E-2647-4DD9-B2DB-E16A94B75B17}"/>
              </a:ext>
            </a:extLst>
          </p:cNvPr>
          <p:cNvSpPr txBox="1"/>
          <p:nvPr/>
        </p:nvSpPr>
        <p:spPr>
          <a:xfrm>
            <a:off x="885820" y="3639091"/>
            <a:ext cx="4179416" cy="2800767"/>
          </a:xfrm>
          <a:prstGeom prst="rect">
            <a:avLst/>
          </a:prstGeom>
          <a:noFill/>
        </p:spPr>
        <p:txBody>
          <a:bodyPr wrap="square" rtlCol="1">
            <a:spAutoFit/>
          </a:bodyPr>
          <a:lstStyle/>
          <a:p>
            <a:pPr algn="ctr"/>
            <a:r>
              <a:rPr lang="ar-SA" sz="4400" b="1" dirty="0"/>
              <a:t>هو العامل الذي نريد أن نختبره ويمكن أن يؤثر في نتيجة التجربة</a:t>
            </a:r>
          </a:p>
        </p:txBody>
      </p:sp>
      <p:sp>
        <p:nvSpPr>
          <p:cNvPr id="21" name="مستطيل 20">
            <a:extLst>
              <a:ext uri="{FF2B5EF4-FFF2-40B4-BE49-F238E27FC236}">
                <a16:creationId xmlns:a16="http://schemas.microsoft.com/office/drawing/2014/main" id="{B89AD43C-CFE7-4A60-8290-5E9BDA3ED7F3}"/>
              </a:ext>
            </a:extLst>
          </p:cNvPr>
          <p:cNvSpPr/>
          <p:nvPr/>
        </p:nvSpPr>
        <p:spPr>
          <a:xfrm>
            <a:off x="1464840"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المتغير المستقل </a:t>
            </a:r>
          </a:p>
        </p:txBody>
      </p:sp>
      <p:sp>
        <p:nvSpPr>
          <p:cNvPr id="8" name="مستطيل 7">
            <a:extLst>
              <a:ext uri="{FF2B5EF4-FFF2-40B4-BE49-F238E27FC236}">
                <a16:creationId xmlns:a16="http://schemas.microsoft.com/office/drawing/2014/main" id="{9A9C55C8-2540-45DD-AB61-99921D88D367}"/>
              </a:ext>
            </a:extLst>
          </p:cNvPr>
          <p:cNvSpPr/>
          <p:nvPr/>
        </p:nvSpPr>
        <p:spPr>
          <a:xfrm>
            <a:off x="7656091" y="3000375"/>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2" name="مستطيل 11">
            <a:extLst>
              <a:ext uri="{FF2B5EF4-FFF2-40B4-BE49-F238E27FC236}">
                <a16:creationId xmlns:a16="http://schemas.microsoft.com/office/drawing/2014/main" id="{BB872E95-108A-4393-9E2A-2DF10062785C}"/>
              </a:ext>
            </a:extLst>
          </p:cNvPr>
          <p:cNvSpPr/>
          <p:nvPr/>
        </p:nvSpPr>
        <p:spPr>
          <a:xfrm>
            <a:off x="1464840"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extLst>
      <p:ext uri="{BB962C8B-B14F-4D97-AF65-F5344CB8AC3E}">
        <p14:creationId xmlns:p14="http://schemas.microsoft.com/office/powerpoint/2010/main" val="335929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0E7FB7BF-8B9C-44D7-91A2-6EEF3B8CF443}"/>
              </a:ext>
            </a:extLst>
          </p:cNvPr>
          <p:cNvSpPr/>
          <p:nvPr/>
        </p:nvSpPr>
        <p:spPr>
          <a:xfrm>
            <a:off x="6096000" y="210545"/>
            <a:ext cx="5760000" cy="64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160B6507-B910-4EF1-9EC5-C0098455B3C3}"/>
              </a:ext>
            </a:extLst>
          </p:cNvPr>
          <p:cNvSpPr txBox="1"/>
          <p:nvPr/>
        </p:nvSpPr>
        <p:spPr>
          <a:xfrm>
            <a:off x="6645820" y="4116144"/>
            <a:ext cx="4741940" cy="923330"/>
          </a:xfrm>
          <a:prstGeom prst="rect">
            <a:avLst/>
          </a:prstGeom>
          <a:noFill/>
        </p:spPr>
        <p:txBody>
          <a:bodyPr wrap="square" rtlCol="1">
            <a:spAutoFit/>
          </a:bodyPr>
          <a:lstStyle/>
          <a:p>
            <a:pPr algn="ctr"/>
            <a:r>
              <a:rPr lang="ar-SA" sz="5400" dirty="0"/>
              <a:t>تفسير قابل للاختبار </a:t>
            </a:r>
          </a:p>
        </p:txBody>
      </p:sp>
      <p:sp>
        <p:nvSpPr>
          <p:cNvPr id="11" name="مستطيل 10">
            <a:extLst>
              <a:ext uri="{FF2B5EF4-FFF2-40B4-BE49-F238E27FC236}">
                <a16:creationId xmlns:a16="http://schemas.microsoft.com/office/drawing/2014/main" id="{848143F7-E2F3-48B9-9840-9517379AB2A7}"/>
              </a:ext>
            </a:extLst>
          </p:cNvPr>
          <p:cNvSpPr/>
          <p:nvPr/>
        </p:nvSpPr>
        <p:spPr>
          <a:xfrm>
            <a:off x="7641803"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فرضية</a:t>
            </a:r>
            <a:r>
              <a:rPr lang="ar-SA" dirty="0">
                <a:solidFill>
                  <a:schemeClr val="tx1"/>
                </a:solidFill>
              </a:rPr>
              <a:t> </a:t>
            </a:r>
          </a:p>
        </p:txBody>
      </p:sp>
      <p:sp>
        <p:nvSpPr>
          <p:cNvPr id="18" name="مستطيل 17">
            <a:extLst>
              <a:ext uri="{FF2B5EF4-FFF2-40B4-BE49-F238E27FC236}">
                <a16:creationId xmlns:a16="http://schemas.microsoft.com/office/drawing/2014/main" id="{28AB8A36-8107-47A9-84D8-8BE31FE4AAB3}"/>
              </a:ext>
            </a:extLst>
          </p:cNvPr>
          <p:cNvSpPr/>
          <p:nvPr/>
        </p:nvSpPr>
        <p:spPr>
          <a:xfrm>
            <a:off x="157168" y="153395"/>
            <a:ext cx="5760000" cy="648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a:extLst>
              <a:ext uri="{FF2B5EF4-FFF2-40B4-BE49-F238E27FC236}">
                <a16:creationId xmlns:a16="http://schemas.microsoft.com/office/drawing/2014/main" id="{4DEEEA5E-2647-4DD9-B2DB-E16A94B75B17}"/>
              </a:ext>
            </a:extLst>
          </p:cNvPr>
          <p:cNvSpPr txBox="1"/>
          <p:nvPr/>
        </p:nvSpPr>
        <p:spPr>
          <a:xfrm>
            <a:off x="885820" y="3639091"/>
            <a:ext cx="4179416" cy="2308324"/>
          </a:xfrm>
          <a:prstGeom prst="rect">
            <a:avLst/>
          </a:prstGeom>
          <a:noFill/>
        </p:spPr>
        <p:txBody>
          <a:bodyPr wrap="square" rtlCol="1">
            <a:spAutoFit/>
          </a:bodyPr>
          <a:lstStyle/>
          <a:p>
            <a:pPr algn="ctr"/>
            <a:r>
              <a:rPr lang="ar-SA" sz="4800" dirty="0"/>
              <a:t>معلومات كمية يُحصل عليها من الملاحظات المختلفة</a:t>
            </a:r>
          </a:p>
        </p:txBody>
      </p:sp>
      <p:sp>
        <p:nvSpPr>
          <p:cNvPr id="21" name="مستطيل 20">
            <a:extLst>
              <a:ext uri="{FF2B5EF4-FFF2-40B4-BE49-F238E27FC236}">
                <a16:creationId xmlns:a16="http://schemas.microsoft.com/office/drawing/2014/main" id="{B89AD43C-CFE7-4A60-8290-5E9BDA3ED7F3}"/>
              </a:ext>
            </a:extLst>
          </p:cNvPr>
          <p:cNvSpPr/>
          <p:nvPr/>
        </p:nvSpPr>
        <p:spPr>
          <a:xfrm>
            <a:off x="1464840"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بيانات كمية </a:t>
            </a:r>
          </a:p>
        </p:txBody>
      </p:sp>
      <p:sp>
        <p:nvSpPr>
          <p:cNvPr id="8" name="مستطيل 7">
            <a:extLst>
              <a:ext uri="{FF2B5EF4-FFF2-40B4-BE49-F238E27FC236}">
                <a16:creationId xmlns:a16="http://schemas.microsoft.com/office/drawing/2014/main" id="{D8E2A944-B8A9-4C1C-ABE8-B81E3EC6DC7E}"/>
              </a:ext>
            </a:extLst>
          </p:cNvPr>
          <p:cNvSpPr/>
          <p:nvPr/>
        </p:nvSpPr>
        <p:spPr>
          <a:xfrm>
            <a:off x="7641803" y="3000375"/>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2" name="مستطيل 11">
            <a:extLst>
              <a:ext uri="{FF2B5EF4-FFF2-40B4-BE49-F238E27FC236}">
                <a16:creationId xmlns:a16="http://schemas.microsoft.com/office/drawing/2014/main" id="{9568AD7E-12A7-43F9-AD4A-3DB48E4FE4AA}"/>
              </a:ext>
            </a:extLst>
          </p:cNvPr>
          <p:cNvSpPr/>
          <p:nvPr/>
        </p:nvSpPr>
        <p:spPr>
          <a:xfrm>
            <a:off x="1464840"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extLst>
      <p:ext uri="{BB962C8B-B14F-4D97-AF65-F5344CB8AC3E}">
        <p14:creationId xmlns:p14="http://schemas.microsoft.com/office/powerpoint/2010/main" val="455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a:extLst>
              <a:ext uri="{FF2B5EF4-FFF2-40B4-BE49-F238E27FC236}">
                <a16:creationId xmlns:a16="http://schemas.microsoft.com/office/drawing/2014/main" id="{0E7FB7BF-8B9C-44D7-91A2-6EEF3B8CF443}"/>
              </a:ext>
            </a:extLst>
          </p:cNvPr>
          <p:cNvSpPr/>
          <p:nvPr/>
        </p:nvSpPr>
        <p:spPr>
          <a:xfrm>
            <a:off x="6096000" y="210545"/>
            <a:ext cx="5760000" cy="6480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a16="http://schemas.microsoft.com/office/drawing/2014/main" id="{160B6507-B910-4EF1-9EC5-C0098455B3C3}"/>
              </a:ext>
            </a:extLst>
          </p:cNvPr>
          <p:cNvSpPr txBox="1"/>
          <p:nvPr/>
        </p:nvSpPr>
        <p:spPr>
          <a:xfrm>
            <a:off x="6645820" y="3639091"/>
            <a:ext cx="4741940" cy="2308324"/>
          </a:xfrm>
          <a:prstGeom prst="rect">
            <a:avLst/>
          </a:prstGeom>
          <a:noFill/>
        </p:spPr>
        <p:txBody>
          <a:bodyPr wrap="square" rtlCol="1">
            <a:spAutoFit/>
          </a:bodyPr>
          <a:lstStyle/>
          <a:p>
            <a:pPr algn="ctr"/>
            <a:r>
              <a:rPr lang="ar-SA" sz="4800" dirty="0"/>
              <a:t>يستخدم </a:t>
            </a:r>
          </a:p>
          <a:p>
            <a:pPr algn="ctr"/>
            <a:r>
              <a:rPr lang="ar-SA" sz="4800" dirty="0"/>
              <a:t>وحدات ذات أجزاء هي قوى الرقم عشرة</a:t>
            </a:r>
          </a:p>
        </p:txBody>
      </p:sp>
      <p:sp>
        <p:nvSpPr>
          <p:cNvPr id="11" name="مستطيل 10">
            <a:extLst>
              <a:ext uri="{FF2B5EF4-FFF2-40B4-BE49-F238E27FC236}">
                <a16:creationId xmlns:a16="http://schemas.microsoft.com/office/drawing/2014/main" id="{848143F7-E2F3-48B9-9840-9517379AB2A7}"/>
              </a:ext>
            </a:extLst>
          </p:cNvPr>
          <p:cNvSpPr/>
          <p:nvPr/>
        </p:nvSpPr>
        <p:spPr>
          <a:xfrm>
            <a:off x="7641803"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النظام المتري </a:t>
            </a:r>
          </a:p>
        </p:txBody>
      </p:sp>
      <p:sp>
        <p:nvSpPr>
          <p:cNvPr id="18" name="مستطيل 17">
            <a:extLst>
              <a:ext uri="{FF2B5EF4-FFF2-40B4-BE49-F238E27FC236}">
                <a16:creationId xmlns:a16="http://schemas.microsoft.com/office/drawing/2014/main" id="{28AB8A36-8107-47A9-84D8-8BE31FE4AAB3}"/>
              </a:ext>
            </a:extLst>
          </p:cNvPr>
          <p:cNvSpPr/>
          <p:nvPr/>
        </p:nvSpPr>
        <p:spPr>
          <a:xfrm>
            <a:off x="157168" y="153395"/>
            <a:ext cx="5760000" cy="648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ربع نص 19">
            <a:extLst>
              <a:ext uri="{FF2B5EF4-FFF2-40B4-BE49-F238E27FC236}">
                <a16:creationId xmlns:a16="http://schemas.microsoft.com/office/drawing/2014/main" id="{4DEEEA5E-2647-4DD9-B2DB-E16A94B75B17}"/>
              </a:ext>
            </a:extLst>
          </p:cNvPr>
          <p:cNvSpPr txBox="1"/>
          <p:nvPr/>
        </p:nvSpPr>
        <p:spPr>
          <a:xfrm>
            <a:off x="885820" y="3639091"/>
            <a:ext cx="4179416" cy="2308324"/>
          </a:xfrm>
          <a:prstGeom prst="rect">
            <a:avLst/>
          </a:prstGeom>
          <a:noFill/>
        </p:spPr>
        <p:txBody>
          <a:bodyPr wrap="square" rtlCol="1">
            <a:spAutoFit/>
          </a:bodyPr>
          <a:lstStyle/>
          <a:p>
            <a:pPr algn="ctr"/>
            <a:r>
              <a:rPr lang="ar-SA" sz="4800" dirty="0"/>
              <a:t>معلومات وصفي يُحصل عليها من الملاحظات المختلفة</a:t>
            </a:r>
          </a:p>
        </p:txBody>
      </p:sp>
      <p:sp>
        <p:nvSpPr>
          <p:cNvPr id="21" name="مستطيل 20">
            <a:extLst>
              <a:ext uri="{FF2B5EF4-FFF2-40B4-BE49-F238E27FC236}">
                <a16:creationId xmlns:a16="http://schemas.microsoft.com/office/drawing/2014/main" id="{B89AD43C-CFE7-4A60-8290-5E9BDA3ED7F3}"/>
              </a:ext>
            </a:extLst>
          </p:cNvPr>
          <p:cNvSpPr/>
          <p:nvPr/>
        </p:nvSpPr>
        <p:spPr>
          <a:xfrm>
            <a:off x="1464840" y="2996157"/>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a:solidFill>
                  <a:schemeClr val="tx1"/>
                </a:solidFill>
              </a:rPr>
              <a:t>بيانات وصفية </a:t>
            </a:r>
          </a:p>
        </p:txBody>
      </p:sp>
      <p:sp>
        <p:nvSpPr>
          <p:cNvPr id="8" name="مستطيل 7">
            <a:extLst>
              <a:ext uri="{FF2B5EF4-FFF2-40B4-BE49-F238E27FC236}">
                <a16:creationId xmlns:a16="http://schemas.microsoft.com/office/drawing/2014/main" id="{AD6D06A7-BD9F-4E48-A27C-DAEDAEDB45E6}"/>
              </a:ext>
            </a:extLst>
          </p:cNvPr>
          <p:cNvSpPr/>
          <p:nvPr/>
        </p:nvSpPr>
        <p:spPr>
          <a:xfrm>
            <a:off x="7641803" y="3000375"/>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2" name="مستطيل 11">
            <a:extLst>
              <a:ext uri="{FF2B5EF4-FFF2-40B4-BE49-F238E27FC236}">
                <a16:creationId xmlns:a16="http://schemas.microsoft.com/office/drawing/2014/main" id="{E4A619EA-9B2B-47C3-9214-B488DC6CADB8}"/>
              </a:ext>
            </a:extLst>
          </p:cNvPr>
          <p:cNvSpPr/>
          <p:nvPr/>
        </p:nvSpPr>
        <p:spPr>
          <a:xfrm>
            <a:off x="1464840" y="2993435"/>
            <a:ext cx="2880000" cy="720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Tree>
    <p:extLst>
      <p:ext uri="{BB962C8B-B14F-4D97-AF65-F5344CB8AC3E}">
        <p14:creationId xmlns:p14="http://schemas.microsoft.com/office/powerpoint/2010/main" val="126976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2"/>
                                        </p:tgtEl>
                                      </p:cBhvr>
                                    </p:animEffect>
                                    <p:set>
                                      <p:cBhvr>
                                        <p:cTn id="1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5813" y="330934"/>
            <a:ext cx="10329862" cy="5940088"/>
          </a:xfrm>
          <a:prstGeom prst="rect">
            <a:avLst/>
          </a:prstGeom>
          <a:noFill/>
        </p:spPr>
        <p:txBody>
          <a:bodyPr wrap="square" lIns="91440" tIns="45720" rIns="91440" bIns="45720">
            <a:spAutoFit/>
          </a:bodyPr>
          <a:lstStyle/>
          <a:p>
            <a:pPr algn="ctr"/>
            <a:r>
              <a:rPr lang="ar-SA" sz="3200" b="0" cap="none" spc="0" dirty="0">
                <a:ln w="0"/>
                <a:solidFill>
                  <a:schemeClr val="tx1"/>
                </a:solidFill>
                <a:effectLst>
                  <a:outerShdw blurRad="38100" dist="19050" dir="2700000" algn="tl" rotWithShape="0">
                    <a:schemeClr val="dk1">
                      <a:alpha val="40000"/>
                    </a:schemeClr>
                  </a:outerShdw>
                </a:effectLst>
              </a:rPr>
              <a:t>مر رجل  يبحث عن جمله على ثلاثة أخوة </a:t>
            </a:r>
            <a:r>
              <a:rPr lang="ar-SA" sz="3200" dirty="0"/>
              <a:t>فقال لهم الرجل : هل رأيتم جملا ؟؟</a:t>
            </a:r>
            <a:br>
              <a:rPr lang="ar-SA" sz="3200" dirty="0"/>
            </a:br>
            <a:r>
              <a:rPr lang="ar-SA" sz="3200" dirty="0"/>
              <a:t>- فقال  الأول : هل هو أعور ؟ فقال الرجل : نعم</a:t>
            </a:r>
            <a:br>
              <a:rPr lang="ar-SA" sz="3200" dirty="0"/>
            </a:br>
            <a:r>
              <a:rPr lang="ar-SA" sz="3200" dirty="0"/>
              <a:t>- وقال الثاني : هل هو أقطب الذيل ؟ فقال الرجل : نعم</a:t>
            </a:r>
            <a:br>
              <a:rPr lang="ar-SA" sz="3200" dirty="0"/>
            </a:br>
            <a:r>
              <a:rPr lang="ar-SA" sz="3200" dirty="0"/>
              <a:t>- وقال الثالث : هل هو أعرج ؟ فقال الرجل : نعم</a:t>
            </a:r>
            <a:br>
              <a:rPr lang="ar-SA" sz="3200" dirty="0"/>
            </a:br>
            <a:r>
              <a:rPr lang="ar-SA" sz="3200" dirty="0"/>
              <a:t>فظن الرجل صاحب الجمل أنهم رأوه لأنهم وصفوا الجمل وصفا دقيقا </a:t>
            </a:r>
            <a:br>
              <a:rPr lang="ar-SA" sz="3200" dirty="0"/>
            </a:br>
            <a:r>
              <a:rPr lang="ar-SA" sz="3200" dirty="0"/>
              <a:t>ففرح وقال : هل رأيتموه ؟ </a:t>
            </a:r>
            <a:br>
              <a:rPr lang="ar-SA" sz="3200" dirty="0"/>
            </a:br>
            <a:r>
              <a:rPr lang="ar-SA" sz="3200" dirty="0"/>
              <a:t>فقالوا لا ، لم نره ، فتفاجأ الرجل كيف لم يروه وقد وصفوه له ؟</a:t>
            </a:r>
            <a:br>
              <a:rPr lang="ar-SA" sz="3200" dirty="0"/>
            </a:br>
            <a:r>
              <a:rPr lang="ar-SA" sz="3200" dirty="0"/>
              <a:t>فقال لهم الرجل : أنتم سرقتموه وإلا كيف عرفتم أوصافه </a:t>
            </a:r>
            <a:br>
              <a:rPr lang="ar-SA" sz="3200" dirty="0"/>
            </a:br>
            <a:r>
              <a:rPr lang="ar-SA" sz="3200" dirty="0"/>
              <a:t>فقالوا : لا ، والله لم نسرقه</a:t>
            </a:r>
            <a:br>
              <a:rPr lang="ar-SA" sz="3200" dirty="0"/>
            </a:br>
            <a:r>
              <a:rPr lang="ar-SA" sz="3200" dirty="0"/>
              <a:t>فقال الرجل : سأشتكيكم للقاضي</a:t>
            </a:r>
            <a:br>
              <a:rPr lang="ar-SA" sz="3200" dirty="0"/>
            </a:br>
            <a:r>
              <a:rPr lang="ar-SA" sz="3200" dirty="0"/>
              <a:t>فقالوا نحن ذاهبون إليه ، فتعال معنا</a:t>
            </a:r>
          </a:p>
          <a:p>
            <a:pPr algn="ctr"/>
            <a:r>
              <a:rPr lang="ar-SA" sz="28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660731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8588" y="860643"/>
            <a:ext cx="11630025" cy="5509200"/>
          </a:xfrm>
          <a:prstGeom prst="rect">
            <a:avLst/>
          </a:prstGeom>
          <a:noFill/>
        </p:spPr>
        <p:txBody>
          <a:bodyPr wrap="square" lIns="91440" tIns="45720" rIns="91440" bIns="45720">
            <a:spAutoFit/>
          </a:bodyPr>
          <a:lstStyle/>
          <a:p>
            <a:pPr algn="ctr"/>
            <a:r>
              <a:rPr lang="ar-SA" sz="3200" dirty="0"/>
              <a:t>وعند القاضي اجتمع الأخوة الثلاثة وصاحب الجمل لينظر في قضية الجمل  </a:t>
            </a:r>
            <a:br>
              <a:rPr lang="ar-SA" sz="3200" dirty="0"/>
            </a:br>
            <a:r>
              <a:rPr lang="ar-SA" sz="3200" dirty="0"/>
              <a:t>فسأل القاضي الأخ الأول : كيف عرفت أن الجمل أعور؟</a:t>
            </a:r>
            <a:br>
              <a:rPr lang="ar-SA" sz="3200" dirty="0"/>
            </a:br>
            <a:r>
              <a:rPr lang="ar-SA" sz="3200" dirty="0"/>
              <a:t>فقال : لأن الجمل الأعور غالبا يأكل من جانب العين التي يرى بها ولا يأكل الأكل الذي وضع له في الجانب الذي لا يراه وأنا قد رأيت في المكان الذي ضاع فيه الجمل آثار مكان أكل الجمل واستنتجت أن الجمل كان أعور .</a:t>
            </a:r>
            <a:br>
              <a:rPr lang="ar-SA" sz="3200" dirty="0"/>
            </a:br>
            <a:r>
              <a:rPr lang="ar-SA" sz="3200" dirty="0"/>
              <a:t>بعد ذلك سأل القاضي الأخ الثاني قائلا : </a:t>
            </a:r>
            <a:br>
              <a:rPr lang="ar-SA" sz="3200" dirty="0"/>
            </a:br>
            <a:r>
              <a:rPr lang="ar-SA" sz="3200" dirty="0"/>
              <a:t>كيف عرفت أن الجمل كان أقطب الذيل ؟</a:t>
            </a:r>
            <a:br>
              <a:rPr lang="ar-SA" sz="3200" dirty="0"/>
            </a:br>
            <a:r>
              <a:rPr lang="ar-SA" sz="3200" dirty="0"/>
              <a:t>فقال الأخ  الثاني :أن من عادة الجمل السليم أن يحرك ذيله يمينا وشمالا</a:t>
            </a:r>
            <a:br>
              <a:rPr lang="ar-SA" sz="3200" dirty="0"/>
            </a:br>
            <a:r>
              <a:rPr lang="ar-SA" sz="3200" dirty="0"/>
              <a:t>أثناء إخراجه لفضلاته وينتج من ذلك أن البعر يكون </a:t>
            </a:r>
            <a:r>
              <a:rPr lang="ar-SA" sz="3200" dirty="0" err="1"/>
              <a:t>مفتتا</a:t>
            </a:r>
            <a:r>
              <a:rPr lang="ar-SA" sz="3200" dirty="0"/>
              <a:t> في </a:t>
            </a:r>
            <a:r>
              <a:rPr lang="ar-SA" sz="3200" dirty="0" err="1"/>
              <a:t>الأرضإلا</a:t>
            </a:r>
            <a:r>
              <a:rPr lang="ar-SA" sz="3200" dirty="0"/>
              <a:t> أني لم أر ذلك في المكان الذي ضاع فيه الجمل بل على العكس ، رأيت البعر من غير أن ينثر فاستنتجت أن الجمل كان أقطب الذيل</a:t>
            </a:r>
            <a:endParaRPr lang="ar-SA"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54232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313" y="117693"/>
            <a:ext cx="11630025" cy="3539430"/>
          </a:xfrm>
          <a:prstGeom prst="rect">
            <a:avLst/>
          </a:prstGeom>
          <a:noFill/>
        </p:spPr>
        <p:txBody>
          <a:bodyPr wrap="square" lIns="91440" tIns="45720" rIns="91440" bIns="45720">
            <a:spAutoFit/>
          </a:bodyPr>
          <a:lstStyle/>
          <a:p>
            <a:pPr algn="ctr"/>
            <a:r>
              <a:rPr lang="ar-SA" sz="3200" dirty="0"/>
              <a:t>وأخيرا سأل القاضي الأخ الأخير قائلا : </a:t>
            </a:r>
            <a:br>
              <a:rPr lang="ar-SA" sz="3200" dirty="0"/>
            </a:br>
            <a:r>
              <a:rPr lang="ar-SA" sz="3200" dirty="0"/>
              <a:t>كيف عرفت أن الجمل كان أعرج </a:t>
            </a:r>
            <a:br>
              <a:rPr lang="ar-SA" sz="3200" dirty="0"/>
            </a:br>
            <a:r>
              <a:rPr lang="ar-SA" sz="3200" dirty="0"/>
              <a:t>فقال عبدالله الثالث : رأيت ذلك من آثار خف الجمل على الأرض فاستنتجت أن الجمل كان أعرج </a:t>
            </a:r>
            <a:br>
              <a:rPr lang="ar-SA" sz="3200" dirty="0"/>
            </a:br>
            <a:r>
              <a:rPr lang="ar-SA" sz="3200" dirty="0"/>
              <a:t>بعد أن استمع القاضي للعبادلة اقتنع بما قالوه </a:t>
            </a:r>
            <a:br>
              <a:rPr lang="ar-SA" sz="3200" dirty="0"/>
            </a:br>
            <a:r>
              <a:rPr lang="ar-SA" sz="3200" dirty="0"/>
              <a:t>وقال لصاحب الجمل أن ينصرف </a:t>
            </a:r>
            <a:br>
              <a:rPr lang="ar-SA" sz="3200" dirty="0"/>
            </a:br>
            <a:r>
              <a:rPr lang="ar-SA" sz="3200" dirty="0"/>
              <a:t>بعد ما عرف حقيقة الأمر</a:t>
            </a:r>
            <a:endParaRPr lang="ar-SA"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023975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زوايا مستديرة 14">
            <a:extLst>
              <a:ext uri="{FF2B5EF4-FFF2-40B4-BE49-F238E27FC236}">
                <a16:creationId xmlns:a16="http://schemas.microsoft.com/office/drawing/2014/main" id="{8E91DEA1-6C08-4DAC-994E-FB91EE2C0DE4}"/>
              </a:ext>
            </a:extLst>
          </p:cNvPr>
          <p:cNvSpPr/>
          <p:nvPr/>
        </p:nvSpPr>
        <p:spPr>
          <a:xfrm>
            <a:off x="524519" y="3088950"/>
            <a:ext cx="3557957" cy="365731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rPr>
              <a:t>..........................................................................................................................................</a:t>
            </a:r>
          </a:p>
        </p:txBody>
      </p:sp>
      <p:sp>
        <p:nvSpPr>
          <p:cNvPr id="14" name="مستطيل: زوايا مستديرة 13">
            <a:extLst>
              <a:ext uri="{FF2B5EF4-FFF2-40B4-BE49-F238E27FC236}">
                <a16:creationId xmlns:a16="http://schemas.microsoft.com/office/drawing/2014/main" id="{8BE5346A-4339-488A-9D36-7E8ADF8ECE9A}"/>
              </a:ext>
            </a:extLst>
          </p:cNvPr>
          <p:cNvSpPr/>
          <p:nvPr/>
        </p:nvSpPr>
        <p:spPr>
          <a:xfrm>
            <a:off x="4317021" y="3100388"/>
            <a:ext cx="3557957" cy="365731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rPr>
              <a:t>.........................................................................................................................................</a:t>
            </a:r>
          </a:p>
        </p:txBody>
      </p:sp>
      <p:sp>
        <p:nvSpPr>
          <p:cNvPr id="13" name="مستطيل: زوايا مستديرة 12">
            <a:extLst>
              <a:ext uri="{FF2B5EF4-FFF2-40B4-BE49-F238E27FC236}">
                <a16:creationId xmlns:a16="http://schemas.microsoft.com/office/drawing/2014/main" id="{E228D1D1-08FD-402B-8B1C-CB147975F0D1}"/>
              </a:ext>
            </a:extLst>
          </p:cNvPr>
          <p:cNvSpPr/>
          <p:nvPr/>
        </p:nvSpPr>
        <p:spPr>
          <a:xfrm>
            <a:off x="8162570" y="3100388"/>
            <a:ext cx="3557957" cy="365731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tx1"/>
                </a:solidFill>
              </a:rPr>
              <a:t>..........................................................................................................................................</a:t>
            </a:r>
          </a:p>
        </p:txBody>
      </p:sp>
      <p:sp>
        <p:nvSpPr>
          <p:cNvPr id="3" name="مستطيل 2">
            <a:extLst>
              <a:ext uri="{FF2B5EF4-FFF2-40B4-BE49-F238E27FC236}">
                <a16:creationId xmlns:a16="http://schemas.microsoft.com/office/drawing/2014/main" id="{ECC9E7BA-9CDF-4C0A-BC42-A5A35B3E97DB}"/>
              </a:ext>
            </a:extLst>
          </p:cNvPr>
          <p:cNvSpPr/>
          <p:nvPr/>
        </p:nvSpPr>
        <p:spPr>
          <a:xfrm>
            <a:off x="195743" y="100294"/>
            <a:ext cx="11662882" cy="1754326"/>
          </a:xfrm>
          <a:prstGeom prst="rect">
            <a:avLst/>
          </a:prstGeom>
          <a:solidFill>
            <a:srgbClr val="C0F7F7"/>
          </a:solidFill>
          <a:ln w="38100">
            <a:solidFill>
              <a:schemeClr val="tx1"/>
            </a:solidFill>
          </a:ln>
        </p:spPr>
        <p:txBody>
          <a:bodyPr wrap="square" lIns="91440" tIns="45720" rIns="91440" bIns="45720">
            <a:spAutoFit/>
          </a:bodyPr>
          <a:lstStyle/>
          <a:p>
            <a:pPr algn="ctr"/>
            <a:r>
              <a:rPr lang="ar-SA" sz="3600" cap="none" spc="0" dirty="0">
                <a:ln w="0"/>
                <a:solidFill>
                  <a:sysClr val="windowText" lastClr="000000"/>
                </a:solidFill>
                <a:effectLst>
                  <a:outerShdw blurRad="38100" dist="19050" dir="2700000" algn="tl" rotWithShape="0">
                    <a:schemeClr val="dk1">
                      <a:alpha val="40000"/>
                    </a:schemeClr>
                  </a:outerShdw>
                </a:effectLst>
              </a:rPr>
              <a:t>طالبتي العزيزة باستخدام استراتيجية التصفح اطلعي على </a:t>
            </a:r>
            <a:r>
              <a:rPr lang="ar-SA" sz="3600" dirty="0">
                <a:ln w="0"/>
                <a:solidFill>
                  <a:sysClr val="windowText" lastClr="000000"/>
                </a:solidFill>
                <a:effectLst>
                  <a:outerShdw blurRad="38100" dist="19050" dir="2700000" algn="tl" rotWithShape="0">
                    <a:schemeClr val="dk1">
                      <a:alpha val="40000"/>
                    </a:schemeClr>
                  </a:outerShdw>
                </a:effectLst>
              </a:rPr>
              <a:t>عناصر </a:t>
            </a:r>
            <a:r>
              <a:rPr lang="ar-SA" sz="3600" cap="none" spc="0" dirty="0">
                <a:ln w="0"/>
                <a:solidFill>
                  <a:sysClr val="windowText" lastClr="000000"/>
                </a:solidFill>
                <a:effectLst>
                  <a:outerShdw blurRad="38100" dist="19050" dir="2700000" algn="tl" rotWithShape="0">
                    <a:schemeClr val="dk1">
                      <a:alpha val="40000"/>
                    </a:schemeClr>
                  </a:outerShdw>
                </a:effectLst>
              </a:rPr>
              <a:t>الدرس  في كتابكـِ المقرر وحددي العناصر التي سبق أن تعلمتها(ماذا أعرف) والعناصر التي لم تتعلمين عنها (ماذا أود أن أتعلم)</a:t>
            </a:r>
          </a:p>
        </p:txBody>
      </p:sp>
      <p:sp>
        <p:nvSpPr>
          <p:cNvPr id="4" name="موجة 3">
            <a:extLst>
              <a:ext uri="{FF2B5EF4-FFF2-40B4-BE49-F238E27FC236}">
                <a16:creationId xmlns:a16="http://schemas.microsoft.com/office/drawing/2014/main" id="{8E4632D1-5764-427B-8280-D82413B66823}"/>
              </a:ext>
            </a:extLst>
          </p:cNvPr>
          <p:cNvSpPr/>
          <p:nvPr/>
        </p:nvSpPr>
        <p:spPr>
          <a:xfrm flipH="1">
            <a:off x="4339239" y="1972872"/>
            <a:ext cx="3492000" cy="1746468"/>
          </a:xfrm>
          <a:prstGeom prst="wave">
            <a:avLst>
              <a:gd name="adj1" fmla="val 15824"/>
              <a:gd name="adj2" fmla="val 0"/>
            </a:avLst>
          </a:prstGeom>
          <a:solidFill>
            <a:srgbClr val="FFFFCC"/>
          </a:solidFill>
          <a:ln w="57150">
            <a:solidFill>
              <a:schemeClr val="tx1"/>
            </a:solidFill>
            <a:prstDash val="solid"/>
          </a:ln>
        </p:spPr>
        <p:txBody>
          <a:bodyPr wrap="square" lIns="91440" tIns="45720" rIns="91440" bIns="45720">
            <a:spAutoFit/>
          </a:bodyPr>
          <a:lstStyle/>
          <a:p>
            <a:pPr algn="ctr"/>
            <a:r>
              <a:rPr lang="ar-SA" sz="3600" b="1" cap="none" spc="0" dirty="0">
                <a:ln w="0">
                  <a:noFill/>
                </a:ln>
                <a:effectLst>
                  <a:outerShdw blurRad="38100" dist="19050" dir="2700000" algn="tl" rotWithShape="0">
                    <a:schemeClr val="dk1">
                      <a:alpha val="40000"/>
                    </a:schemeClr>
                  </a:outerShdw>
                </a:effectLst>
              </a:rPr>
              <a:t>ماذا أود أن أتعلم</a:t>
            </a:r>
          </a:p>
        </p:txBody>
      </p:sp>
      <p:sp>
        <p:nvSpPr>
          <p:cNvPr id="5" name="موجة 4">
            <a:extLst>
              <a:ext uri="{FF2B5EF4-FFF2-40B4-BE49-F238E27FC236}">
                <a16:creationId xmlns:a16="http://schemas.microsoft.com/office/drawing/2014/main" id="{723BC88A-EC5A-4723-9C74-4A1988C6CD1C}"/>
              </a:ext>
            </a:extLst>
          </p:cNvPr>
          <p:cNvSpPr/>
          <p:nvPr/>
        </p:nvSpPr>
        <p:spPr>
          <a:xfrm flipH="1">
            <a:off x="8221663" y="1972872"/>
            <a:ext cx="3456000" cy="1746468"/>
          </a:xfrm>
          <a:prstGeom prst="wave">
            <a:avLst>
              <a:gd name="adj1" fmla="val 15824"/>
              <a:gd name="adj2" fmla="val 0"/>
            </a:avLst>
          </a:prstGeom>
          <a:solidFill>
            <a:srgbClr val="FFFFCC"/>
          </a:solidFill>
          <a:ln w="57150">
            <a:solidFill>
              <a:schemeClr val="tx1"/>
            </a:solidFill>
            <a:prstDash val="solid"/>
          </a:ln>
        </p:spPr>
        <p:txBody>
          <a:bodyPr wrap="square" lIns="91440" tIns="45720" rIns="91440" bIns="45720">
            <a:spAutoFit/>
          </a:bodyPr>
          <a:lstStyle/>
          <a:p>
            <a:pPr algn="ctr"/>
            <a:r>
              <a:rPr lang="ar-SA" sz="3600" b="1" cap="none" spc="0" dirty="0">
                <a:ln w="0">
                  <a:noFill/>
                </a:ln>
                <a:effectLst>
                  <a:outerShdw blurRad="38100" dist="19050" dir="2700000" algn="tl" rotWithShape="0">
                    <a:schemeClr val="dk1">
                      <a:alpha val="40000"/>
                    </a:schemeClr>
                  </a:outerShdw>
                </a:effectLst>
              </a:rPr>
              <a:t>ماذا أعلم</a:t>
            </a:r>
          </a:p>
        </p:txBody>
      </p:sp>
      <p:sp>
        <p:nvSpPr>
          <p:cNvPr id="6" name="موجة 5">
            <a:extLst>
              <a:ext uri="{FF2B5EF4-FFF2-40B4-BE49-F238E27FC236}">
                <a16:creationId xmlns:a16="http://schemas.microsoft.com/office/drawing/2014/main" id="{C46195EC-3757-46E8-B2D5-1935EDC023F6}"/>
              </a:ext>
            </a:extLst>
          </p:cNvPr>
          <p:cNvSpPr/>
          <p:nvPr/>
        </p:nvSpPr>
        <p:spPr>
          <a:xfrm flipH="1">
            <a:off x="576188" y="1972872"/>
            <a:ext cx="3492000" cy="1746468"/>
          </a:xfrm>
          <a:prstGeom prst="wave">
            <a:avLst>
              <a:gd name="adj1" fmla="val 15824"/>
              <a:gd name="adj2" fmla="val 0"/>
            </a:avLst>
          </a:prstGeom>
          <a:solidFill>
            <a:srgbClr val="FFFFCC"/>
          </a:solidFill>
          <a:ln w="57150">
            <a:solidFill>
              <a:schemeClr val="tx1"/>
            </a:solidFill>
            <a:prstDash val="solid"/>
          </a:ln>
        </p:spPr>
        <p:txBody>
          <a:bodyPr wrap="square" lIns="91440" tIns="45720" rIns="91440" bIns="45720">
            <a:spAutoFit/>
          </a:bodyPr>
          <a:lstStyle/>
          <a:p>
            <a:pPr algn="ctr"/>
            <a:r>
              <a:rPr lang="ar-SA" sz="3600" b="1" cap="none" spc="0" dirty="0">
                <a:ln w="0">
                  <a:noFill/>
                </a:ln>
                <a:effectLst>
                  <a:outerShdw blurRad="38100" dist="19050" dir="2700000" algn="tl" rotWithShape="0">
                    <a:schemeClr val="dk1">
                      <a:alpha val="40000"/>
                    </a:schemeClr>
                  </a:outerShdw>
                </a:effectLst>
              </a:rPr>
              <a:t>ماذا تعلمت</a:t>
            </a:r>
          </a:p>
        </p:txBody>
      </p:sp>
      <p:sp>
        <p:nvSpPr>
          <p:cNvPr id="10" name="شكل بيضاوي 9">
            <a:extLst>
              <a:ext uri="{FF2B5EF4-FFF2-40B4-BE49-F238E27FC236}">
                <a16:creationId xmlns:a16="http://schemas.microsoft.com/office/drawing/2014/main" id="{86F99DE8-FA02-46D5-BEDF-F3CF4189DD18}"/>
              </a:ext>
            </a:extLst>
          </p:cNvPr>
          <p:cNvSpPr/>
          <p:nvPr/>
        </p:nvSpPr>
        <p:spPr>
          <a:xfrm>
            <a:off x="10028312" y="3236740"/>
            <a:ext cx="1587500" cy="9652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814AB54E-3CA4-42D7-83CF-E027C599007E}"/>
              </a:ext>
            </a:extLst>
          </p:cNvPr>
          <p:cNvSpPr/>
          <p:nvPr/>
        </p:nvSpPr>
        <p:spPr>
          <a:xfrm>
            <a:off x="6243739" y="3236740"/>
            <a:ext cx="1587500" cy="965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162BAFA8-3926-421A-87BD-E5E15C677B73}"/>
              </a:ext>
            </a:extLst>
          </p:cNvPr>
          <p:cNvSpPr/>
          <p:nvPr/>
        </p:nvSpPr>
        <p:spPr>
          <a:xfrm>
            <a:off x="2440311" y="3236740"/>
            <a:ext cx="1587500" cy="9652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7602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رسم تخطيطي 8"/>
          <p:cNvGraphicFramePr/>
          <p:nvPr>
            <p:extLst>
              <p:ext uri="{D42A27DB-BD31-4B8C-83A1-F6EECF244321}">
                <p14:modId xmlns:p14="http://schemas.microsoft.com/office/powerpoint/2010/main" val="135063059"/>
              </p:ext>
            </p:extLst>
          </p:nvPr>
        </p:nvGraphicFramePr>
        <p:xfrm>
          <a:off x="6057900" y="1202266"/>
          <a:ext cx="59563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رسم تخطيطي 9"/>
          <p:cNvGraphicFramePr/>
          <p:nvPr>
            <p:extLst>
              <p:ext uri="{D42A27DB-BD31-4B8C-83A1-F6EECF244321}">
                <p14:modId xmlns:p14="http://schemas.microsoft.com/office/powerpoint/2010/main" val="2957174808"/>
              </p:ext>
            </p:extLst>
          </p:nvPr>
        </p:nvGraphicFramePr>
        <p:xfrm>
          <a:off x="139700" y="1202266"/>
          <a:ext cx="59563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مخطط انسيابي: معالجة متعاقبة 1"/>
          <p:cNvSpPr/>
          <p:nvPr/>
        </p:nvSpPr>
        <p:spPr>
          <a:xfrm>
            <a:off x="6393411" y="88900"/>
            <a:ext cx="1800000" cy="1021556"/>
          </a:xfrm>
          <a:prstGeom prst="flowChartAlternateProcess">
            <a:avLst/>
          </a:prstGeom>
          <a:noFill/>
          <a:ln w="38100">
            <a:solidFill>
              <a:srgbClr val="00FF00"/>
            </a:solidFill>
          </a:ln>
          <a:effectLst>
            <a:glow rad="63500">
              <a:schemeClr val="accent4">
                <a:satMod val="175000"/>
                <a:alpha val="40000"/>
              </a:schemeClr>
            </a:glow>
          </a:effectLst>
        </p:spPr>
        <p:txBody>
          <a:bodyPr wrap="none" lIns="91440" tIns="45720" rIns="91440" bIns="45720">
            <a:spAutoFit/>
          </a:bodyPr>
          <a:lstStyle/>
          <a:p>
            <a:pPr algn="ctr"/>
            <a:r>
              <a:rPr lang="ar-SA" sz="5400" b="1" cap="none" spc="0" dirty="0">
                <a:ln w="0"/>
                <a:solidFill>
                  <a:srgbClr val="00B0F0"/>
                </a:solidFill>
                <a:effectLst>
                  <a:outerShdw blurRad="38100" dist="19050" dir="2700000" algn="tl" rotWithShape="0">
                    <a:schemeClr val="dk1">
                      <a:alpha val="40000"/>
                    </a:schemeClr>
                  </a:outerShdw>
                </a:effectLst>
              </a:rPr>
              <a:t>أه</a:t>
            </a:r>
            <a:r>
              <a:rPr lang="ar-SA" sz="5400" b="1" cap="none" spc="0" dirty="0">
                <a:ln w="0"/>
                <a:solidFill>
                  <a:srgbClr val="FFFF00"/>
                </a:solidFill>
                <a:effectLst>
                  <a:outerShdw blurRad="38100" dist="19050" dir="2700000" algn="tl" rotWithShape="0">
                    <a:schemeClr val="dk1">
                      <a:alpha val="40000"/>
                    </a:schemeClr>
                  </a:outerShdw>
                </a:effectLst>
              </a:rPr>
              <a:t>دا</a:t>
            </a:r>
            <a:r>
              <a:rPr lang="ar-SA" sz="5400" b="1" cap="none" spc="0" dirty="0">
                <a:ln w="0"/>
                <a:solidFill>
                  <a:srgbClr val="FF0000"/>
                </a:solidFill>
                <a:effectLst>
                  <a:outerShdw blurRad="38100" dist="19050" dir="2700000" algn="tl" rotWithShape="0">
                    <a:schemeClr val="dk1">
                      <a:alpha val="40000"/>
                    </a:schemeClr>
                  </a:outerShdw>
                </a:effectLst>
              </a:rPr>
              <a:t>ف</a:t>
            </a:r>
            <a:endParaRPr lang="ar-SA" sz="5400" b="1" cap="none" spc="0" dirty="0">
              <a:ln w="0"/>
              <a:solidFill>
                <a:schemeClr val="tx1"/>
              </a:solidFill>
              <a:effectLst>
                <a:outerShdw blurRad="38100" dist="19050" dir="2700000" algn="tl" rotWithShape="0">
                  <a:schemeClr val="dk1">
                    <a:alpha val="40000"/>
                  </a:schemeClr>
                </a:outerShdw>
              </a:effectLst>
            </a:endParaRPr>
          </a:p>
        </p:txBody>
      </p:sp>
      <p:sp>
        <p:nvSpPr>
          <p:cNvPr id="6" name="مخطط انسيابي: معالجة متعاقبة 5"/>
          <p:cNvSpPr/>
          <p:nvPr/>
        </p:nvSpPr>
        <p:spPr>
          <a:xfrm>
            <a:off x="3960867" y="76200"/>
            <a:ext cx="1800000" cy="1021556"/>
          </a:xfrm>
          <a:prstGeom prst="flowChartAlternateProcess">
            <a:avLst/>
          </a:prstGeom>
          <a:noFill/>
          <a:ln w="38100">
            <a:solidFill>
              <a:srgbClr val="00FF00"/>
            </a:solidFill>
          </a:ln>
          <a:effectLst>
            <a:glow rad="63500">
              <a:schemeClr val="accent4">
                <a:satMod val="175000"/>
                <a:alpha val="40000"/>
              </a:schemeClr>
            </a:glow>
          </a:effectLst>
        </p:spPr>
        <p:txBody>
          <a:bodyPr wrap="none" lIns="91440" tIns="45720" rIns="91440" bIns="45720">
            <a:spAutoFit/>
          </a:bodyPr>
          <a:lstStyle/>
          <a:p>
            <a:pPr algn="ctr"/>
            <a:r>
              <a:rPr lang="ar-SA" sz="5400" b="1" cap="none" spc="0" dirty="0">
                <a:ln w="0"/>
                <a:solidFill>
                  <a:srgbClr val="00B0F0"/>
                </a:solidFill>
                <a:effectLst>
                  <a:outerShdw blurRad="38100" dist="19050" dir="2700000" algn="tl" rotWithShape="0">
                    <a:schemeClr val="dk1">
                      <a:alpha val="40000"/>
                    </a:schemeClr>
                  </a:outerShdw>
                </a:effectLst>
              </a:rPr>
              <a:t>ال</a:t>
            </a:r>
            <a:r>
              <a:rPr lang="ar-SA" sz="5400" b="1" cap="none" spc="0" dirty="0">
                <a:ln w="0"/>
                <a:solidFill>
                  <a:srgbClr val="FFFF00"/>
                </a:solidFill>
                <a:effectLst>
                  <a:outerShdw blurRad="38100" dist="19050" dir="2700000" algn="tl" rotWithShape="0">
                    <a:schemeClr val="dk1">
                      <a:alpha val="40000"/>
                    </a:schemeClr>
                  </a:outerShdw>
                </a:effectLst>
              </a:rPr>
              <a:t>در</a:t>
            </a:r>
            <a:r>
              <a:rPr lang="ar-SA" sz="5400" b="1" cap="none" spc="0" dirty="0">
                <a:ln w="0"/>
                <a:solidFill>
                  <a:srgbClr val="FF0000"/>
                </a:solidFill>
                <a:effectLst>
                  <a:outerShdw blurRad="38100" dist="19050" dir="2700000" algn="tl" rotWithShape="0">
                    <a:schemeClr val="dk1">
                      <a:alpha val="40000"/>
                    </a:schemeClr>
                  </a:outerShdw>
                </a:effectLst>
              </a:rPr>
              <a:t>س</a:t>
            </a:r>
            <a:endParaRPr lang="ar-SA"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2509820"/>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ÙÙØ§Ù Ø§ÙØ°Ù Ø¹ÙØ¯Ù Ø§ÙØ¹ÙÙ Ø§Ù Ø§ØªÙÙ Ø¨Ù ÙØ¨Ù Ø§Ù ÙØ±ØªØ¯ Ø¥ÙÙÙ Ø·Ø±ÙÙ">
            <a:extLst>
              <a:ext uri="{FF2B5EF4-FFF2-40B4-BE49-F238E27FC236}">
                <a16:creationId xmlns:a16="http://schemas.microsoft.com/office/drawing/2014/main" id="{53CAC8BF-19F0-43B7-A267-E93A4F963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495425"/>
            <a:ext cx="11425237" cy="3205163"/>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a:extLst>
              <a:ext uri="{FF2B5EF4-FFF2-40B4-BE49-F238E27FC236}">
                <a16:creationId xmlns:a16="http://schemas.microsoft.com/office/drawing/2014/main" id="{7D1F73C3-393F-4D9E-9E0E-0408B5A8FFF8}"/>
              </a:ext>
            </a:extLst>
          </p:cNvPr>
          <p:cNvSpPr/>
          <p:nvPr/>
        </p:nvSpPr>
        <p:spPr>
          <a:xfrm>
            <a:off x="3647988" y="281285"/>
            <a:ext cx="5238935" cy="830997"/>
          </a:xfrm>
          <a:prstGeom prst="rect">
            <a:avLst/>
          </a:prstGeom>
          <a:noFill/>
          <a:ln w="38100">
            <a:solidFill>
              <a:srgbClr val="FF0000"/>
            </a:solidFill>
          </a:ln>
        </p:spPr>
        <p:txBody>
          <a:bodyPr wrap="none" lIns="91440" tIns="45720" rIns="91440" bIns="45720">
            <a:spAutoFit/>
          </a:bodyPr>
          <a:lstStyle/>
          <a:p>
            <a:pPr algn="ctr"/>
            <a:r>
              <a:rPr lang="ar-SA" sz="4800" b="0" cap="none" spc="0" dirty="0">
                <a:ln w="0"/>
                <a:solidFill>
                  <a:srgbClr val="FF0000"/>
                </a:solidFill>
                <a:effectLst>
                  <a:outerShdw blurRad="38100" dist="19050" dir="2700000" algn="tl" rotWithShape="0">
                    <a:schemeClr val="dk1">
                      <a:alpha val="40000"/>
                    </a:schemeClr>
                  </a:outerShdw>
                </a:effectLst>
              </a:rPr>
              <a:t>قال تعالى في سورة النمل </a:t>
            </a:r>
          </a:p>
        </p:txBody>
      </p:sp>
      <p:sp>
        <p:nvSpPr>
          <p:cNvPr id="4" name="مستطيل 3">
            <a:extLst>
              <a:ext uri="{FF2B5EF4-FFF2-40B4-BE49-F238E27FC236}">
                <a16:creationId xmlns:a16="http://schemas.microsoft.com/office/drawing/2014/main" id="{1004140B-19BE-426D-9E64-C3BC7765C14E}"/>
              </a:ext>
            </a:extLst>
          </p:cNvPr>
          <p:cNvSpPr/>
          <p:nvPr/>
        </p:nvSpPr>
        <p:spPr>
          <a:xfrm>
            <a:off x="542925" y="4897994"/>
            <a:ext cx="11153775" cy="1569660"/>
          </a:xfrm>
          <a:prstGeom prst="rect">
            <a:avLst/>
          </a:prstGeom>
          <a:noFill/>
          <a:ln w="38100">
            <a:solidFill>
              <a:srgbClr val="FF0000"/>
            </a:solidFill>
          </a:ln>
        </p:spPr>
        <p:txBody>
          <a:bodyPr wrap="square" lIns="91440" tIns="45720" rIns="91440" bIns="45720">
            <a:spAutoFit/>
          </a:bodyPr>
          <a:lstStyle/>
          <a:p>
            <a:pPr algn="ctr"/>
            <a:r>
              <a:rPr lang="ar-SA" sz="4800" b="0" cap="none" spc="0" dirty="0">
                <a:ln w="0"/>
                <a:solidFill>
                  <a:srgbClr val="FF0000"/>
                </a:solidFill>
                <a:effectLst>
                  <a:outerShdw blurRad="38100" dist="19050" dir="2700000" algn="tl" rotWithShape="0">
                    <a:schemeClr val="dk1">
                      <a:alpha val="40000"/>
                    </a:schemeClr>
                  </a:outerShdw>
                </a:effectLst>
              </a:rPr>
              <a:t>فالذي كان عنده علم من الكتاب جاء بعرش بلقيس إلى نبي الله سليمان قبل أن يرتد إليه طرفه ..ولكن ما هو العلم ؟</a:t>
            </a:r>
          </a:p>
        </p:txBody>
      </p:sp>
    </p:spTree>
    <p:extLst>
      <p:ext uri="{BB962C8B-B14F-4D97-AF65-F5344CB8AC3E}">
        <p14:creationId xmlns:p14="http://schemas.microsoft.com/office/powerpoint/2010/main" val="331011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ØµÙØ±Ø© Ø°Ø§Øª ØµÙØ©">
            <a:extLst>
              <a:ext uri="{FF2B5EF4-FFF2-40B4-BE49-F238E27FC236}">
                <a16:creationId xmlns:a16="http://schemas.microsoft.com/office/drawing/2014/main" id="{52CD3F0C-25F8-4C5B-99EA-8484A1E2F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500312" y="689960"/>
            <a:ext cx="8301037" cy="4154984"/>
          </a:xfrm>
          <a:prstGeom prst="rect">
            <a:avLst/>
          </a:prstGeom>
          <a:noFill/>
        </p:spPr>
        <p:txBody>
          <a:bodyPr wrap="square" lIns="91440" tIns="45720" rIns="91440" bIns="45720">
            <a:spAutoFit/>
          </a:bodyPr>
          <a:lstStyle/>
          <a:p>
            <a:pPr algn="ctr"/>
            <a:r>
              <a:rPr lang="ar-SA" sz="6600" b="1" dirty="0">
                <a:ln w="0">
                  <a:solidFill>
                    <a:schemeClr val="tx1"/>
                  </a:solidFill>
                </a:ln>
                <a:solidFill>
                  <a:srgbClr val="FF0000"/>
                </a:solidFill>
                <a:effectLst>
                  <a:outerShdw blurRad="38100" dist="19050" dir="2700000" algn="tl" rotWithShape="0">
                    <a:schemeClr val="dk1">
                      <a:alpha val="40000"/>
                    </a:schemeClr>
                  </a:outerShdw>
                </a:effectLst>
              </a:rPr>
              <a:t>العلم:</a:t>
            </a:r>
            <a:r>
              <a:rPr lang="ar-SA" sz="6600" b="1" dirty="0">
                <a:ln w="0">
                  <a:noFill/>
                </a:ln>
                <a:solidFill>
                  <a:srgbClr val="FF0000"/>
                </a:solidFill>
                <a:effectLst>
                  <a:glow rad="63500">
                    <a:schemeClr val="accent1">
                      <a:satMod val="175000"/>
                      <a:alpha val="40000"/>
                    </a:schemeClr>
                  </a:glow>
                  <a:outerShdw blurRad="38100" dist="19050" dir="2700000" algn="tl" rotWithShape="0">
                    <a:schemeClr val="dk1">
                      <a:alpha val="40000"/>
                    </a:schemeClr>
                  </a:outerShdw>
                </a:effectLst>
              </a:rPr>
              <a:t> </a:t>
            </a:r>
            <a:r>
              <a:rPr lang="ar-SA" sz="6600" dirty="0">
                <a:ln w="0">
                  <a:solidFill>
                    <a:schemeClr val="tx1"/>
                  </a:solidFill>
                </a:ln>
                <a:solidFill>
                  <a:srgbClr val="0070C0"/>
                </a:solidFill>
                <a:effectLst>
                  <a:outerShdw blurRad="38100" dist="19050" dir="2700000" algn="tl" rotWithShape="0">
                    <a:schemeClr val="dk1">
                      <a:alpha val="40000"/>
                    </a:schemeClr>
                  </a:outerShdw>
                </a:effectLst>
              </a:rPr>
              <a:t>عملية تعتمد على التساؤل الذي يبحث عن الإجابة التي تقدم تفسيرات علمية للظواهر المختلفة   </a:t>
            </a:r>
            <a:endParaRPr lang="ar-SA" sz="6600" b="0" cap="none" spc="0" dirty="0">
              <a:ln w="0">
                <a:solidFill>
                  <a:schemeClr val="tx1"/>
                </a:solidFill>
              </a:ln>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9149862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557130" y="354100"/>
            <a:ext cx="9077739" cy="1008000"/>
          </a:xfrm>
          <a:prstGeom prst="rect">
            <a:avLst/>
          </a:prstGeom>
          <a:solidFill>
            <a:srgbClr val="C0F7F7"/>
          </a:solid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تنقسم العلوم إلى نوعين أساسيين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351" y="2737648"/>
            <a:ext cx="4860000" cy="3766252"/>
          </a:xfrm>
          <a:prstGeom prst="rect">
            <a:avLst/>
          </a:prstGeom>
          <a:ln>
            <a:noFill/>
          </a:ln>
          <a:effectLst>
            <a:outerShdw blurRad="292100" dist="139700" dir="2700000" algn="tl" rotWithShape="0">
              <a:srgbClr val="333333">
                <a:alpha val="65000"/>
              </a:srgbClr>
            </a:outerShdw>
          </a:effectLst>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77" y="2737648"/>
            <a:ext cx="4729180" cy="3766252"/>
          </a:xfrm>
          <a:prstGeom prst="rect">
            <a:avLst/>
          </a:prstGeom>
          <a:ln>
            <a:noFill/>
          </a:ln>
          <a:effectLst>
            <a:outerShdw blurRad="292100" dist="139700" dir="2700000" algn="tl" rotWithShape="0">
              <a:srgbClr val="333333">
                <a:alpha val="65000"/>
              </a:srgbClr>
            </a:outerShdw>
          </a:effectLst>
        </p:spPr>
      </p:pic>
      <p:sp>
        <p:nvSpPr>
          <p:cNvPr id="4" name="مستطيل 3">
            <a:extLst>
              <a:ext uri="{FF2B5EF4-FFF2-40B4-BE49-F238E27FC236}">
                <a16:creationId xmlns:a16="http://schemas.microsoft.com/office/drawing/2014/main" id="{02C91D47-B18A-4298-B31A-8D999C13E32C}"/>
              </a:ext>
            </a:extLst>
          </p:cNvPr>
          <p:cNvSpPr/>
          <p:nvPr/>
        </p:nvSpPr>
        <p:spPr>
          <a:xfrm>
            <a:off x="6611351" y="1558743"/>
            <a:ext cx="4860000" cy="923330"/>
          </a:xfrm>
          <a:prstGeom prst="rect">
            <a:avLst/>
          </a:prstGeom>
          <a:solidFill>
            <a:srgbClr val="FFF9D5"/>
          </a:solidFill>
        </p:spPr>
        <p:txBody>
          <a:bodyPr wrap="none" lIns="91440" tIns="45720" rIns="91440" bIns="45720">
            <a:spAutoFit/>
          </a:bodyPr>
          <a:lstStyle/>
          <a:p>
            <a:pPr algn="ctr"/>
            <a:r>
              <a:rPr lang="ar-SA" sz="5400" dirty="0">
                <a:ln w="0"/>
                <a:effectLst>
                  <a:outerShdw blurRad="38100" dist="19050" dir="2700000" algn="tl" rotWithShape="0">
                    <a:schemeClr val="dk1">
                      <a:alpha val="40000"/>
                    </a:schemeClr>
                  </a:outerShdw>
                </a:effectLst>
              </a:rPr>
              <a:t>●علوم تجريبية</a:t>
            </a:r>
            <a:endParaRPr lang="ar-SA" sz="5400" b="0" cap="none" spc="0" dirty="0">
              <a:ln w="0"/>
              <a:solidFill>
                <a:schemeClr val="tx1"/>
              </a:solidFill>
              <a:effectLst>
                <a:outerShdw blurRad="38100" dist="19050" dir="2700000" algn="tl" rotWithShape="0">
                  <a:schemeClr val="dk1">
                    <a:alpha val="40000"/>
                  </a:schemeClr>
                </a:outerShdw>
              </a:effectLst>
            </a:endParaRPr>
          </a:p>
        </p:txBody>
      </p:sp>
      <p:sp>
        <p:nvSpPr>
          <p:cNvPr id="9" name="مستطيل 8">
            <a:extLst>
              <a:ext uri="{FF2B5EF4-FFF2-40B4-BE49-F238E27FC236}">
                <a16:creationId xmlns:a16="http://schemas.microsoft.com/office/drawing/2014/main" id="{5C3AAA3D-FF2B-4AAA-A20C-54990828CEC4}"/>
              </a:ext>
            </a:extLst>
          </p:cNvPr>
          <p:cNvSpPr/>
          <p:nvPr/>
        </p:nvSpPr>
        <p:spPr>
          <a:xfrm>
            <a:off x="815277" y="1558743"/>
            <a:ext cx="4860000" cy="923330"/>
          </a:xfrm>
          <a:prstGeom prst="rect">
            <a:avLst/>
          </a:prstGeom>
          <a:solidFill>
            <a:srgbClr val="FFF9D5"/>
          </a:solidFill>
        </p:spPr>
        <p:txBody>
          <a:bodyPr wrap="none" lIns="91440" tIns="45720" rIns="91440" bIns="45720">
            <a:spAutoFit/>
          </a:bodyPr>
          <a:lstStyle/>
          <a:p>
            <a:pPr algn="ctr"/>
            <a:r>
              <a:rPr lang="ar-SA" sz="5400" dirty="0">
                <a:ln w="0"/>
                <a:effectLst>
                  <a:outerShdw blurRad="38100" dist="19050" dir="2700000" algn="tl" rotWithShape="0">
                    <a:schemeClr val="dk1">
                      <a:alpha val="40000"/>
                    </a:schemeClr>
                  </a:outerShdw>
                </a:effectLst>
              </a:rPr>
              <a:t>●علوم غير  تجريبية</a:t>
            </a:r>
            <a:endParaRPr lang="ar-SA"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927206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6559</TotalTime>
  <Words>1655</Words>
  <Application>Microsoft Office PowerPoint</Application>
  <PresentationFormat>شاشة عريضة</PresentationFormat>
  <Paragraphs>245</Paragraphs>
  <Slides>45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45</vt:i4>
      </vt:variant>
    </vt:vector>
  </HeadingPairs>
  <TitlesOfParts>
    <vt:vector size="52" baseType="lpstr">
      <vt:lpstr>AlHor</vt:lpstr>
      <vt:lpstr>Arial</vt:lpstr>
      <vt:lpstr>Calibri</vt:lpstr>
      <vt:lpstr>Calibri Light</vt:lpstr>
      <vt:lpstr>DecoType Naskh</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ام جواد البحراني</dc:creator>
  <cp:lastModifiedBy>ريحانة العامر</cp:lastModifiedBy>
  <cp:revision>333</cp:revision>
  <cp:lastPrinted>2018-09-08T18:22:31Z</cp:lastPrinted>
  <dcterms:created xsi:type="dcterms:W3CDTF">2015-07-03T21:45:18Z</dcterms:created>
  <dcterms:modified xsi:type="dcterms:W3CDTF">2018-09-11T06:46:48Z</dcterms:modified>
</cp:coreProperties>
</file>