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961" r:id="rId2"/>
    <p:sldId id="994" r:id="rId3"/>
    <p:sldId id="958" r:id="rId4"/>
    <p:sldId id="963" r:id="rId5"/>
    <p:sldId id="964" r:id="rId6"/>
    <p:sldId id="968" r:id="rId7"/>
    <p:sldId id="969" r:id="rId8"/>
    <p:sldId id="970" r:id="rId9"/>
    <p:sldId id="971" r:id="rId10"/>
    <p:sldId id="974" r:id="rId11"/>
    <p:sldId id="973" r:id="rId12"/>
    <p:sldId id="975" r:id="rId13"/>
    <p:sldId id="976" r:id="rId14"/>
    <p:sldId id="977" r:id="rId15"/>
    <p:sldId id="978" r:id="rId16"/>
    <p:sldId id="981" r:id="rId17"/>
    <p:sldId id="979" r:id="rId18"/>
    <p:sldId id="980" r:id="rId19"/>
    <p:sldId id="982" r:id="rId20"/>
    <p:sldId id="983" r:id="rId21"/>
    <p:sldId id="984" r:id="rId22"/>
    <p:sldId id="985" r:id="rId23"/>
    <p:sldId id="987" r:id="rId24"/>
    <p:sldId id="991" r:id="rId25"/>
    <p:sldId id="992" r:id="rId26"/>
    <p:sldId id="986" r:id="rId27"/>
    <p:sldId id="996" r:id="rId28"/>
    <p:sldId id="989" r:id="rId29"/>
    <p:sldId id="988" r:id="rId30"/>
    <p:sldId id="990" r:id="rId31"/>
    <p:sldId id="993" r:id="rId32"/>
  </p:sldIdLst>
  <p:sldSz cx="9144000" cy="5143500" type="screen16x9"/>
  <p:notesSz cx="6858000" cy="9144000"/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8000"/>
    <a:srgbClr val="FF7C80"/>
    <a:srgbClr val="CC0099"/>
    <a:srgbClr val="000000"/>
    <a:srgbClr val="0066CC"/>
    <a:srgbClr val="FFCCFF"/>
    <a:srgbClr val="FF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112" d="100"/>
          <a:sy n="112" d="100"/>
        </p:scale>
        <p:origin x="547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91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1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917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102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330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608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939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666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96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13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3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4046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733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715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650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948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860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341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567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418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44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019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794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69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37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62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74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33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60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2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05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164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4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83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44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14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472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518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57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56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40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67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580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099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037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001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730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545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66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345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0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810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27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070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593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768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383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172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50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9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27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53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3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4" r:id="rId13"/>
    <p:sldLayoutId id="2147483703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95" r:id="rId22"/>
    <p:sldLayoutId id="2147483694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8" r:id="rId29"/>
    <p:sldLayoutId id="2147483687" r:id="rId30"/>
    <p:sldLayoutId id="2147483686" r:id="rId31"/>
    <p:sldLayoutId id="2147483685" r:id="rId32"/>
    <p:sldLayoutId id="2147483684" r:id="rId33"/>
    <p:sldLayoutId id="2147483683" r:id="rId34"/>
    <p:sldLayoutId id="2147483649" r:id="rId35"/>
    <p:sldLayoutId id="214748365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82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jpeg"/><Relationship Id="rId5" Type="http://schemas.openxmlformats.org/officeDocument/2006/relationships/image" Target="../media/image3.png"/><Relationship Id="rId10" Type="http://schemas.openxmlformats.org/officeDocument/2006/relationships/image" Target="../media/image25.gif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audio" Target="../media/media4.wav"/><Relationship Id="rId9" Type="http://schemas.openxmlformats.org/officeDocument/2006/relationships/image" Target="../media/image2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3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5.jpeg"/><Relationship Id="rId5" Type="http://schemas.openxmlformats.org/officeDocument/2006/relationships/image" Target="../media/image3.png"/><Relationship Id="rId10" Type="http://schemas.openxmlformats.org/officeDocument/2006/relationships/image" Target="../media/image54.jpeg"/><Relationship Id="rId4" Type="http://schemas.openxmlformats.org/officeDocument/2006/relationships/image" Target="../media/image2.pn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156414" y="57260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17" name="Picture 4" descr="مشاهدة صورة المصدر">
            <a:extLst>
              <a:ext uri="{FF2B5EF4-FFF2-40B4-BE49-F238E27FC236}">
                <a16:creationId xmlns:a16="http://schemas.microsoft.com/office/drawing/2014/main" id="{3460A394-9695-43AC-9FA1-FC2FF2F4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06" y="1215982"/>
            <a:ext cx="6204166" cy="31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5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64 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8A1DC27-91B2-4B90-8DD7-229A2DD7875F}"/>
              </a:ext>
            </a:extLst>
          </p:cNvPr>
          <p:cNvSpPr txBox="1"/>
          <p:nvPr/>
        </p:nvSpPr>
        <p:spPr>
          <a:xfrm>
            <a:off x="4822904" y="1386184"/>
            <a:ext cx="2439777" cy="3046988"/>
          </a:xfrm>
          <a:prstGeom prst="rect">
            <a:avLst/>
          </a:prstGeom>
          <a:solidFill>
            <a:schemeClr val="accent2">
              <a:lumMod val="50000"/>
              <a:lumOff val="50000"/>
              <a:alpha val="83137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rgbClr val="FFFF00"/>
                </a:solidFill>
              </a:rPr>
              <a:t>المفردات :</a:t>
            </a:r>
          </a:p>
          <a:p>
            <a:pPr algn="ctr"/>
            <a:endParaRPr lang="ar-SA" sz="3200" b="1">
              <a:solidFill>
                <a:schemeClr val="bg1"/>
              </a:solidFill>
            </a:endParaRPr>
          </a:p>
          <a:p>
            <a:pPr algn="ctr"/>
            <a:r>
              <a:rPr lang="ar-SA" sz="3200" b="1">
                <a:solidFill>
                  <a:schemeClr val="bg1"/>
                </a:solidFill>
              </a:rPr>
              <a:t>التحول</a:t>
            </a:r>
          </a:p>
          <a:p>
            <a:pPr algn="ctr"/>
            <a:r>
              <a:rPr lang="ar-SA" sz="3200" b="1">
                <a:solidFill>
                  <a:schemeClr val="bg1"/>
                </a:solidFill>
              </a:rPr>
              <a:t>البيضة </a:t>
            </a:r>
          </a:p>
          <a:p>
            <a:pPr algn="ctr"/>
            <a:r>
              <a:rPr lang="ar-SA" sz="3200" b="1">
                <a:solidFill>
                  <a:schemeClr val="bg1"/>
                </a:solidFill>
              </a:rPr>
              <a:t>اليرقة </a:t>
            </a:r>
          </a:p>
          <a:p>
            <a:pPr algn="ctr"/>
            <a:r>
              <a:rPr lang="ar-SA" sz="3200" b="1">
                <a:solidFill>
                  <a:schemeClr val="bg1"/>
                </a:solidFill>
              </a:rPr>
              <a:t>العذراء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EEF463-0698-4A8F-9479-0844ABE895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54" t="20878" r="39303" b="42684"/>
          <a:stretch/>
        </p:blipFill>
        <p:spPr>
          <a:xfrm>
            <a:off x="2248442" y="809479"/>
            <a:ext cx="1805159" cy="3524539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9218" y="-222432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63  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402FAC7A-593B-4983-8954-C443AA77E6D8}"/>
              </a:ext>
            </a:extLst>
          </p:cNvPr>
          <p:cNvSpPr txBox="1"/>
          <p:nvPr/>
        </p:nvSpPr>
        <p:spPr>
          <a:xfrm>
            <a:off x="1692077" y="2095921"/>
            <a:ext cx="6261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2000" b="1">
                <a:solidFill>
                  <a:schemeClr val="accent6">
                    <a:lumMod val="50000"/>
                  </a:schemeClr>
                </a:solidFill>
                <a:latin typeface="Oswald" panose="02000503000000000000" pitchFamily="2" charset="0"/>
              </a:rPr>
              <a:t>الحيوان يولدُ و ينمو و يكتمل نموّه و يتكاثر , ثم يموت و يتحلّل جسمه , فيصير جزءاً من التربة , و بذلك يُضيف مواد غذائية إلى التربة تستفيد منها مخلوقات حية أخرى لتنمو </a:t>
            </a:r>
            <a:r>
              <a:rPr lang="ar-SA" sz="2000" b="1">
                <a:solidFill>
                  <a:schemeClr val="accent6">
                    <a:lumMod val="50000"/>
                  </a:schemeClr>
                </a:solidFill>
                <a:latin typeface="Oswald" panose="02000503000000000000" pitchFamily="2" charset="0"/>
              </a:rPr>
              <a:t>.</a:t>
            </a:r>
            <a:endParaRPr lang="ar-SY" sz="2000" b="1">
              <a:solidFill>
                <a:schemeClr val="accent6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sp>
        <p:nvSpPr>
          <p:cNvPr id="24" name="TextBox 51">
            <a:extLst>
              <a:ext uri="{FF2B5EF4-FFF2-40B4-BE49-F238E27FC236}">
                <a16:creationId xmlns:a16="http://schemas.microsoft.com/office/drawing/2014/main" id="{77ED5E59-6BAA-452B-9624-4988B157DECD}"/>
              </a:ext>
            </a:extLst>
          </p:cNvPr>
          <p:cNvSpPr txBox="1"/>
          <p:nvPr/>
        </p:nvSpPr>
        <p:spPr>
          <a:xfrm>
            <a:off x="1274404" y="1698643"/>
            <a:ext cx="67095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1800" b="1">
                <a:solidFill>
                  <a:schemeClr val="accent1">
                    <a:lumMod val="50000"/>
                  </a:schemeClr>
                </a:solidFill>
                <a:latin typeface="Oswald" panose="02000503000000000000" pitchFamily="2" charset="0"/>
              </a:rPr>
              <a:t>إنّ الطريقة التي يتغيّر بها الحيوان مع تقدّمه في العمر هي جزء من دورة حيات</a:t>
            </a:r>
            <a:r>
              <a:rPr lang="ar-SA" sz="1800" b="1">
                <a:solidFill>
                  <a:schemeClr val="accent1">
                    <a:lumMod val="50000"/>
                  </a:schemeClr>
                </a:solidFill>
                <a:latin typeface="Oswald" panose="02000503000000000000" pitchFamily="2" charset="0"/>
              </a:rPr>
              <a:t>ه .</a:t>
            </a:r>
            <a:r>
              <a:rPr lang="en-US" sz="1800" b="1">
                <a:solidFill>
                  <a:schemeClr val="accent1">
                    <a:lumMod val="50000"/>
                  </a:schemeClr>
                </a:solidFill>
                <a:latin typeface="Oswald" panose="02000503000000000000" pitchFamily="2" charset="0"/>
              </a:rPr>
              <a:t>     </a:t>
            </a:r>
            <a:endParaRPr lang="ar-SY" sz="1800" b="1">
              <a:solidFill>
                <a:schemeClr val="accent1">
                  <a:lumMod val="50000"/>
                </a:schemeClr>
              </a:solidFill>
              <a:latin typeface="Oswald" panose="02000503000000000000" pitchFamily="2" charset="0"/>
            </a:endParaRPr>
          </a:p>
        </p:txBody>
      </p:sp>
      <p:pic>
        <p:nvPicPr>
          <p:cNvPr id="25" name="Graphic 206">
            <a:extLst>
              <a:ext uri="{FF2B5EF4-FFF2-40B4-BE49-F238E27FC236}">
                <a16:creationId xmlns:a16="http://schemas.microsoft.com/office/drawing/2014/main" id="{11A62D5B-BCCC-44F4-8B92-AC16ECA8F0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26" y="3209144"/>
            <a:ext cx="1928031" cy="13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1266FC29-63EB-4790-BF29-6528346B9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1119" y="3089037"/>
            <a:ext cx="1961076" cy="133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Graphic 206">
            <a:extLst>
              <a:ext uri="{FF2B5EF4-FFF2-40B4-BE49-F238E27FC236}">
                <a16:creationId xmlns:a16="http://schemas.microsoft.com/office/drawing/2014/main" id="{2270D8F6-1D28-46AA-9B2B-59E967E3E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7" y="2993063"/>
            <a:ext cx="1848715" cy="129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9F51439-0AEC-4D83-9DD1-908D818E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761" y="3222800"/>
            <a:ext cx="1928031" cy="130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51">
            <a:extLst>
              <a:ext uri="{FF2B5EF4-FFF2-40B4-BE49-F238E27FC236}">
                <a16:creationId xmlns:a16="http://schemas.microsoft.com/office/drawing/2014/main" id="{44013CF5-A4D8-4170-94FD-3C6DA1EE9EE3}"/>
              </a:ext>
            </a:extLst>
          </p:cNvPr>
          <p:cNvSpPr txBox="1"/>
          <p:nvPr/>
        </p:nvSpPr>
        <p:spPr>
          <a:xfrm>
            <a:off x="5507441" y="1025521"/>
            <a:ext cx="328194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400" b="1" err="1">
                <a:solidFill>
                  <a:srgbClr val="C00000"/>
                </a:solidFill>
                <a:latin typeface="Oswald" panose="02000503000000000000" pitchFamily="2" charset="0"/>
              </a:rPr>
              <a:t>مادورة</a:t>
            </a:r>
            <a:r>
              <a:rPr lang="ar-SA" sz="2400" b="1">
                <a:solidFill>
                  <a:srgbClr val="C00000"/>
                </a:solidFill>
                <a:latin typeface="Oswald" panose="02000503000000000000" pitchFamily="2" charset="0"/>
              </a:rPr>
              <a:t> حياة بعض الحيوانات ؟</a:t>
            </a:r>
            <a:endParaRPr lang="ar-SY" sz="2400" b="1">
              <a:solidFill>
                <a:srgbClr val="C00000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64 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13E666B5-5E7B-4048-BF0D-1092E00AA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3" y="1207354"/>
            <a:ext cx="5827917" cy="3194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A90498D2-D2E9-45C2-A43B-62BAD7FA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7" y="2200374"/>
            <a:ext cx="2394675" cy="149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51">
            <a:extLst>
              <a:ext uri="{FF2B5EF4-FFF2-40B4-BE49-F238E27FC236}">
                <a16:creationId xmlns:a16="http://schemas.microsoft.com/office/drawing/2014/main" id="{FC349026-AFB9-4D28-98A3-FE9D39F4D055}"/>
              </a:ext>
            </a:extLst>
          </p:cNvPr>
          <p:cNvSpPr txBox="1"/>
          <p:nvPr/>
        </p:nvSpPr>
        <p:spPr>
          <a:xfrm>
            <a:off x="6430301" y="1634617"/>
            <a:ext cx="232298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1800" b="1">
                <a:solidFill>
                  <a:srgbClr val="C00000"/>
                </a:solidFill>
                <a:latin typeface="Oswald" panose="02000503000000000000" pitchFamily="2" charset="0"/>
              </a:rPr>
              <a:t>     دورة حياة الضفدع</a:t>
            </a:r>
            <a:endParaRPr lang="ar-SY" sz="1800" b="1">
              <a:solidFill>
                <a:srgbClr val="C00000"/>
              </a:solidFill>
              <a:latin typeface="Oswald" panose="02000503000000000000" pitchFamily="2" charset="0"/>
            </a:endParaRP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8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64  </a:t>
            </a:r>
          </a:p>
        </p:txBody>
      </p:sp>
      <p:pic>
        <p:nvPicPr>
          <p:cNvPr id="24" name="دورة حياة الضفدع">
            <a:hlinkClick r:id="" action="ppaction://media"/>
            <a:extLst>
              <a:ext uri="{FF2B5EF4-FFF2-40B4-BE49-F238E27FC236}">
                <a16:creationId xmlns:a16="http://schemas.microsoft.com/office/drawing/2014/main" id="{F86C3B80-F3FF-4BB2-A189-7E1152FA8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482" y="1327150"/>
            <a:ext cx="6087636" cy="3142127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2638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CFBB725-6E99-4004-8D00-9698FF033DA6}"/>
              </a:ext>
            </a:extLst>
          </p:cNvPr>
          <p:cNvSpPr txBox="1"/>
          <p:nvPr/>
        </p:nvSpPr>
        <p:spPr>
          <a:xfrm>
            <a:off x="2919679" y="956582"/>
            <a:ext cx="4145477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1400" b="1">
                <a:solidFill>
                  <a:srgbClr val="C00000"/>
                </a:solidFill>
              </a:rPr>
              <a:t>هيا لنشاهد الفيديو ونتعلم دورة حياة الضفدع </a:t>
            </a:r>
          </a:p>
        </p:txBody>
      </p:sp>
    </p:spTree>
    <p:extLst>
      <p:ext uri="{BB962C8B-B14F-4D97-AF65-F5344CB8AC3E}">
        <p14:creationId xmlns:p14="http://schemas.microsoft.com/office/powerpoint/2010/main" val="22080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65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7" y="4389948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201584-4832-4F77-BD2B-A8B9CB101577}"/>
              </a:ext>
            </a:extLst>
          </p:cNvPr>
          <p:cNvSpPr txBox="1"/>
          <p:nvPr/>
        </p:nvSpPr>
        <p:spPr>
          <a:xfrm>
            <a:off x="3495811" y="1164365"/>
            <a:ext cx="4901219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rgbClr val="C00000"/>
                </a:solidFill>
              </a:rPr>
              <a:t>دورة حياة البرمائيات وبعض الحشرات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01430974-9EC4-4064-9295-DA66996719BF}"/>
              </a:ext>
            </a:extLst>
          </p:cNvPr>
          <p:cNvSpPr txBox="1"/>
          <p:nvPr/>
        </p:nvSpPr>
        <p:spPr>
          <a:xfrm>
            <a:off x="2659796" y="3562250"/>
            <a:ext cx="614616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A" sz="1800" b="1">
                <a:latin typeface="Oswald" panose="02000503000000000000" pitchFamily="2" charset="0"/>
              </a:rPr>
              <a:t>3 - </a:t>
            </a:r>
            <a:r>
              <a:rPr lang="ar-SY" sz="1800" b="1">
                <a:latin typeface="Oswald" panose="02000503000000000000" pitchFamily="2" charset="0"/>
              </a:rPr>
              <a:t>عندما </a:t>
            </a:r>
            <a:r>
              <a:rPr lang="ar-SY" sz="1800" b="1">
                <a:solidFill>
                  <a:srgbClr val="D60093"/>
                </a:solidFill>
                <a:latin typeface="Oswald" panose="02000503000000000000" pitchFamily="2" charset="0"/>
              </a:rPr>
              <a:t>ينمو</a:t>
            </a:r>
            <a:r>
              <a:rPr lang="ar-SY" sz="1800" b="1">
                <a:latin typeface="Oswald" panose="02000503000000000000" pitchFamily="2" charset="0"/>
              </a:rPr>
              <a:t> الحيوان الصغير </a:t>
            </a:r>
            <a:r>
              <a:rPr lang="ar-SY" sz="1800" b="1">
                <a:solidFill>
                  <a:srgbClr val="D60093"/>
                </a:solidFill>
                <a:latin typeface="Oswald" panose="02000503000000000000" pitchFamily="2" charset="0"/>
              </a:rPr>
              <a:t>داخل البيضة </a:t>
            </a:r>
            <a:r>
              <a:rPr lang="ar-SY" sz="1800" b="1">
                <a:latin typeface="Oswald" panose="02000503000000000000" pitchFamily="2" charset="0"/>
              </a:rPr>
              <a:t>لدرجة كافية يفقسُ الصغير البيضةَ و يخرج , عندئذٍ يكون الحيوان </a:t>
            </a:r>
            <a:r>
              <a:rPr lang="ar-SY" sz="1800" b="1">
                <a:solidFill>
                  <a:srgbClr val="D60093"/>
                </a:solidFill>
                <a:latin typeface="Oswald" panose="02000503000000000000" pitchFamily="2" charset="0"/>
              </a:rPr>
              <a:t>لا يُشبه أبويه </a:t>
            </a:r>
            <a:r>
              <a:rPr lang="ar-SY" sz="1800" b="1">
                <a:latin typeface="Oswald" panose="02000503000000000000" pitchFamily="2" charset="0"/>
              </a:rPr>
              <a:t>و مرور الوقت ينمو و يكبر و عندها يُشبه أبويه , و معظم البرمائيات و الحشرات </a:t>
            </a:r>
            <a:r>
              <a:rPr lang="ar-SY" sz="1800" b="1">
                <a:solidFill>
                  <a:srgbClr val="D60093"/>
                </a:solidFill>
                <a:latin typeface="Oswald" panose="02000503000000000000" pitchFamily="2" charset="0"/>
              </a:rPr>
              <a:t>لا تعتني</a:t>
            </a:r>
            <a:r>
              <a:rPr lang="ar-SY" sz="1800" b="1">
                <a:latin typeface="Oswald" panose="02000503000000000000" pitchFamily="2" charset="0"/>
              </a:rPr>
              <a:t> بصغارها</a:t>
            </a:r>
          </a:p>
        </p:txBody>
      </p:sp>
      <p:sp>
        <p:nvSpPr>
          <p:cNvPr id="25" name="TextBox 51">
            <a:extLst>
              <a:ext uri="{FF2B5EF4-FFF2-40B4-BE49-F238E27FC236}">
                <a16:creationId xmlns:a16="http://schemas.microsoft.com/office/drawing/2014/main" id="{CD83F997-E529-4E20-BAE6-0B4C46B25F3F}"/>
              </a:ext>
            </a:extLst>
          </p:cNvPr>
          <p:cNvSpPr txBox="1"/>
          <p:nvPr/>
        </p:nvSpPr>
        <p:spPr>
          <a:xfrm>
            <a:off x="3111808" y="2753998"/>
            <a:ext cx="55057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1800" b="1">
                <a:solidFill>
                  <a:srgbClr val="0070C0"/>
                </a:solidFill>
                <a:latin typeface="Oswald" panose="02000503000000000000" pitchFamily="2" charset="0"/>
              </a:rPr>
              <a:t>2 - </a:t>
            </a:r>
            <a:r>
              <a:rPr lang="ar-SY" sz="1800" b="1">
                <a:solidFill>
                  <a:srgbClr val="0070C0"/>
                </a:solidFill>
                <a:latin typeface="Oswald" panose="02000503000000000000" pitchFamily="2" charset="0"/>
              </a:rPr>
              <a:t>إذ تبدأ </a:t>
            </a:r>
            <a:r>
              <a:rPr lang="ar-SY" sz="1800" b="1">
                <a:latin typeface="Oswald" panose="02000503000000000000" pitchFamily="2" charset="0"/>
              </a:rPr>
              <a:t>دورة حياتها </a:t>
            </a:r>
            <a:r>
              <a:rPr lang="ar-SY" sz="1800" b="1">
                <a:solidFill>
                  <a:srgbClr val="0070C0"/>
                </a:solidFill>
                <a:latin typeface="Oswald" panose="02000503000000000000" pitchFamily="2" charset="0"/>
              </a:rPr>
              <a:t>بالبيضة </a:t>
            </a:r>
            <a:r>
              <a:rPr lang="ar-SY" sz="1800" b="1">
                <a:latin typeface="Oswald" panose="02000503000000000000" pitchFamily="2" charset="0"/>
              </a:rPr>
              <a:t>التي</a:t>
            </a:r>
            <a:r>
              <a:rPr lang="ar-SY" sz="1800" b="1">
                <a:solidFill>
                  <a:srgbClr val="0070C0"/>
                </a:solidFill>
                <a:latin typeface="Oswald" panose="02000503000000000000" pitchFamily="2" charset="0"/>
              </a:rPr>
              <a:t> </a:t>
            </a:r>
            <a:r>
              <a:rPr lang="ar-SY" sz="1800" b="1">
                <a:latin typeface="Oswald" panose="02000503000000000000" pitchFamily="2" charset="0"/>
              </a:rPr>
              <a:t>تحتوي على الغذاء الذي يحتاج إليه الحيوان الصغير و معظم البيوض محاطة بغلاف خارجي لحماية الحيوان </a:t>
            </a:r>
          </a:p>
        </p:txBody>
      </p:sp>
      <p:sp>
        <p:nvSpPr>
          <p:cNvPr id="27" name="TextBox 53">
            <a:extLst>
              <a:ext uri="{FF2B5EF4-FFF2-40B4-BE49-F238E27FC236}">
                <a16:creationId xmlns:a16="http://schemas.microsoft.com/office/drawing/2014/main" id="{D0A8560B-F02D-4DD2-88D5-3C97E6F9C8BC}"/>
              </a:ext>
            </a:extLst>
          </p:cNvPr>
          <p:cNvSpPr txBox="1"/>
          <p:nvPr/>
        </p:nvSpPr>
        <p:spPr>
          <a:xfrm>
            <a:off x="3111808" y="1826429"/>
            <a:ext cx="5505734" cy="80021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1800" b="1">
                <a:latin typeface="Oswald" panose="02000503000000000000" pitchFamily="2" charset="0"/>
              </a:rPr>
              <a:t>1 - </a:t>
            </a:r>
            <a:r>
              <a:rPr lang="ar-SY" sz="1800" b="1">
                <a:latin typeface="Oswald" panose="02000503000000000000" pitchFamily="2" charset="0"/>
              </a:rPr>
              <a:t>بعض الحيوانات يتغيّر شكلها في أثناء دورة حياتها من خلال عملية تُسمّى </a:t>
            </a:r>
            <a:r>
              <a:rPr lang="ar-SY" sz="2000" b="1">
                <a:solidFill>
                  <a:srgbClr val="C00000"/>
                </a:solidFill>
                <a:latin typeface="Oswald" panose="02000503000000000000" pitchFamily="2" charset="0"/>
              </a:rPr>
              <a:t>التّحوّل</a:t>
            </a:r>
            <a:r>
              <a:rPr lang="ar-SY" b="1">
                <a:latin typeface="Oswald" panose="02000503000000000000" pitchFamily="2" charset="0"/>
              </a:rPr>
              <a:t> </a:t>
            </a:r>
            <a:r>
              <a:rPr lang="ar-SY" sz="1800" b="1">
                <a:latin typeface="Oswald" panose="02000503000000000000" pitchFamily="2" charset="0"/>
              </a:rPr>
              <a:t>فالبرمائيات و بعض الحشرات تمرُّ بمرحلة </a:t>
            </a:r>
            <a:r>
              <a:rPr lang="ar-SY" sz="2000" b="1">
                <a:solidFill>
                  <a:srgbClr val="C00000"/>
                </a:solidFill>
                <a:latin typeface="Oswald" panose="02000503000000000000" pitchFamily="2" charset="0"/>
              </a:rPr>
              <a:t>التحوّل</a:t>
            </a:r>
            <a:r>
              <a:rPr lang="ar-SY" sz="2800" b="1">
                <a:solidFill>
                  <a:srgbClr val="C00000"/>
                </a:solidFill>
                <a:latin typeface="Oswald" panose="02000503000000000000" pitchFamily="2" charset="0"/>
              </a:rPr>
              <a:t> </a:t>
            </a:r>
            <a:endParaRPr lang="ar-SY" sz="1800" b="1">
              <a:solidFill>
                <a:srgbClr val="C00000"/>
              </a:solidFill>
              <a:latin typeface="Oswald" panose="02000503000000000000" pitchFamily="2" charset="0"/>
            </a:endParaRP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232B05FC-844A-4222-9EA8-DD5D53CE5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CCA7B6EA-901C-44C3-BB2A-66D34B38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1" y="1241285"/>
            <a:ext cx="1785038" cy="11647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مشاهدة صورة المصدر">
            <a:extLst>
              <a:ext uri="{FF2B5EF4-FFF2-40B4-BE49-F238E27FC236}">
                <a16:creationId xmlns:a16="http://schemas.microsoft.com/office/drawing/2014/main" id="{BA9623A9-7512-44B0-9603-F2EEE67B2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13550"/>
          <a:stretch/>
        </p:blipFill>
        <p:spPr bwMode="auto">
          <a:xfrm>
            <a:off x="501301" y="2583139"/>
            <a:ext cx="1998618" cy="172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10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65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8FBFC1-F66D-4668-A3D2-A669F651C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324" t="22525" r="37109" b="51038"/>
          <a:stretch/>
        </p:blipFill>
        <p:spPr>
          <a:xfrm>
            <a:off x="249743" y="1052287"/>
            <a:ext cx="5029793" cy="3349989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E9A6809-96B8-4E7F-BDC1-AD355D143863}"/>
              </a:ext>
            </a:extLst>
          </p:cNvPr>
          <p:cNvCxnSpPr>
            <a:cxnSpLocks/>
          </p:cNvCxnSpPr>
          <p:nvPr/>
        </p:nvCxnSpPr>
        <p:spPr>
          <a:xfrm flipH="1">
            <a:off x="916604" y="1956216"/>
            <a:ext cx="38127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6B85989E-5EF2-4C5B-B61E-AEDC3B8ADE0C}"/>
              </a:ext>
            </a:extLst>
          </p:cNvPr>
          <p:cNvCxnSpPr>
            <a:cxnSpLocks/>
          </p:cNvCxnSpPr>
          <p:nvPr/>
        </p:nvCxnSpPr>
        <p:spPr>
          <a:xfrm flipH="1">
            <a:off x="707036" y="1733862"/>
            <a:ext cx="40223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64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81AD3B0E-A833-4D3A-BBDB-D3DFCA3DDBA7}"/>
              </a:ext>
            </a:extLst>
          </p:cNvPr>
          <p:cNvGrpSpPr/>
          <p:nvPr/>
        </p:nvGrpSpPr>
        <p:grpSpPr>
          <a:xfrm>
            <a:off x="298228" y="1724610"/>
            <a:ext cx="2527916" cy="1457168"/>
            <a:chOff x="8430079" y="0"/>
            <a:chExt cx="3761919" cy="2447884"/>
          </a:xfrm>
          <a:solidFill>
            <a:schemeClr val="tx2"/>
          </a:solidFill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730D60D-56EC-408A-BE8A-E589776C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0079" y="0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871FC6DC-EDA4-45E4-BE9C-0CB38B7746D0}"/>
                </a:ext>
              </a:extLst>
            </p:cNvPr>
            <p:cNvSpPr txBox="1"/>
            <p:nvPr/>
          </p:nvSpPr>
          <p:spPr>
            <a:xfrm>
              <a:off x="9072619" y="908475"/>
              <a:ext cx="1997476" cy="85310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700" b="1">
                  <a:solidFill>
                    <a:srgbClr val="C00000"/>
                  </a:solidFill>
                </a:rPr>
                <a:t>التنفس</a:t>
              </a:r>
              <a:endParaRPr lang="ar-KW" sz="27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E2E83BA-119F-481A-9D86-EDDBED3C7771}"/>
              </a:ext>
            </a:extLst>
          </p:cNvPr>
          <p:cNvGrpSpPr/>
          <p:nvPr/>
        </p:nvGrpSpPr>
        <p:grpSpPr>
          <a:xfrm>
            <a:off x="3150726" y="1241445"/>
            <a:ext cx="2527916" cy="1457168"/>
            <a:chOff x="4428103" y="-112448"/>
            <a:chExt cx="3761919" cy="2447884"/>
          </a:xfrm>
          <a:solidFill>
            <a:schemeClr val="tx2"/>
          </a:solidFill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E0CB65D6-B90B-4BD8-99E5-5BE59A72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8103" y="-112448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F088D82-D2BA-41D6-91ED-4CFCA6E29529}"/>
                </a:ext>
              </a:extLst>
            </p:cNvPr>
            <p:cNvSpPr txBox="1"/>
            <p:nvPr/>
          </p:nvSpPr>
          <p:spPr>
            <a:xfrm>
              <a:off x="5112596" y="900777"/>
              <a:ext cx="1997476" cy="85310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700" b="1">
                  <a:solidFill>
                    <a:srgbClr val="C00000"/>
                  </a:solidFill>
                </a:rPr>
                <a:t>النمو</a:t>
              </a:r>
              <a:r>
                <a:rPr lang="ar-SA" sz="2700"/>
                <a:t> </a:t>
              </a:r>
              <a:endParaRPr lang="ar-KW" sz="2700"/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4000081-0962-4622-80FF-2E6CBD5EBF9C}"/>
              </a:ext>
            </a:extLst>
          </p:cNvPr>
          <p:cNvGrpSpPr/>
          <p:nvPr/>
        </p:nvGrpSpPr>
        <p:grpSpPr>
          <a:xfrm>
            <a:off x="6060983" y="1865198"/>
            <a:ext cx="2527916" cy="1457168"/>
            <a:chOff x="426127" y="152402"/>
            <a:chExt cx="3761919" cy="2447884"/>
          </a:xfrm>
          <a:solidFill>
            <a:schemeClr val="tx2"/>
          </a:solidFill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65FCEC35-07BF-4BAB-82A8-F46237B1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6127" y="152402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45A3CBF8-EAD6-4E3D-A9E7-BFB93582294D}"/>
                </a:ext>
              </a:extLst>
            </p:cNvPr>
            <p:cNvSpPr txBox="1"/>
            <p:nvPr/>
          </p:nvSpPr>
          <p:spPr>
            <a:xfrm>
              <a:off x="736848" y="1053178"/>
              <a:ext cx="2568976" cy="85310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700" b="1">
                  <a:solidFill>
                    <a:srgbClr val="C00000"/>
                  </a:solidFill>
                </a:rPr>
                <a:t>التحول</a:t>
              </a:r>
              <a:r>
                <a:rPr lang="ar-SA" sz="2700"/>
                <a:t> </a:t>
              </a:r>
              <a:endParaRPr lang="ar-KW" sz="2700"/>
            </a:p>
          </p:txBody>
        </p: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54DA53D-8A35-4925-B343-749799A8CB26}"/>
              </a:ext>
            </a:extLst>
          </p:cNvPr>
          <p:cNvSpPr/>
          <p:nvPr/>
        </p:nvSpPr>
        <p:spPr>
          <a:xfrm>
            <a:off x="1384523" y="3420172"/>
            <a:ext cx="6750347" cy="94997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بعض الحيوانات يتغير شكلها في أثناء دورة حياتها من خلال عملية تسمى </a:t>
            </a:r>
            <a:endParaRPr lang="ar-KW" sz="2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65  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AFB33F56-93B8-454F-AD56-7FF46658827C}"/>
              </a:ext>
            </a:extLst>
          </p:cNvPr>
          <p:cNvSpPr txBox="1"/>
          <p:nvPr/>
        </p:nvSpPr>
        <p:spPr>
          <a:xfrm>
            <a:off x="6349010" y="1634617"/>
            <a:ext cx="232298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1800" b="1">
                <a:solidFill>
                  <a:srgbClr val="C00000"/>
                </a:solidFill>
                <a:latin typeface="Oswald" panose="02000503000000000000" pitchFamily="2" charset="0"/>
              </a:rPr>
              <a:t>     دورة حياة الخنفساء</a:t>
            </a:r>
            <a:endParaRPr lang="ar-SY" sz="1800" b="1">
              <a:solidFill>
                <a:srgbClr val="C00000"/>
              </a:solidFill>
              <a:latin typeface="Oswald" panose="02000503000000000000" pitchFamily="2" charset="0"/>
            </a:endParaRPr>
          </a:p>
        </p:txBody>
      </p:sp>
      <p:pic>
        <p:nvPicPr>
          <p:cNvPr id="24" name="Picture 59">
            <a:extLst>
              <a:ext uri="{FF2B5EF4-FFF2-40B4-BE49-F238E27FC236}">
                <a16:creationId xmlns:a16="http://schemas.microsoft.com/office/drawing/2014/main" id="{B78B0350-E265-4BCA-AB5E-8F43C8D61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0" y="1088155"/>
            <a:ext cx="5577376" cy="3388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CC26B25E-E854-4293-8A6F-6E6FC45F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21" y="2180824"/>
            <a:ext cx="2577075" cy="1880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3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65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EBC5F58-C428-47ED-9448-6777D2D1EFAB}"/>
              </a:ext>
            </a:extLst>
          </p:cNvPr>
          <p:cNvGrpSpPr/>
          <p:nvPr/>
        </p:nvGrpSpPr>
        <p:grpSpPr>
          <a:xfrm>
            <a:off x="1583464" y="1183080"/>
            <a:ext cx="5670309" cy="748428"/>
            <a:chOff x="7427090" y="1381124"/>
            <a:chExt cx="4847847" cy="748428"/>
          </a:xfrm>
        </p:grpSpPr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F0381AFB-2D5F-4917-8BCF-0135695C0C33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8B81C6-6714-4F13-B35E-F39DB50F0E87}"/>
                </a:ext>
              </a:extLst>
            </p:cNvPr>
            <p:cNvSpPr txBox="1"/>
            <p:nvPr/>
          </p:nvSpPr>
          <p:spPr>
            <a:xfrm>
              <a:off x="11127478" y="1475027"/>
              <a:ext cx="11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>
                  <a:latin typeface="Century Gothic" panose="020B0502020202020204" pitchFamily="34" charset="0"/>
                </a:rPr>
                <a:t>التتابع</a:t>
              </a:r>
              <a:endParaRPr lang="en-US" sz="1100" b="1"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F630C8E-3D97-439F-9FC5-16621C0F97D2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FBB92226-8DEB-43E1-A157-E8D156F137A5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85A56B2F-E2C8-431E-A651-950CE97A971F}"/>
                </a:ext>
              </a:extLst>
            </p:cNvPr>
            <p:cNvSpPr txBox="1"/>
            <p:nvPr/>
          </p:nvSpPr>
          <p:spPr>
            <a:xfrm>
              <a:off x="7427090" y="1563623"/>
              <a:ext cx="3833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2800" b="1" noProof="0">
                  <a:latin typeface="Oswald" panose="02000503000000000000" pitchFamily="2" charset="0"/>
                </a:rPr>
                <a:t>سمِّ مراحل حياة حشرة الخنفساء ؟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C7DBEF2F-C027-475C-A595-8D21961E0D99}"/>
              </a:ext>
            </a:extLst>
          </p:cNvPr>
          <p:cNvSpPr/>
          <p:nvPr/>
        </p:nvSpPr>
        <p:spPr>
          <a:xfrm>
            <a:off x="7052730" y="2189887"/>
            <a:ext cx="1487107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بيضة</a:t>
            </a:r>
          </a:p>
        </p:txBody>
      </p:sp>
      <p:sp>
        <p:nvSpPr>
          <p:cNvPr id="35" name="سهم: لليسار 34">
            <a:extLst>
              <a:ext uri="{FF2B5EF4-FFF2-40B4-BE49-F238E27FC236}">
                <a16:creationId xmlns:a16="http://schemas.microsoft.com/office/drawing/2014/main" id="{FF1326B6-2DF9-43E4-B887-17B2DFB96E0E}"/>
              </a:ext>
            </a:extLst>
          </p:cNvPr>
          <p:cNvSpPr/>
          <p:nvPr/>
        </p:nvSpPr>
        <p:spPr>
          <a:xfrm>
            <a:off x="5207561" y="2154156"/>
            <a:ext cx="1487107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يرقة</a:t>
            </a:r>
          </a:p>
        </p:txBody>
      </p:sp>
      <p:sp>
        <p:nvSpPr>
          <p:cNvPr id="36" name="سهم: لليسار 35">
            <a:extLst>
              <a:ext uri="{FF2B5EF4-FFF2-40B4-BE49-F238E27FC236}">
                <a16:creationId xmlns:a16="http://schemas.microsoft.com/office/drawing/2014/main" id="{3772B1E5-95B9-4C26-8E8D-DD44BDEFEB07}"/>
              </a:ext>
            </a:extLst>
          </p:cNvPr>
          <p:cNvSpPr/>
          <p:nvPr/>
        </p:nvSpPr>
        <p:spPr>
          <a:xfrm>
            <a:off x="3083214" y="2102096"/>
            <a:ext cx="1632005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/>
              <a:t>عذراء</a:t>
            </a:r>
          </a:p>
        </p:txBody>
      </p:sp>
      <p:sp>
        <p:nvSpPr>
          <p:cNvPr id="37" name="سهم: لليسار 36">
            <a:extLst>
              <a:ext uri="{FF2B5EF4-FFF2-40B4-BE49-F238E27FC236}">
                <a16:creationId xmlns:a16="http://schemas.microsoft.com/office/drawing/2014/main" id="{AB2AA0DE-59F7-4719-BBAA-F3AA29117071}"/>
              </a:ext>
            </a:extLst>
          </p:cNvPr>
          <p:cNvSpPr/>
          <p:nvPr/>
        </p:nvSpPr>
        <p:spPr>
          <a:xfrm>
            <a:off x="500042" y="2008193"/>
            <a:ext cx="2392100" cy="97265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/>
              <a:t>خنفساء مكتملة</a:t>
            </a:r>
          </a:p>
        </p:txBody>
      </p:sp>
      <p:pic>
        <p:nvPicPr>
          <p:cNvPr id="38" name="Picture 59">
            <a:extLst>
              <a:ext uri="{FF2B5EF4-FFF2-40B4-BE49-F238E27FC236}">
                <a16:creationId xmlns:a16="http://schemas.microsoft.com/office/drawing/2014/main" id="{C6AE30C0-12B4-438F-9E85-07B3948CB6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42110" r="63615" b="18962"/>
          <a:stretch/>
        </p:blipFill>
        <p:spPr>
          <a:xfrm>
            <a:off x="863863" y="3146542"/>
            <a:ext cx="1962281" cy="1135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59">
            <a:extLst>
              <a:ext uri="{FF2B5EF4-FFF2-40B4-BE49-F238E27FC236}">
                <a16:creationId xmlns:a16="http://schemas.microsoft.com/office/drawing/2014/main" id="{2E2310B4-8D36-4226-845B-B5718166E4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6" t="59803" r="29672" b="16481"/>
          <a:stretch/>
        </p:blipFill>
        <p:spPr>
          <a:xfrm>
            <a:off x="3071577" y="3146542"/>
            <a:ext cx="1856124" cy="1093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59">
            <a:extLst>
              <a:ext uri="{FF2B5EF4-FFF2-40B4-BE49-F238E27FC236}">
                <a16:creationId xmlns:a16="http://schemas.microsoft.com/office/drawing/2014/main" id="{7BB9D516-BE46-4311-B8ED-CE0568E65E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2" t="14263" r="15020" b="58413"/>
          <a:stretch/>
        </p:blipFill>
        <p:spPr>
          <a:xfrm>
            <a:off x="5173135" y="3172650"/>
            <a:ext cx="1613148" cy="1109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59">
            <a:extLst>
              <a:ext uri="{FF2B5EF4-FFF2-40B4-BE49-F238E27FC236}">
                <a16:creationId xmlns:a16="http://schemas.microsoft.com/office/drawing/2014/main" id="{6CA5DE5F-6070-4945-B8BE-FD1798630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3" t="11585" r="45311" b="71662"/>
          <a:stretch/>
        </p:blipFill>
        <p:spPr>
          <a:xfrm>
            <a:off x="7005926" y="3148705"/>
            <a:ext cx="1613148" cy="1091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94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6" grpId="0" animBg="1"/>
          <p:bldP spid="3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83658" y="-238381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65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8BC728D5-F330-404E-B803-B26902F260AC}"/>
              </a:ext>
            </a:extLst>
          </p:cNvPr>
          <p:cNvGrpSpPr/>
          <p:nvPr/>
        </p:nvGrpSpPr>
        <p:grpSpPr>
          <a:xfrm>
            <a:off x="202436" y="1371666"/>
            <a:ext cx="2821439" cy="1835913"/>
            <a:chOff x="8430079" y="0"/>
            <a:chExt cx="3761919" cy="2447884"/>
          </a:xfrm>
          <a:solidFill>
            <a:schemeClr val="tx2"/>
          </a:solidFill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7D0DBF5-AC28-4AD0-8214-27E0D5938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0079" y="0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A77CF0F-229C-470F-8C7B-E2B6F4AEBF69}"/>
                </a:ext>
              </a:extLst>
            </p:cNvPr>
            <p:cNvSpPr txBox="1"/>
            <p:nvPr/>
          </p:nvSpPr>
          <p:spPr>
            <a:xfrm>
              <a:off x="9072619" y="908476"/>
              <a:ext cx="1997475" cy="6771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r>
                <a:rPr lang="ar-SA" sz="2700" b="1">
                  <a:solidFill>
                    <a:srgbClr val="C00000"/>
                  </a:solidFill>
                </a:rPr>
                <a:t>شرغوف</a:t>
              </a:r>
              <a:r>
                <a:rPr lang="ar-SA" sz="2700"/>
                <a:t> </a:t>
              </a:r>
              <a:endParaRPr lang="ar-KW" sz="270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565F0018-2A96-4326-AE0D-52B0394EED26}"/>
              </a:ext>
            </a:extLst>
          </p:cNvPr>
          <p:cNvGrpSpPr/>
          <p:nvPr/>
        </p:nvGrpSpPr>
        <p:grpSpPr>
          <a:xfrm>
            <a:off x="3128004" y="1241515"/>
            <a:ext cx="2821439" cy="1835913"/>
            <a:chOff x="4428103" y="-112448"/>
            <a:chExt cx="3761919" cy="2447884"/>
          </a:xfrm>
          <a:solidFill>
            <a:schemeClr val="tx2"/>
          </a:solidFill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A20281BE-28EF-4E9F-91AF-609CB3AF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8103" y="-112448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FB1304FE-E64E-49B6-BBA4-D19A6863E57B}"/>
                </a:ext>
              </a:extLst>
            </p:cNvPr>
            <p:cNvSpPr txBox="1"/>
            <p:nvPr/>
          </p:nvSpPr>
          <p:spPr>
            <a:xfrm>
              <a:off x="5112596" y="900776"/>
              <a:ext cx="1777731" cy="6771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700" b="1">
                  <a:solidFill>
                    <a:srgbClr val="C00000"/>
                  </a:solidFill>
                </a:rPr>
                <a:t>يرقة</a:t>
              </a:r>
              <a:r>
                <a:rPr lang="ar-SA" sz="2700"/>
                <a:t> </a:t>
              </a:r>
              <a:endParaRPr lang="ar-KW" sz="2700"/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6B0C6871-BB7D-4B5C-82F5-A7429E181734}"/>
              </a:ext>
            </a:extLst>
          </p:cNvPr>
          <p:cNvGrpSpPr/>
          <p:nvPr/>
        </p:nvGrpSpPr>
        <p:grpSpPr>
          <a:xfrm>
            <a:off x="6077472" y="1411523"/>
            <a:ext cx="2821439" cy="1835913"/>
            <a:chOff x="426127" y="152402"/>
            <a:chExt cx="3761919" cy="2447884"/>
          </a:xfrm>
          <a:solidFill>
            <a:schemeClr val="tx2"/>
          </a:solidFill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1B52202E-DCDD-43DB-B16A-9E4AAF4E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11" b="89767" l="4673" r="97547">
                          <a14:foregroundMark x1="56425" y1="34650" x2="56425" y2="34650"/>
                          <a14:foregroundMark x1="56425" y1="34650" x2="32126" y2="68582"/>
                          <a14:foregroundMark x1="83528" y1="64632" x2="37617" y2="63196"/>
                          <a14:foregroundMark x1="94042" y1="73968" x2="70678" y2="70916"/>
                          <a14:foregroundMark x1="69743" y1="85278" x2="69743" y2="85278"/>
                          <a14:foregroundMark x1="18458" y1="68043" x2="18458" y2="68043"/>
                          <a14:foregroundMark x1="16472" y1="72531" x2="16472" y2="72531"/>
                          <a14:foregroundMark x1="18692" y1="75943" x2="11682" y2="53860"/>
                          <a14:foregroundMark x1="4673" y1="59785" x2="4673" y2="59785"/>
                          <a14:foregroundMark x1="97547" y1="70018" x2="97547" y2="70018"/>
                          <a14:foregroundMark x1="39486" y1="87612" x2="39486" y2="87612"/>
                          <a14:foregroundMark x1="56075" y1="3411" x2="56075" y2="34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6127" y="152402"/>
              <a:ext cx="3761919" cy="2447884"/>
            </a:xfrm>
            <a:prstGeom prst="rect">
              <a:avLst/>
            </a:prstGeom>
            <a:grpFill/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6B5A710D-393E-432F-8E99-E1745174E6F7}"/>
                </a:ext>
              </a:extLst>
            </p:cNvPr>
            <p:cNvSpPr txBox="1"/>
            <p:nvPr/>
          </p:nvSpPr>
          <p:spPr>
            <a:xfrm>
              <a:off x="736848" y="1053178"/>
              <a:ext cx="2568976" cy="6771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700" b="1">
                  <a:solidFill>
                    <a:srgbClr val="C00000"/>
                  </a:solidFill>
                </a:rPr>
                <a:t>بيضة</a:t>
              </a:r>
              <a:r>
                <a:rPr lang="ar-SA" sz="2700"/>
                <a:t> </a:t>
              </a:r>
              <a:endParaRPr lang="ar-KW" sz="2700"/>
            </a:p>
          </p:txBody>
        </p: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85866BF4-C20F-4F4C-8294-5526B07F1CCB}"/>
              </a:ext>
            </a:extLst>
          </p:cNvPr>
          <p:cNvSpPr/>
          <p:nvPr/>
        </p:nvSpPr>
        <p:spPr>
          <a:xfrm>
            <a:off x="1613156" y="3315809"/>
            <a:ext cx="5579797" cy="116297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اختاري الإجابة الصحيحة</a:t>
            </a:r>
          </a:p>
          <a:p>
            <a:pPr algn="ctr"/>
            <a:r>
              <a:rPr lang="ar-SA" sz="2400" b="1">
                <a:solidFill>
                  <a:schemeClr val="tx1"/>
                </a:solidFill>
              </a:rPr>
              <a:t>بداية دورة حياة الضفدع والخنفساء هي </a:t>
            </a:r>
            <a:r>
              <a:rPr lang="ar-SA" sz="3300">
                <a:solidFill>
                  <a:schemeClr val="tx1"/>
                </a:solidFill>
              </a:rPr>
              <a:t> </a:t>
            </a:r>
            <a:endParaRPr lang="ar-KW" sz="3300">
              <a:solidFill>
                <a:schemeClr val="tx1"/>
              </a:solidFill>
            </a:endParaRPr>
          </a:p>
        </p:txBody>
      </p:sp>
      <p:pic>
        <p:nvPicPr>
          <p:cNvPr id="36" name="ممتاز">
            <a:hlinkClick r:id="" action="ppaction://media"/>
            <a:extLst>
              <a:ext uri="{FF2B5EF4-FFF2-40B4-BE49-F238E27FC236}">
                <a16:creationId xmlns:a16="http://schemas.microsoft.com/office/drawing/2014/main" id="{BEAAAD59-1851-4BDA-A84F-4FBBF1EF5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88158" y="823339"/>
            <a:ext cx="365522" cy="365522"/>
          </a:xfrm>
          <a:prstGeom prst="rect">
            <a:avLst/>
          </a:prstGeom>
        </p:spPr>
      </p:pic>
      <p:pic>
        <p:nvPicPr>
          <p:cNvPr id="37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98FD3F62-A9FD-4ADA-B0F0-D4B4401FB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46398" y="82333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7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156414" y="57260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3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4E4B0F9-422D-4AC6-8733-1F2A7887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1500" y="1026888"/>
            <a:ext cx="7465126" cy="328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3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14B74B-FB04-41AE-A2FC-5A01438BB929}"/>
              </a:ext>
            </a:extLst>
          </p:cNvPr>
          <p:cNvSpPr txBox="1"/>
          <p:nvPr/>
        </p:nvSpPr>
        <p:spPr>
          <a:xfrm>
            <a:off x="6480857" y="1402049"/>
            <a:ext cx="220773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كيف تنمو الزواحف والأسماك والطيور ؟</a:t>
            </a:r>
          </a:p>
        </p:txBody>
      </p:sp>
      <p:pic>
        <p:nvPicPr>
          <p:cNvPr id="24" name="Graphic 206">
            <a:extLst>
              <a:ext uri="{FF2B5EF4-FFF2-40B4-BE49-F238E27FC236}">
                <a16:creationId xmlns:a16="http://schemas.microsoft.com/office/drawing/2014/main" id="{CA1A8A61-7124-442B-AC3F-FF15BA7EE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9" y="1193578"/>
            <a:ext cx="5983046" cy="332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D1FC7396-95DF-442B-94DF-9D9166BFC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7"/>
          <a:stretch/>
        </p:blipFill>
        <p:spPr bwMode="auto">
          <a:xfrm>
            <a:off x="6498519" y="2499375"/>
            <a:ext cx="2190071" cy="161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07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EBC5F58-C428-47ED-9448-6777D2D1EFAB}"/>
              </a:ext>
            </a:extLst>
          </p:cNvPr>
          <p:cNvGrpSpPr/>
          <p:nvPr/>
        </p:nvGrpSpPr>
        <p:grpSpPr>
          <a:xfrm>
            <a:off x="2229389" y="1183080"/>
            <a:ext cx="5024383" cy="748428"/>
            <a:chOff x="7596983" y="1381124"/>
            <a:chExt cx="4677954" cy="748428"/>
          </a:xfrm>
        </p:grpSpPr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F0381AFB-2D5F-4917-8BCF-0135695C0C33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8B81C6-6714-4F13-B35E-F39DB50F0E87}"/>
                </a:ext>
              </a:extLst>
            </p:cNvPr>
            <p:cNvSpPr txBox="1"/>
            <p:nvPr/>
          </p:nvSpPr>
          <p:spPr>
            <a:xfrm>
              <a:off x="11127478" y="1475027"/>
              <a:ext cx="11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>
                  <a:latin typeface="Century Gothic" panose="020B0502020202020204" pitchFamily="34" charset="0"/>
                </a:rPr>
                <a:t>التتابع</a:t>
              </a:r>
              <a:endParaRPr lang="en-US" sz="1100" b="1"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F630C8E-3D97-439F-9FC5-16621C0F97D2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FBB92226-8DEB-43E1-A157-E8D156F137A5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85A56B2F-E2C8-431E-A651-950CE97A971F}"/>
                </a:ext>
              </a:extLst>
            </p:cNvPr>
            <p:cNvSpPr txBox="1"/>
            <p:nvPr/>
          </p:nvSpPr>
          <p:spPr>
            <a:xfrm>
              <a:off x="7906445" y="1504904"/>
              <a:ext cx="327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2800" b="1" noProof="0">
                  <a:latin typeface="Oswald" panose="02000503000000000000" pitchFamily="2" charset="0"/>
                </a:rPr>
                <a:t>سمِّ مراحل حياة </a:t>
              </a:r>
              <a:r>
                <a:rPr lang="ar-SA" sz="2800" b="1" noProof="0">
                  <a:latin typeface="Oswald" panose="02000503000000000000" pitchFamily="2" charset="0"/>
                </a:rPr>
                <a:t>السلحفاة </a:t>
              </a:r>
              <a:r>
                <a:rPr lang="ar-SY" sz="2800" b="1" noProof="0">
                  <a:latin typeface="Oswald" panose="02000503000000000000" pitchFamily="2" charset="0"/>
                </a:rPr>
                <a:t>؟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C7DBEF2F-C027-475C-A595-8D21961E0D99}"/>
              </a:ext>
            </a:extLst>
          </p:cNvPr>
          <p:cNvSpPr/>
          <p:nvPr/>
        </p:nvSpPr>
        <p:spPr>
          <a:xfrm>
            <a:off x="6849519" y="2107764"/>
            <a:ext cx="1487107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بيضة</a:t>
            </a:r>
          </a:p>
        </p:txBody>
      </p:sp>
      <p:sp>
        <p:nvSpPr>
          <p:cNvPr id="35" name="سهم: لليسار 34">
            <a:extLst>
              <a:ext uri="{FF2B5EF4-FFF2-40B4-BE49-F238E27FC236}">
                <a16:creationId xmlns:a16="http://schemas.microsoft.com/office/drawing/2014/main" id="{FF1326B6-2DF9-43E4-B887-17B2DFB96E0E}"/>
              </a:ext>
            </a:extLst>
          </p:cNvPr>
          <p:cNvSpPr/>
          <p:nvPr/>
        </p:nvSpPr>
        <p:spPr>
          <a:xfrm>
            <a:off x="4018605" y="2082666"/>
            <a:ext cx="1979449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سلحفاة صغيرة</a:t>
            </a:r>
          </a:p>
        </p:txBody>
      </p:sp>
      <p:sp>
        <p:nvSpPr>
          <p:cNvPr id="37" name="سهم: لليسار 36">
            <a:extLst>
              <a:ext uri="{FF2B5EF4-FFF2-40B4-BE49-F238E27FC236}">
                <a16:creationId xmlns:a16="http://schemas.microsoft.com/office/drawing/2014/main" id="{AB2AA0DE-59F7-4719-BBAA-F3AA29117071}"/>
              </a:ext>
            </a:extLst>
          </p:cNvPr>
          <p:cNvSpPr/>
          <p:nvPr/>
        </p:nvSpPr>
        <p:spPr>
          <a:xfrm>
            <a:off x="633913" y="2008193"/>
            <a:ext cx="2565416" cy="97265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/>
              <a:t>سلحفاة مكتملة النمو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18B040-7F1E-426C-833E-5622935F4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54037" r="52267" b="9612"/>
          <a:stretch/>
        </p:blipFill>
        <p:spPr bwMode="auto">
          <a:xfrm>
            <a:off x="1570250" y="2923758"/>
            <a:ext cx="1294253" cy="146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673F342A-074F-421D-9521-7804671AA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1" t="61377" r="4613" b="15119"/>
          <a:stretch/>
        </p:blipFill>
        <p:spPr bwMode="auto">
          <a:xfrm rot="5400000">
            <a:off x="4772635" y="3238445"/>
            <a:ext cx="1093542" cy="99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4EEEDAFA-A404-4546-9E1A-B655CAA5A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15793" r="3833" b="62467"/>
          <a:stretch/>
        </p:blipFill>
        <p:spPr bwMode="auto">
          <a:xfrm>
            <a:off x="7195844" y="3256795"/>
            <a:ext cx="1212939" cy="877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458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64D80AD-9946-4C75-81B3-2C26322CFE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20" t="20853" r="38502" b="60408"/>
          <a:stretch/>
        </p:blipFill>
        <p:spPr>
          <a:xfrm>
            <a:off x="249743" y="1073864"/>
            <a:ext cx="6000055" cy="3402337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0F775A8D-74FF-47C3-B857-E37C1F59982F}"/>
              </a:ext>
            </a:extLst>
          </p:cNvPr>
          <p:cNvCxnSpPr>
            <a:cxnSpLocks/>
          </p:cNvCxnSpPr>
          <p:nvPr/>
        </p:nvCxnSpPr>
        <p:spPr>
          <a:xfrm flipH="1">
            <a:off x="707036" y="2094589"/>
            <a:ext cx="52883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E4448F03-02CF-4886-B896-D3F61E68EF33}"/>
              </a:ext>
            </a:extLst>
          </p:cNvPr>
          <p:cNvCxnSpPr>
            <a:cxnSpLocks/>
          </p:cNvCxnSpPr>
          <p:nvPr/>
        </p:nvCxnSpPr>
        <p:spPr>
          <a:xfrm flipH="1">
            <a:off x="707036" y="4050622"/>
            <a:ext cx="52575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161EAEE2-0C29-4892-BCCF-151645DDC53A}"/>
              </a:ext>
            </a:extLst>
          </p:cNvPr>
          <p:cNvCxnSpPr>
            <a:cxnSpLocks/>
          </p:cNvCxnSpPr>
          <p:nvPr/>
        </p:nvCxnSpPr>
        <p:spPr>
          <a:xfrm flipH="1">
            <a:off x="5354060" y="4377792"/>
            <a:ext cx="6105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9" y="-266330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E1178EEF-7353-41DF-AC36-2BE460B128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/>
          <a:stretch/>
        </p:blipFill>
        <p:spPr>
          <a:xfrm>
            <a:off x="378903" y="1080472"/>
            <a:ext cx="6139343" cy="3439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ABE5CE5-EBFE-4C5C-AD1F-F7DB68648588}"/>
              </a:ext>
            </a:extLst>
          </p:cNvPr>
          <p:cNvSpPr txBox="1"/>
          <p:nvPr/>
        </p:nvSpPr>
        <p:spPr>
          <a:xfrm>
            <a:off x="6795083" y="1402049"/>
            <a:ext cx="189350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دورة حياة الأسماك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33B58E7-5D53-43E4-9D1B-058248A7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83" y="2571750"/>
            <a:ext cx="2042414" cy="143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57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67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EBC5F58-C428-47ED-9448-6777D2D1EFAB}"/>
              </a:ext>
            </a:extLst>
          </p:cNvPr>
          <p:cNvGrpSpPr/>
          <p:nvPr/>
        </p:nvGrpSpPr>
        <p:grpSpPr>
          <a:xfrm>
            <a:off x="2229389" y="1183080"/>
            <a:ext cx="5024383" cy="748428"/>
            <a:chOff x="7596983" y="1381124"/>
            <a:chExt cx="4677954" cy="748428"/>
          </a:xfrm>
        </p:grpSpPr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F0381AFB-2D5F-4917-8BCF-0135695C0C33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8B81C6-6714-4F13-B35E-F39DB50F0E87}"/>
                </a:ext>
              </a:extLst>
            </p:cNvPr>
            <p:cNvSpPr txBox="1"/>
            <p:nvPr/>
          </p:nvSpPr>
          <p:spPr>
            <a:xfrm>
              <a:off x="11127478" y="1475027"/>
              <a:ext cx="11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>
                  <a:latin typeface="Century Gothic" panose="020B0502020202020204" pitchFamily="34" charset="0"/>
                </a:rPr>
                <a:t>التتابع</a:t>
              </a:r>
              <a:endParaRPr lang="en-US" sz="1100" b="1">
                <a:latin typeface="Century Gothic" panose="020B0502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F630C8E-3D97-439F-9FC5-16621C0F97D2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FBB92226-8DEB-43E1-A157-E8D156F137A5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85A56B2F-E2C8-431E-A651-950CE97A971F}"/>
                </a:ext>
              </a:extLst>
            </p:cNvPr>
            <p:cNvSpPr txBox="1"/>
            <p:nvPr/>
          </p:nvSpPr>
          <p:spPr>
            <a:xfrm>
              <a:off x="7906445" y="1504904"/>
              <a:ext cx="327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2800" b="1" noProof="0">
                  <a:latin typeface="Oswald" panose="02000503000000000000" pitchFamily="2" charset="0"/>
                </a:rPr>
                <a:t>سمِّ مراحل حياة </a:t>
              </a:r>
              <a:r>
                <a:rPr lang="ar-SA" sz="2800" b="1" noProof="0">
                  <a:latin typeface="Oswald" panose="02000503000000000000" pitchFamily="2" charset="0"/>
                </a:rPr>
                <a:t>السمكة </a:t>
              </a:r>
              <a:r>
                <a:rPr lang="ar-SY" sz="2800" b="1" noProof="0">
                  <a:latin typeface="Oswald" panose="02000503000000000000" pitchFamily="2" charset="0"/>
                </a:rPr>
                <a:t>؟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C7DBEF2F-C027-475C-A595-8D21961E0D99}"/>
              </a:ext>
            </a:extLst>
          </p:cNvPr>
          <p:cNvSpPr/>
          <p:nvPr/>
        </p:nvSpPr>
        <p:spPr>
          <a:xfrm>
            <a:off x="6804870" y="2130657"/>
            <a:ext cx="1487107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بيضة</a:t>
            </a:r>
          </a:p>
        </p:txBody>
      </p:sp>
      <p:sp>
        <p:nvSpPr>
          <p:cNvPr id="35" name="سهم: لليسار 34">
            <a:extLst>
              <a:ext uri="{FF2B5EF4-FFF2-40B4-BE49-F238E27FC236}">
                <a16:creationId xmlns:a16="http://schemas.microsoft.com/office/drawing/2014/main" id="{FF1326B6-2DF9-43E4-B887-17B2DFB96E0E}"/>
              </a:ext>
            </a:extLst>
          </p:cNvPr>
          <p:cNvSpPr/>
          <p:nvPr/>
        </p:nvSpPr>
        <p:spPr>
          <a:xfrm>
            <a:off x="3867601" y="2082666"/>
            <a:ext cx="1979449" cy="82370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tx1"/>
                </a:solidFill>
              </a:rPr>
              <a:t>سمكة صغيرة</a:t>
            </a:r>
          </a:p>
        </p:txBody>
      </p:sp>
      <p:sp>
        <p:nvSpPr>
          <p:cNvPr id="37" name="سهم: لليسار 36">
            <a:extLst>
              <a:ext uri="{FF2B5EF4-FFF2-40B4-BE49-F238E27FC236}">
                <a16:creationId xmlns:a16="http://schemas.microsoft.com/office/drawing/2014/main" id="{AB2AA0DE-59F7-4719-BBAA-F3AA29117071}"/>
              </a:ext>
            </a:extLst>
          </p:cNvPr>
          <p:cNvSpPr/>
          <p:nvPr/>
        </p:nvSpPr>
        <p:spPr>
          <a:xfrm>
            <a:off x="633913" y="2008193"/>
            <a:ext cx="2565416" cy="97265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/>
              <a:t>سمكة مكتملة النمو</a:t>
            </a:r>
          </a:p>
        </p:txBody>
      </p:sp>
      <p:pic>
        <p:nvPicPr>
          <p:cNvPr id="10242" name="Picture 2" descr="مشاهدة صورة المصدر">
            <a:extLst>
              <a:ext uri="{FF2B5EF4-FFF2-40B4-BE49-F238E27FC236}">
                <a16:creationId xmlns:a16="http://schemas.microsoft.com/office/drawing/2014/main" id="{147A1E62-8236-423A-B1E5-70118D96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26" y="3344790"/>
            <a:ext cx="1572160" cy="81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BD8AE2B-AB56-4665-9658-154680107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6" r="61492" b="24142"/>
          <a:stretch/>
        </p:blipFill>
        <p:spPr bwMode="auto">
          <a:xfrm>
            <a:off x="4282076" y="3318509"/>
            <a:ext cx="1452505" cy="963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59F0086B-EFC3-41A8-81B7-4E233703F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22170" r="7614" b="14843"/>
          <a:stretch/>
        </p:blipFill>
        <p:spPr bwMode="auto">
          <a:xfrm>
            <a:off x="1236035" y="3092531"/>
            <a:ext cx="1862174" cy="1237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911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0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0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" grpId="0" animBg="1"/>
          <p:bldP spid="35" grpId="0" animBg="1"/>
          <p:bldP spid="37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333441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4A0334-FE73-4959-AAA4-BC0AD5AC5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16" y="736095"/>
            <a:ext cx="4531684" cy="3715980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BC44DE-E701-4577-9724-95B69614224F}"/>
              </a:ext>
            </a:extLst>
          </p:cNvPr>
          <p:cNvSpPr txBox="1"/>
          <p:nvPr/>
        </p:nvSpPr>
        <p:spPr>
          <a:xfrm>
            <a:off x="158718" y="1139962"/>
            <a:ext cx="244889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استراتيجية </a:t>
            </a:r>
          </a:p>
          <a:p>
            <a:pPr algn="ctr"/>
            <a:r>
              <a:rPr lang="ar-SA" sz="2400" b="1"/>
              <a:t>الملاحظة </a:t>
            </a:r>
          </a:p>
          <a:p>
            <a:pPr algn="ctr"/>
            <a:r>
              <a:rPr lang="ar-SA" sz="2400" b="1"/>
              <a:t>و الاكتشاف ..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0C51029-C324-408F-8357-944C6A28696D}"/>
              </a:ext>
            </a:extLst>
          </p:cNvPr>
          <p:cNvSpPr txBox="1"/>
          <p:nvPr/>
        </p:nvSpPr>
        <p:spPr>
          <a:xfrm>
            <a:off x="1887943" y="1618949"/>
            <a:ext cx="196905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لاحظي </a:t>
            </a:r>
          </a:p>
          <a:p>
            <a:pPr algn="ctr"/>
            <a:endParaRPr lang="ar-SA" sz="2400" b="1"/>
          </a:p>
          <a:p>
            <a:pPr algn="ctr"/>
            <a:r>
              <a:rPr lang="ar-SA" sz="2400" b="1"/>
              <a:t>الصورة التي امامك </a:t>
            </a:r>
          </a:p>
          <a:p>
            <a:pPr algn="ctr"/>
            <a:r>
              <a:rPr lang="ar-SA" sz="2400" b="1"/>
              <a:t>و </a:t>
            </a:r>
            <a:r>
              <a:rPr lang="ar-SA" sz="2400" b="1" err="1"/>
              <a:t>اجيبي</a:t>
            </a:r>
            <a:r>
              <a:rPr lang="ar-SA" sz="2400" b="1"/>
              <a:t> عن الأسئلة </a:t>
            </a:r>
            <a:r>
              <a:rPr lang="ar-SA" sz="2400" b="1" err="1"/>
              <a:t>التاليه</a:t>
            </a:r>
            <a:r>
              <a:rPr lang="ar-SA" sz="2400" b="1"/>
              <a:t> </a:t>
            </a:r>
          </a:p>
          <a:p>
            <a:pPr algn="ctr"/>
            <a:endParaRPr lang="ar-SA" sz="2400" b="1"/>
          </a:p>
          <a:p>
            <a:pPr algn="ctr"/>
            <a:endParaRPr lang="ar-SA" sz="2400" b="1"/>
          </a:p>
          <a:p>
            <a:pPr algn="ctr"/>
            <a:endParaRPr lang="ar-SA" sz="2400" b="1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5439246" y="3327109"/>
            <a:ext cx="265930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هل تعتني الأسماك بصغارها ؟</a:t>
            </a:r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E3222D13-947F-4797-8D37-A1AD3F9A0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2"/>
          <a:stretch/>
        </p:blipFill>
        <p:spPr bwMode="auto">
          <a:xfrm>
            <a:off x="5024677" y="1321730"/>
            <a:ext cx="3292398" cy="1857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C150F87-325D-4F49-BDE5-7C981D6A8014}"/>
              </a:ext>
            </a:extLst>
          </p:cNvPr>
          <p:cNvSpPr txBox="1"/>
          <p:nvPr/>
        </p:nvSpPr>
        <p:spPr>
          <a:xfrm>
            <a:off x="2273964" y="3934086"/>
            <a:ext cx="3013043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لا تعتني الأسماك بصغارها</a:t>
            </a:r>
          </a:p>
        </p:txBody>
      </p:sp>
    </p:spTree>
    <p:extLst>
      <p:ext uri="{BB962C8B-B14F-4D97-AF65-F5344CB8AC3E}">
        <p14:creationId xmlns:p14="http://schemas.microsoft.com/office/powerpoint/2010/main" val="14929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7" grpId="0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6880" y="-257940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66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2B6FF3-1EE8-4BFE-A3D3-A99FD061E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57" t="19034" r="36697" b="51001"/>
          <a:stretch/>
        </p:blipFill>
        <p:spPr>
          <a:xfrm>
            <a:off x="478172" y="1086396"/>
            <a:ext cx="6040074" cy="3464524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77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67 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6684816" y="1386184"/>
            <a:ext cx="1893507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rgbClr val="C00000"/>
                </a:solidFill>
              </a:rPr>
              <a:t>دورة حياة الطيور</a:t>
            </a:r>
          </a:p>
        </p:txBody>
      </p:sp>
      <p:pic>
        <p:nvPicPr>
          <p:cNvPr id="31" name="Picture 2" descr="مشاهدة صورة المصدر">
            <a:extLst>
              <a:ext uri="{FF2B5EF4-FFF2-40B4-BE49-F238E27FC236}">
                <a16:creationId xmlns:a16="http://schemas.microsoft.com/office/drawing/2014/main" id="{8C005CBB-07B9-46BB-ACC0-A61D78B8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1" y="1132401"/>
            <a:ext cx="5920420" cy="334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مشاهدة صورة المصدر">
            <a:extLst>
              <a:ext uri="{FF2B5EF4-FFF2-40B4-BE49-F238E27FC236}">
                <a16:creationId xmlns:a16="http://schemas.microsoft.com/office/drawing/2014/main" id="{B7F51C15-C58A-4F31-AA25-9FEC658B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61" y="2493622"/>
            <a:ext cx="2037737" cy="150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81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77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67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 descr="لقطة الشاشة">
            <a:extLst>
              <a:ext uri="{FF2B5EF4-FFF2-40B4-BE49-F238E27FC236}">
                <a16:creationId xmlns:a16="http://schemas.microsoft.com/office/drawing/2014/main" id="{1F80DB44-17F0-4875-A357-1CA228618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65" y="1272187"/>
            <a:ext cx="3226223" cy="197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4A0334-FE73-4959-AAA4-BC0AD5AC5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6" y="1004032"/>
            <a:ext cx="4754441" cy="368742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BC44DE-E701-4577-9724-95B69614224F}"/>
              </a:ext>
            </a:extLst>
          </p:cNvPr>
          <p:cNvSpPr txBox="1"/>
          <p:nvPr/>
        </p:nvSpPr>
        <p:spPr>
          <a:xfrm>
            <a:off x="307342" y="1272187"/>
            <a:ext cx="244889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استراتيجية </a:t>
            </a:r>
          </a:p>
          <a:p>
            <a:pPr algn="ctr"/>
            <a:r>
              <a:rPr lang="ar-SA" sz="2400" b="1"/>
              <a:t>الملاحظة </a:t>
            </a:r>
          </a:p>
          <a:p>
            <a:pPr algn="ctr"/>
            <a:r>
              <a:rPr lang="ar-SA" sz="2400" b="1"/>
              <a:t>و الاكتشاف ..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0C51029-C324-408F-8357-944C6A28696D}"/>
              </a:ext>
            </a:extLst>
          </p:cNvPr>
          <p:cNvSpPr txBox="1"/>
          <p:nvPr/>
        </p:nvSpPr>
        <p:spPr>
          <a:xfrm>
            <a:off x="1833207" y="1946670"/>
            <a:ext cx="234174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لاحظي</a:t>
            </a:r>
          </a:p>
          <a:p>
            <a:pPr algn="ctr"/>
            <a:r>
              <a:rPr lang="ar-SA" sz="2400" b="1"/>
              <a:t> </a:t>
            </a:r>
          </a:p>
          <a:p>
            <a:pPr algn="ctr"/>
            <a:r>
              <a:rPr lang="ar-SA" sz="2400" b="1"/>
              <a:t>الصورة التي امامك</a:t>
            </a:r>
          </a:p>
          <a:p>
            <a:pPr algn="ctr"/>
            <a:r>
              <a:rPr lang="ar-SA" sz="2400" b="1"/>
              <a:t> </a:t>
            </a:r>
          </a:p>
          <a:p>
            <a:pPr algn="ctr"/>
            <a:r>
              <a:rPr lang="ar-SA" sz="2000" b="1"/>
              <a:t>و </a:t>
            </a:r>
            <a:r>
              <a:rPr lang="ar-SA" sz="2000" b="1" err="1"/>
              <a:t>اجيبي</a:t>
            </a:r>
            <a:r>
              <a:rPr lang="ar-SA" sz="2000" b="1"/>
              <a:t> عن الأسئلة </a:t>
            </a:r>
            <a:r>
              <a:rPr lang="ar-SA" sz="2000" b="1" err="1"/>
              <a:t>التاليه</a:t>
            </a:r>
            <a:r>
              <a:rPr lang="ar-SA" sz="2400" b="1"/>
              <a:t> </a:t>
            </a:r>
          </a:p>
          <a:p>
            <a:pPr algn="ctr"/>
            <a:endParaRPr lang="ar-SA" sz="2400" b="1"/>
          </a:p>
          <a:p>
            <a:pPr algn="ctr"/>
            <a:endParaRPr lang="ar-SA" sz="2400" b="1"/>
          </a:p>
          <a:p>
            <a:pPr algn="ctr"/>
            <a:endParaRPr lang="ar-SA" sz="2400" b="1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5956174" y="3364021"/>
            <a:ext cx="189350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هل تعتني الطيور بصغارها ؟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9983846-7E0D-4692-9024-D0BDAEE45D7E}"/>
              </a:ext>
            </a:extLst>
          </p:cNvPr>
          <p:cNvSpPr txBox="1"/>
          <p:nvPr/>
        </p:nvSpPr>
        <p:spPr>
          <a:xfrm>
            <a:off x="2697513" y="4166897"/>
            <a:ext cx="3146409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نعم تعتني الطيور بصغارها</a:t>
            </a:r>
          </a:p>
        </p:txBody>
      </p:sp>
    </p:spTree>
    <p:extLst>
      <p:ext uri="{BB962C8B-B14F-4D97-AF65-F5344CB8AC3E}">
        <p14:creationId xmlns:p14="http://schemas.microsoft.com/office/powerpoint/2010/main" val="142283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7" grpId="0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68  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0E1F8F96-C70E-45C8-930C-B8B42F5BE10E}"/>
              </a:ext>
            </a:extLst>
          </p:cNvPr>
          <p:cNvSpPr txBox="1"/>
          <p:nvPr/>
        </p:nvSpPr>
        <p:spPr>
          <a:xfrm>
            <a:off x="4989857" y="3197642"/>
            <a:ext cx="3736456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2000" b="1">
                <a:solidFill>
                  <a:schemeClr val="tx1"/>
                </a:solidFill>
                <a:latin typeface="Oswald" panose="02000503000000000000" pitchFamily="2" charset="0"/>
              </a:rPr>
              <a:t>عندما يكبر الصغار يتغيّر شكل الوجه ليصبح مشابهاً للكبار و مع مرور الوقت تتعلم لتعيش معتمدةً على نفسها و تتكاثر لتُنجب صغاراً</a:t>
            </a:r>
          </a:p>
        </p:txBody>
      </p:sp>
      <p:sp>
        <p:nvSpPr>
          <p:cNvPr id="24" name="TextBox 53">
            <a:extLst>
              <a:ext uri="{FF2B5EF4-FFF2-40B4-BE49-F238E27FC236}">
                <a16:creationId xmlns:a16="http://schemas.microsoft.com/office/drawing/2014/main" id="{2F7657F1-BC06-46A7-AB65-529365314A2B}"/>
              </a:ext>
            </a:extLst>
          </p:cNvPr>
          <p:cNvSpPr txBox="1"/>
          <p:nvPr/>
        </p:nvSpPr>
        <p:spPr>
          <a:xfrm>
            <a:off x="4965570" y="2073260"/>
            <a:ext cx="3736456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>
                <a:solidFill>
                  <a:schemeClr val="tx1"/>
                </a:solidFill>
                <a:latin typeface="Oswald" panose="02000503000000000000" pitchFamily="2" charset="0"/>
              </a:rPr>
              <a:t>تل</a:t>
            </a:r>
            <a:r>
              <a:rPr lang="ar-SY" sz="2000" b="1">
                <a:solidFill>
                  <a:schemeClr val="tx1"/>
                </a:solidFill>
                <a:latin typeface="Oswald" panose="02000503000000000000" pitchFamily="2" charset="0"/>
              </a:rPr>
              <a:t>دُ الثدييات صغارها و الصغار تشبه آباءها منذ ولادتها و تعتني الثدييات بصغارها و تطعمها</a:t>
            </a:r>
            <a:r>
              <a:rPr lang="en-US" sz="2000" b="1">
                <a:solidFill>
                  <a:schemeClr val="tx1"/>
                </a:solidFill>
                <a:latin typeface="Oswald" panose="02000503000000000000" pitchFamily="2" charset="0"/>
              </a:rPr>
              <a:t>    </a:t>
            </a:r>
            <a:endParaRPr lang="ar-SY" sz="2000" b="1">
              <a:solidFill>
                <a:schemeClr val="tx1"/>
              </a:solidFill>
              <a:latin typeface="Oswald" panose="02000503000000000000" pitchFamily="2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40087C1-D9FA-4802-8685-DF452AAFFE5C}"/>
              </a:ext>
            </a:extLst>
          </p:cNvPr>
          <p:cNvSpPr txBox="1"/>
          <p:nvPr/>
        </p:nvSpPr>
        <p:spPr>
          <a:xfrm>
            <a:off x="4989857" y="1386184"/>
            <a:ext cx="3808295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err="1">
                <a:solidFill>
                  <a:srgbClr val="C00000"/>
                </a:solidFill>
              </a:rPr>
              <a:t>مادورة</a:t>
            </a:r>
            <a:r>
              <a:rPr lang="ar-SA" sz="2400" b="1">
                <a:solidFill>
                  <a:srgbClr val="C00000"/>
                </a:solidFill>
              </a:rPr>
              <a:t> حياة الثدييات ؟</a:t>
            </a:r>
          </a:p>
        </p:txBody>
      </p:sp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C638629F-E8B1-4813-B075-E96BF972E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7" y="1467517"/>
            <a:ext cx="2075150" cy="14260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4" descr="مشاهدة صورة المصدر">
            <a:extLst>
              <a:ext uri="{FF2B5EF4-FFF2-40B4-BE49-F238E27FC236}">
                <a16:creationId xmlns:a16="http://schemas.microsoft.com/office/drawing/2014/main" id="{5A3D3F55-C0F3-4595-A488-397EBD1BC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6" descr="مشاهدة صورة المصدر">
            <a:extLst>
              <a:ext uri="{FF2B5EF4-FFF2-40B4-BE49-F238E27FC236}">
                <a16:creationId xmlns:a16="http://schemas.microsoft.com/office/drawing/2014/main" id="{720B88E3-1B83-44C5-BFD8-D2859683AF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B22512C3-CF17-49E4-BD98-476D4D93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11" y="3020037"/>
            <a:ext cx="2112689" cy="14036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8" name="Picture 12" descr="مشاهدة صورة المصدر">
            <a:extLst>
              <a:ext uri="{FF2B5EF4-FFF2-40B4-BE49-F238E27FC236}">
                <a16:creationId xmlns:a16="http://schemas.microsoft.com/office/drawing/2014/main" id="{ED714937-1A9D-4603-A436-A9B39807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7" r="16417"/>
          <a:stretch/>
        </p:blipFill>
        <p:spPr bwMode="auto">
          <a:xfrm>
            <a:off x="361098" y="3027309"/>
            <a:ext cx="2112689" cy="13963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id="{A056F0C0-B9C4-408F-BBB1-E584BB05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36" y="1467517"/>
            <a:ext cx="1977974" cy="14370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310444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156414" y="57260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A2C0B5F7-2110-49F7-8503-AC090AF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053" y="1250483"/>
            <a:ext cx="2299512" cy="46166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400" b="1" kern="1200" dirty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23" name="Picture 11" descr="Picture 11">
            <a:extLst>
              <a:ext uri="{FF2B5EF4-FFF2-40B4-BE49-F238E27FC236}">
                <a16:creationId xmlns:a16="http://schemas.microsoft.com/office/drawing/2014/main" id="{FDA40B5A-8679-4201-8AAA-1E447BE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807778"/>
            <a:ext cx="332411" cy="3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4D196BD6-FEE9-4000-A6CF-24C4D27E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2304780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25" name="Picture 12" descr="Picture 12">
            <a:extLst>
              <a:ext uri="{FF2B5EF4-FFF2-40B4-BE49-F238E27FC236}">
                <a16:creationId xmlns:a16="http://schemas.microsoft.com/office/drawing/2014/main" id="{CFF6D4ED-FB74-4D32-94E9-9CE3AAF5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785489"/>
            <a:ext cx="309071" cy="3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E2D6BF61-53E5-4A68-8A95-1BF90E3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2326694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30" name="Picture 14" descr="Picture 14">
            <a:extLst>
              <a:ext uri="{FF2B5EF4-FFF2-40B4-BE49-F238E27FC236}">
                <a16:creationId xmlns:a16="http://schemas.microsoft.com/office/drawing/2014/main" id="{C4C72335-1BA4-488C-B3C3-4C2F8A14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3104530"/>
            <a:ext cx="502460" cy="3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CD05DAB5-B368-431B-BEC2-B0A784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678563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32" name="Picture 13" descr="Picture 13">
            <a:extLst>
              <a:ext uri="{FF2B5EF4-FFF2-40B4-BE49-F238E27FC236}">
                <a16:creationId xmlns:a16="http://schemas.microsoft.com/office/drawing/2014/main" id="{3F0BA3C3-CB04-4F84-BF58-0ED15D14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3005365"/>
            <a:ext cx="517841" cy="4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43823822-27B0-48A3-AD95-30442C93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739723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pic>
        <p:nvPicPr>
          <p:cNvPr id="35" name="Picture 6" descr="Picture 6">
            <a:extLst>
              <a:ext uri="{FF2B5EF4-FFF2-40B4-BE49-F238E27FC236}">
                <a16:creationId xmlns:a16="http://schemas.microsoft.com/office/drawing/2014/main" id="{C44000C9-35BF-4E79-9FAF-E86CD7E3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978695"/>
            <a:ext cx="249521" cy="4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F43B8C66-6994-498F-A2D9-E0C635B1C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630701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37" name="Picture 5" descr="Picture 5">
            <a:extLst>
              <a:ext uri="{FF2B5EF4-FFF2-40B4-BE49-F238E27FC236}">
                <a16:creationId xmlns:a16="http://schemas.microsoft.com/office/drawing/2014/main" id="{1F14820C-8E6A-40E8-81E6-D20DF40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2011576"/>
            <a:ext cx="330700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39773856-E470-4C96-A321-C4CD24E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673911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39" name="Picture 7" descr="Picture 7">
            <a:extLst>
              <a:ext uri="{FF2B5EF4-FFF2-40B4-BE49-F238E27FC236}">
                <a16:creationId xmlns:a16="http://schemas.microsoft.com/office/drawing/2014/main" id="{D0D620CF-6023-447C-AF5B-D0417E7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3182289"/>
            <a:ext cx="528094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91A5606-FD78-4821-81DB-95184146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858531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98E13291-ADE8-4EE3-929B-11938C8F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3312304"/>
            <a:ext cx="424698" cy="32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CD0E4F59-8A65-40C2-B401-20D99CEE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942721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  <p:sp>
        <p:nvSpPr>
          <p:cNvPr id="43" name="مربع نص 2">
            <a:extLst>
              <a:ext uri="{FF2B5EF4-FFF2-40B4-BE49-F238E27FC236}">
                <a16:creationId xmlns:a16="http://schemas.microsoft.com/office/drawing/2014/main" id="{CC66720E-ADEF-46E3-9D6B-E96FA6DF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964" y="1357239"/>
            <a:ext cx="2299512" cy="46166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400" b="1" kern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كيف أكون مميزة ؟</a:t>
            </a:r>
            <a:endParaRPr lang="ar-SA" altLang="ar-SA" sz="2400" b="1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04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77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68 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B6E249A-1AFA-4507-942F-CD70D4E9DA49}"/>
              </a:ext>
            </a:extLst>
          </p:cNvPr>
          <p:cNvSpPr txBox="1"/>
          <p:nvPr/>
        </p:nvSpPr>
        <p:spPr>
          <a:xfrm>
            <a:off x="6537240" y="1346907"/>
            <a:ext cx="189350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دورة حياة الثدييات </a:t>
            </a:r>
          </a:p>
        </p:txBody>
      </p:sp>
      <p:pic>
        <p:nvPicPr>
          <p:cNvPr id="11266" name="Picture 2" descr="مشاهدة صورة المصدر">
            <a:extLst>
              <a:ext uri="{FF2B5EF4-FFF2-40B4-BE49-F238E27FC236}">
                <a16:creationId xmlns:a16="http://schemas.microsoft.com/office/drawing/2014/main" id="{A9F72E41-2017-407E-BBF9-4EF4F238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75" y="2340528"/>
            <a:ext cx="2545434" cy="1761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Graphic 86">
            <a:extLst>
              <a:ext uri="{FF2B5EF4-FFF2-40B4-BE49-F238E27FC236}">
                <a16:creationId xmlns:a16="http://schemas.microsoft.com/office/drawing/2014/main" id="{26A7C558-A1F4-45B3-AF2F-7DA98645A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-1705" r="5001" b="8145"/>
          <a:stretch/>
        </p:blipFill>
        <p:spPr>
          <a:xfrm>
            <a:off x="310393" y="1090642"/>
            <a:ext cx="5620624" cy="346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66880" y="-207607"/>
            <a:ext cx="10142300" cy="680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68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81717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4A0334-FE73-4959-AAA4-BC0AD5AC5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6" y="937916"/>
            <a:ext cx="4754441" cy="3753541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BC44DE-E701-4577-9724-95B69614224F}"/>
              </a:ext>
            </a:extLst>
          </p:cNvPr>
          <p:cNvSpPr txBox="1"/>
          <p:nvPr/>
        </p:nvSpPr>
        <p:spPr>
          <a:xfrm>
            <a:off x="307342" y="1272187"/>
            <a:ext cx="244889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استراتيجية </a:t>
            </a:r>
          </a:p>
          <a:p>
            <a:pPr algn="ctr"/>
            <a:r>
              <a:rPr lang="ar-SA" sz="2400" b="1"/>
              <a:t>الملاحظة </a:t>
            </a:r>
          </a:p>
          <a:p>
            <a:pPr algn="ctr"/>
            <a:r>
              <a:rPr lang="ar-SA" sz="2400" b="1"/>
              <a:t>و الاكتشاف ..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0C51029-C324-408F-8357-944C6A28696D}"/>
              </a:ext>
            </a:extLst>
          </p:cNvPr>
          <p:cNvSpPr txBox="1"/>
          <p:nvPr/>
        </p:nvSpPr>
        <p:spPr>
          <a:xfrm>
            <a:off x="2145070" y="1751036"/>
            <a:ext cx="196905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/>
              <a:t>لاحظي </a:t>
            </a:r>
          </a:p>
          <a:p>
            <a:pPr algn="ctr"/>
            <a:endParaRPr lang="ar-SA" sz="2400" b="1"/>
          </a:p>
          <a:p>
            <a:pPr algn="ctr"/>
            <a:r>
              <a:rPr lang="ar-SA" sz="2400" b="1"/>
              <a:t>الصورة التي امامك </a:t>
            </a:r>
          </a:p>
          <a:p>
            <a:pPr algn="ctr"/>
            <a:r>
              <a:rPr lang="ar-SA" sz="2400" b="1"/>
              <a:t>و </a:t>
            </a:r>
            <a:r>
              <a:rPr lang="ar-SA" sz="2400" b="1" err="1"/>
              <a:t>اجيبي</a:t>
            </a:r>
            <a:r>
              <a:rPr lang="ar-SA" sz="2400" b="1"/>
              <a:t> عن الأسئلة </a:t>
            </a:r>
            <a:r>
              <a:rPr lang="ar-SA" sz="2400" b="1" err="1"/>
              <a:t>التاليه</a:t>
            </a:r>
            <a:r>
              <a:rPr lang="ar-SA" sz="2400" b="1"/>
              <a:t> </a:t>
            </a:r>
          </a:p>
          <a:p>
            <a:pPr algn="ctr"/>
            <a:endParaRPr lang="ar-SA" sz="2400" b="1"/>
          </a:p>
          <a:p>
            <a:pPr algn="ctr"/>
            <a:endParaRPr lang="ar-SA" sz="2400" b="1"/>
          </a:p>
          <a:p>
            <a:pPr algn="ctr"/>
            <a:endParaRPr lang="ar-SA" sz="2400" b="1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5216206" y="3756731"/>
            <a:ext cx="329239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هل تعتني الثدييات بصغارها ؟</a:t>
            </a:r>
          </a:p>
        </p:txBody>
      </p:sp>
      <p:pic>
        <p:nvPicPr>
          <p:cNvPr id="16386" name="Picture 2" descr="مشاهدة صورة المصدر">
            <a:extLst>
              <a:ext uri="{FF2B5EF4-FFF2-40B4-BE49-F238E27FC236}">
                <a16:creationId xmlns:a16="http://schemas.microsoft.com/office/drawing/2014/main" id="{3662DD5D-BACA-4F26-9E7A-96AD9FD8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92" y="1346462"/>
            <a:ext cx="3222159" cy="2210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6D4890A-9DF1-41E4-B937-92B844E67B75}"/>
              </a:ext>
            </a:extLst>
          </p:cNvPr>
          <p:cNvSpPr txBox="1"/>
          <p:nvPr/>
        </p:nvSpPr>
        <p:spPr>
          <a:xfrm>
            <a:off x="2703348" y="4123918"/>
            <a:ext cx="244889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</a:rPr>
              <a:t>نعم تعتني بصغارها</a:t>
            </a:r>
          </a:p>
        </p:txBody>
      </p:sp>
    </p:spTree>
    <p:extLst>
      <p:ext uri="{BB962C8B-B14F-4D97-AF65-F5344CB8AC3E}">
        <p14:creationId xmlns:p14="http://schemas.microsoft.com/office/powerpoint/2010/main" val="4102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7" grpId="0"/>
      <p:bldP spid="3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99818" y="-268648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156414" y="57260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F836DB4-4D4E-40F5-906F-1C5EA854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485" y="1857703"/>
            <a:ext cx="3514306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685800" rtl="1">
              <a:buClrTx/>
              <a:defRPr/>
            </a:pPr>
            <a:r>
              <a:rPr lang="ar-SA" sz="2400" b="1" kern="120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ماجزء</a:t>
            </a:r>
            <a:r>
              <a:rPr lang="ar-SA" sz="2400" b="1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النبات الذي ينتج البذور ؟</a:t>
            </a:r>
            <a:endParaRPr lang="ar-EG" sz="24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E5B9D19-E25E-4264-A9D1-FF2837F90F60}"/>
              </a:ext>
            </a:extLst>
          </p:cNvPr>
          <p:cNvSpPr txBox="1"/>
          <p:nvPr/>
        </p:nvSpPr>
        <p:spPr>
          <a:xfrm>
            <a:off x="6234370" y="2507580"/>
            <a:ext cx="13430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الأزهار</a:t>
            </a:r>
            <a:endParaRPr lang="ar-SA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45B05EDD-B566-44CF-BF7C-2BBDB723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46" y="1092207"/>
            <a:ext cx="3984204" cy="4616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685800" rtl="1">
              <a:buClrTx/>
              <a:defRPr/>
            </a:pPr>
            <a:r>
              <a:rPr lang="ar-SA" sz="2400" b="1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يسمى نمو النبات وتكاثره  ؟</a:t>
            </a:r>
            <a:endParaRPr lang="ar-EG" sz="24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5D275343-B32E-4C30-B3E5-CF971180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25" y="2707635"/>
            <a:ext cx="4151182" cy="83099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685800" rtl="1">
              <a:buClrTx/>
              <a:defRPr/>
            </a:pPr>
            <a:r>
              <a:rPr lang="ar-SA" sz="2400" b="1" kern="120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ماهو</a:t>
            </a:r>
            <a:r>
              <a:rPr lang="ar-SA" sz="2400" b="1" kern="1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جزء النبات الذي ينمو ويصبح نباتاً جديداَ ؟</a:t>
            </a:r>
            <a:endParaRPr lang="ar-EG" sz="24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011C0CCB-AAAA-4D03-BF9D-5F416B318E27}"/>
              </a:ext>
            </a:extLst>
          </p:cNvPr>
          <p:cNvSpPr txBox="1"/>
          <p:nvPr/>
        </p:nvSpPr>
        <p:spPr>
          <a:xfrm>
            <a:off x="1990450" y="3651183"/>
            <a:ext cx="1203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البذرة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BA99CD9-C365-47FD-A187-9A4A82FFE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092" y="1245558"/>
            <a:ext cx="2475357" cy="461665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none" anchor="ctr">
            <a:spAutoFit/>
          </a:bodyPr>
          <a:lstStyle/>
          <a:p>
            <a:pPr algn="r" defTabSz="685800" rtl="1">
              <a:buClrTx/>
              <a:defRPr/>
            </a:pPr>
            <a:r>
              <a:rPr lang="ar-SA" sz="2400" b="1" kern="1200">
                <a:solidFill>
                  <a:schemeClr val="accent2">
                    <a:lumMod val="10000"/>
                    <a:lumOff val="90000"/>
                  </a:schemeClr>
                </a:solidFill>
                <a:latin typeface="Times New Roman" pitchFamily="18" charset="0"/>
                <a:ea typeface="+mn-ea"/>
                <a:cs typeface="Calibri" pitchFamily="34" charset="0"/>
              </a:rPr>
              <a:t>تقويم المعرفة السابقة</a:t>
            </a:r>
            <a:endParaRPr lang="ar-EG" sz="2800" b="1" kern="1200">
              <a:solidFill>
                <a:schemeClr val="accent2">
                  <a:lumMod val="10000"/>
                  <a:lumOff val="90000"/>
                </a:schemeClr>
              </a:solidFill>
              <a:latin typeface="Calibri" panose="020F0502020204030204"/>
              <a:ea typeface="+mn-ea"/>
              <a:cs typeface="Calibri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591C3B8A-C81A-4856-8BD6-329A804FD869}"/>
              </a:ext>
            </a:extLst>
          </p:cNvPr>
          <p:cNvSpPr txBox="1"/>
          <p:nvPr/>
        </p:nvSpPr>
        <p:spPr>
          <a:xfrm>
            <a:off x="1507762" y="1643358"/>
            <a:ext cx="22991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يسمى دورة حياة النبات</a:t>
            </a:r>
            <a:endParaRPr lang="ar-SA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7" grpId="0" animBg="1"/>
      <p:bldP spid="34" grpId="0" animBg="1"/>
      <p:bldP spid="40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62 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1E34C7-A880-40BC-9ACA-5CD67DF0C814}"/>
              </a:ext>
            </a:extLst>
          </p:cNvPr>
          <p:cNvSpPr txBox="1"/>
          <p:nvPr/>
        </p:nvSpPr>
        <p:spPr>
          <a:xfrm>
            <a:off x="6261175" y="1450607"/>
            <a:ext cx="2127987" cy="2677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/>
              <a:t>استراتيجية قراءة الصورة </a:t>
            </a:r>
          </a:p>
          <a:p>
            <a:pPr algn="ctr"/>
            <a:endParaRPr lang="ar-SA" sz="2400" b="1"/>
          </a:p>
          <a:p>
            <a:pPr algn="ctr"/>
            <a:endParaRPr lang="ar-SA" sz="2400" b="1"/>
          </a:p>
          <a:p>
            <a:pPr algn="ctr"/>
            <a:r>
              <a:rPr lang="ar-SA" sz="2400" b="1"/>
              <a:t>شاهدي الصورة و </a:t>
            </a:r>
            <a:r>
              <a:rPr lang="ar-SA" sz="2400" b="1" err="1"/>
              <a:t>أكتشفي</a:t>
            </a:r>
            <a:r>
              <a:rPr lang="ar-SA" sz="2400" b="1"/>
              <a:t> عنوان درسنا اليوم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3267E7C-9856-419E-82FD-374F7FE68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6" y="1601992"/>
            <a:ext cx="1826847" cy="2485988"/>
          </a:xfrm>
          <a:prstGeom prst="rect">
            <a:avLst/>
          </a:prstGeom>
        </p:spPr>
      </p:pic>
      <p:pic>
        <p:nvPicPr>
          <p:cNvPr id="15362" name="Picture 2" descr="مشاهدة صورة المصدر">
            <a:extLst>
              <a:ext uri="{FF2B5EF4-FFF2-40B4-BE49-F238E27FC236}">
                <a16:creationId xmlns:a16="http://schemas.microsoft.com/office/drawing/2014/main" id="{8B5E6330-F005-4C3D-B44C-D5A3B250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70" y="1485166"/>
            <a:ext cx="2793910" cy="27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62 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63CB395-A747-4D1B-A607-9D8D82B2722F}"/>
              </a:ext>
            </a:extLst>
          </p:cNvPr>
          <p:cNvSpPr txBox="1"/>
          <p:nvPr/>
        </p:nvSpPr>
        <p:spPr>
          <a:xfrm>
            <a:off x="5478242" y="2375910"/>
            <a:ext cx="3493101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rgbClr val="C00000"/>
                </a:solidFill>
              </a:rPr>
              <a:t> * معرفة كيف تنمو الحيوانات وكيف تتكاثر .</a:t>
            </a:r>
          </a:p>
          <a:p>
            <a:pPr algn="ctr"/>
            <a:endParaRPr lang="ar-SA" sz="2000" b="1">
              <a:solidFill>
                <a:srgbClr val="C00000"/>
              </a:solidFill>
            </a:endParaRPr>
          </a:p>
          <a:p>
            <a:pPr algn="ctr"/>
            <a:r>
              <a:rPr lang="ar-SA" sz="2000" b="1">
                <a:solidFill>
                  <a:srgbClr val="C00000"/>
                </a:solidFill>
              </a:rPr>
              <a:t>* أن تتعرف الطالبة على مراحل دورات حياة أنواع مختلفة من الحيوانات .</a:t>
            </a:r>
          </a:p>
        </p:txBody>
      </p:sp>
      <p:pic>
        <p:nvPicPr>
          <p:cNvPr id="30" name="object 5">
            <a:extLst>
              <a:ext uri="{FF2B5EF4-FFF2-40B4-BE49-F238E27FC236}">
                <a16:creationId xmlns:a16="http://schemas.microsoft.com/office/drawing/2014/main" id="{E5799A5D-3869-4A7E-AFF0-520E9DBE70F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2350" y="1318180"/>
            <a:ext cx="5317680" cy="3180069"/>
          </a:xfrm>
          <a:prstGeom prst="rect">
            <a:avLst/>
          </a:prstGeom>
        </p:spPr>
      </p:pic>
      <p:sp>
        <p:nvSpPr>
          <p:cNvPr id="31" name="عنوان 3">
            <a:extLst>
              <a:ext uri="{FF2B5EF4-FFF2-40B4-BE49-F238E27FC236}">
                <a16:creationId xmlns:a16="http://schemas.microsoft.com/office/drawing/2014/main" id="{B8C69C22-9897-4C57-AD09-21F6BDF8C4C6}"/>
              </a:ext>
            </a:extLst>
          </p:cNvPr>
          <p:cNvSpPr txBox="1">
            <a:spLocks/>
          </p:cNvSpPr>
          <p:nvPr/>
        </p:nvSpPr>
        <p:spPr>
          <a:xfrm>
            <a:off x="4090102" y="1113282"/>
            <a:ext cx="4114966" cy="60634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720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الأهداف </a:t>
            </a:r>
            <a:r>
              <a:rPr lang="ar-SA" sz="660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:</a:t>
            </a:r>
            <a:endParaRPr lang="ar-SA" sz="720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62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C6A6588-F90E-40E8-A492-ED9318C24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16" y="947658"/>
            <a:ext cx="2908755" cy="3477584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4C5B3E8-E770-4A47-A7C4-882611DA2CF6}"/>
              </a:ext>
            </a:extLst>
          </p:cNvPr>
          <p:cNvSpPr txBox="1"/>
          <p:nvPr/>
        </p:nvSpPr>
        <p:spPr>
          <a:xfrm>
            <a:off x="4923815" y="2872777"/>
            <a:ext cx="3174738" cy="102155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>
                <a:ln/>
                <a:solidFill>
                  <a:schemeClr val="tx1"/>
                </a:solidFill>
              </a:rPr>
              <a:t>انظر واتساءل </a:t>
            </a:r>
          </a:p>
          <a:p>
            <a:pPr algn="ctr">
              <a:defRPr/>
            </a:pPr>
            <a:r>
              <a:rPr lang="ar-SA" sz="1800" b="1">
                <a:ln/>
                <a:solidFill>
                  <a:schemeClr val="tx1"/>
                </a:solidFill>
              </a:rPr>
              <a:t>هل تتغير الحيوانات كلها بالطريقة نفسها  ؟</a:t>
            </a:r>
            <a:endParaRPr lang="ar-EG" sz="1800" b="1">
              <a:ln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9610" y="-252681"/>
            <a:ext cx="10247161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4" y="4306852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63 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34E43D2-C94C-4309-A625-2B00126E29AC}"/>
              </a:ext>
            </a:extLst>
          </p:cNvPr>
          <p:cNvSpPr txBox="1"/>
          <p:nvPr/>
        </p:nvSpPr>
        <p:spPr>
          <a:xfrm>
            <a:off x="5618836" y="1268345"/>
            <a:ext cx="3174738" cy="40862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>
                <a:ln/>
                <a:solidFill>
                  <a:schemeClr val="tx1"/>
                </a:solidFill>
              </a:rPr>
              <a:t>كيف تنمو اليرقة </a:t>
            </a:r>
            <a:r>
              <a:rPr lang="ar-SA" sz="1800" b="1" err="1">
                <a:ln/>
                <a:solidFill>
                  <a:schemeClr val="tx1"/>
                </a:solidFill>
              </a:rPr>
              <a:t>وتتغيير</a:t>
            </a:r>
            <a:r>
              <a:rPr lang="ar-SA" sz="1800" b="1">
                <a:ln/>
                <a:solidFill>
                  <a:schemeClr val="tx1"/>
                </a:solidFill>
              </a:rPr>
              <a:t> ؟</a:t>
            </a:r>
            <a:endParaRPr lang="ar-EG" sz="1800" b="1">
              <a:ln/>
              <a:solidFill>
                <a:schemeClr val="tx1"/>
              </a:solidFill>
            </a:endParaRPr>
          </a:p>
        </p:txBody>
      </p:sp>
      <p:pic>
        <p:nvPicPr>
          <p:cNvPr id="27" name="Picture 4" descr="مشاهدة صورة المصدر">
            <a:extLst>
              <a:ext uri="{FF2B5EF4-FFF2-40B4-BE49-F238E27FC236}">
                <a16:creationId xmlns:a16="http://schemas.microsoft.com/office/drawing/2014/main" id="{63C25F94-5711-4667-9556-B70928BC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82" y="1052419"/>
            <a:ext cx="1423623" cy="949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88C3233-859E-47A0-8E8F-E9A456998D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134" t="26131" r="38911" b="24462"/>
          <a:stretch/>
        </p:blipFill>
        <p:spPr>
          <a:xfrm>
            <a:off x="998814" y="1058475"/>
            <a:ext cx="2906974" cy="3372472"/>
          </a:xfrm>
          <a:prstGeom prst="rect">
            <a:avLst/>
          </a:prstGeom>
        </p:spPr>
      </p:pic>
      <p:sp>
        <p:nvSpPr>
          <p:cNvPr id="23" name="TextBox 52">
            <a:extLst>
              <a:ext uri="{FF2B5EF4-FFF2-40B4-BE49-F238E27FC236}">
                <a16:creationId xmlns:a16="http://schemas.microsoft.com/office/drawing/2014/main" id="{6ED94CD3-CD06-4328-BB63-FF3E09BCDB9E}"/>
              </a:ext>
            </a:extLst>
          </p:cNvPr>
          <p:cNvSpPr txBox="1"/>
          <p:nvPr/>
        </p:nvSpPr>
        <p:spPr>
          <a:xfrm>
            <a:off x="4438183" y="2110146"/>
            <a:ext cx="415533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2000" b="1">
                <a:solidFill>
                  <a:srgbClr val="7030A0"/>
                </a:solidFill>
                <a:latin typeface="Oswald" panose="02000503000000000000" pitchFamily="2" charset="0"/>
              </a:rPr>
              <a:t>تمرُّ هذه ال</a:t>
            </a:r>
            <a:r>
              <a:rPr lang="ar-SA" sz="2000" b="1">
                <a:solidFill>
                  <a:srgbClr val="7030A0"/>
                </a:solidFill>
                <a:latin typeface="Oswald" panose="02000503000000000000" pitchFamily="2" charset="0"/>
              </a:rPr>
              <a:t>يرقة</a:t>
            </a:r>
            <a:r>
              <a:rPr lang="ar-SY" sz="2000" b="1">
                <a:solidFill>
                  <a:srgbClr val="7030A0"/>
                </a:solidFill>
                <a:latin typeface="Oswald" panose="02000503000000000000" pitchFamily="2" charset="0"/>
              </a:rPr>
              <a:t> بتغيرات كبيرة في أثناء نموِّها , هل تتغير الحيوانات كلها بالطريقة نفسها ؟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Oswald" panose="02000503000000000000" pitchFamily="2" charset="0"/>
            </a:endParaRPr>
          </a:p>
        </p:txBody>
      </p:sp>
      <p:sp>
        <p:nvSpPr>
          <p:cNvPr id="30" name="TextBox 50">
            <a:extLst>
              <a:ext uri="{FF2B5EF4-FFF2-40B4-BE49-F238E27FC236}">
                <a16:creationId xmlns:a16="http://schemas.microsoft.com/office/drawing/2014/main" id="{0FDF8D47-BE1C-4BDD-B93C-D832D25FAEA2}"/>
              </a:ext>
            </a:extLst>
          </p:cNvPr>
          <p:cNvSpPr txBox="1"/>
          <p:nvPr/>
        </p:nvSpPr>
        <p:spPr>
          <a:xfrm>
            <a:off x="4247357" y="2900080"/>
            <a:ext cx="4536991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400" b="1">
                <a:solidFill>
                  <a:srgbClr val="C00000"/>
                </a:solidFill>
                <a:latin typeface="Oswald" panose="02000503000000000000" pitchFamily="2" charset="0"/>
              </a:rPr>
              <a:t>لا  . . .</a:t>
            </a:r>
            <a:endParaRPr lang="ar-SA" sz="3200" b="1">
              <a:solidFill>
                <a:srgbClr val="C00000"/>
              </a:solidFill>
              <a:latin typeface="Oswald" panose="02000503000000000000" pitchFamily="2" charset="0"/>
            </a:endParaRPr>
          </a:p>
          <a:p>
            <a:pPr lvl="0" algn="r">
              <a:defRPr/>
            </a:pPr>
            <a:r>
              <a:rPr lang="ar-SA" sz="2000" b="1">
                <a:solidFill>
                  <a:srgbClr val="008000"/>
                </a:solidFill>
                <a:latin typeface="Oswald" panose="02000503000000000000" pitchFamily="2" charset="0"/>
              </a:rPr>
              <a:t>فان الحيوانات تتغير بطرق مختلفة فبعض الحيوانات تولد وهي تشبه آباءها . وأخرى تكون مختلفة حيث يتغير شكلها أو لونها في أثناء نموها .</a:t>
            </a:r>
            <a:r>
              <a:rPr lang="ar-SY" sz="2000" b="1">
                <a:solidFill>
                  <a:srgbClr val="008000"/>
                </a:solidFill>
                <a:latin typeface="Oswald" panose="02000503000000000000" pitchFamily="2" charset="0"/>
              </a:rPr>
              <a:t> </a:t>
            </a:r>
            <a:endParaRPr lang="en-US" sz="2000" b="1">
              <a:solidFill>
                <a:srgbClr val="008000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83658" y="-266329"/>
            <a:ext cx="10142300" cy="66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" y="41312"/>
            <a:ext cx="805220" cy="6475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04" y="243687"/>
            <a:ext cx="466561" cy="2506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8165162" y="129888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8226449" y="392270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8226449" y="687723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7052730" y="171537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7860481" y="449496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7860481" y="717744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11808" y="98982"/>
            <a:ext cx="2366434" cy="5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822904" y="557917"/>
            <a:ext cx="2665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2826144" y="542528"/>
            <a:ext cx="2527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>
                <a:solidFill>
                  <a:schemeClr val="accent5">
                    <a:lumMod val="75000"/>
                  </a:schemeClr>
                </a:solidFill>
              </a:rPr>
              <a:t>دورة حياة الحيوانات </a:t>
            </a:r>
            <a:endParaRPr lang="ar-SA" sz="200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51538" y="5708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63  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3529190F-CC26-4C00-9B18-F03CC3A35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7800"/>
          <a:stretch/>
        </p:blipFill>
        <p:spPr bwMode="auto">
          <a:xfrm>
            <a:off x="522919" y="1164271"/>
            <a:ext cx="8098162" cy="32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166F9C89-E612-4800-839E-5B97EFB7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36" y="2936003"/>
            <a:ext cx="1985781" cy="132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3" y="4259856"/>
            <a:ext cx="1333721" cy="7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4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8377347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دورات حياة النباتات عبير الثقفي</Template>
  <TotalTime>777</TotalTime>
  <Words>1424</Words>
  <Application>Microsoft Office PowerPoint</Application>
  <PresentationFormat>عرض على الشاشة (16:9)</PresentationFormat>
  <Paragraphs>374</Paragraphs>
  <Slides>31</Slides>
  <Notes>31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2021-09-30T11:42:10Z</dcterms:created>
  <dcterms:modified xsi:type="dcterms:W3CDTF">2021-10-02T03:33:08Z</dcterms:modified>
</cp:coreProperties>
</file>