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image5.jpeg" ContentType="image/jpeg"/>
  <Override PartName="/ppt/media/media6.mov" ContentType="video/unknown"/>
  <Override PartName="/ppt/media/media7.mov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n-lt"/>
        <a:ea typeface="+mn-ea"/>
        <a:cs typeface="+mn-cs"/>
        <a:sym typeface="Calibri"/>
      </a:defRPr>
    </a:lvl1pPr>
    <a:lvl2pPr indent="228600" algn="r" rtl="1" latinLnBrk="0">
      <a:defRPr sz="1200">
        <a:latin typeface="+mn-lt"/>
        <a:ea typeface="+mn-ea"/>
        <a:cs typeface="+mn-cs"/>
        <a:sym typeface="Calibri"/>
      </a:defRPr>
    </a:lvl2pPr>
    <a:lvl3pPr indent="457200" algn="r" rtl="1" latinLnBrk="0">
      <a:defRPr sz="1200">
        <a:latin typeface="+mn-lt"/>
        <a:ea typeface="+mn-ea"/>
        <a:cs typeface="+mn-cs"/>
        <a:sym typeface="Calibri"/>
      </a:defRPr>
    </a:lvl3pPr>
    <a:lvl4pPr indent="685800" algn="r" rtl="1" latinLnBrk="0">
      <a:defRPr sz="1200">
        <a:latin typeface="+mn-lt"/>
        <a:ea typeface="+mn-ea"/>
        <a:cs typeface="+mn-cs"/>
        <a:sym typeface="Calibri"/>
      </a:defRPr>
    </a:lvl4pPr>
    <a:lvl5pPr indent="914400" algn="r" rtl="1" latinLnBrk="0">
      <a:defRPr sz="1200">
        <a:latin typeface="+mn-lt"/>
        <a:ea typeface="+mn-ea"/>
        <a:cs typeface="+mn-cs"/>
        <a:sym typeface="Calibri"/>
      </a:defRPr>
    </a:lvl5pPr>
    <a:lvl6pPr indent="1143000" algn="r" rtl="1" latinLnBrk="0">
      <a:defRPr sz="1200">
        <a:latin typeface="+mn-lt"/>
        <a:ea typeface="+mn-ea"/>
        <a:cs typeface="+mn-cs"/>
        <a:sym typeface="Calibri"/>
      </a:defRPr>
    </a:lvl6pPr>
    <a:lvl7pPr indent="1371600" algn="r" rtl="1" latinLnBrk="0">
      <a:defRPr sz="1200">
        <a:latin typeface="+mn-lt"/>
        <a:ea typeface="+mn-ea"/>
        <a:cs typeface="+mn-cs"/>
        <a:sym typeface="Calibri"/>
      </a:defRPr>
    </a:lvl7pPr>
    <a:lvl8pPr indent="1600200" algn="r" rtl="1" latinLnBrk="0">
      <a:defRPr sz="1200">
        <a:latin typeface="+mn-lt"/>
        <a:ea typeface="+mn-ea"/>
        <a:cs typeface="+mn-cs"/>
        <a:sym typeface="Calibri"/>
      </a:defRPr>
    </a:lvl8pPr>
    <a:lvl9pPr indent="1828800" algn="r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عنصر نائب للصورة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8.png"/><Relationship Id="rId4" Type="http://schemas.openxmlformats.org/officeDocument/2006/relationships/video" Target="../media/media2.mov"/><Relationship Id="rId5" Type="http://schemas.microsoft.com/office/2007/relationships/media" Target="../media/media2.mov"/><Relationship Id="rId6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0.png"/><Relationship Id="rId4" Type="http://schemas.openxmlformats.org/officeDocument/2006/relationships/video" Target="../media/media3.mov"/><Relationship Id="rId5" Type="http://schemas.microsoft.com/office/2007/relationships/media" Target="../media/media3.mov"/><Relationship Id="rId6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2.png"/><Relationship Id="rId4" Type="http://schemas.openxmlformats.org/officeDocument/2006/relationships/video" Target="../media/media4.mov"/><Relationship Id="rId5" Type="http://schemas.microsoft.com/office/2007/relationships/media" Target="../media/media4.mov"/><Relationship Id="rId6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video" Target="../media/media5.mov"/><Relationship Id="rId4" Type="http://schemas.microsoft.com/office/2007/relationships/media" Target="../media/media5.mov"/><Relationship Id="rId5" Type="http://schemas.openxmlformats.org/officeDocument/2006/relationships/image" Target="../media/image3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vide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3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video" Target="../media/media7.mov"/><Relationship Id="rId4" Type="http://schemas.microsoft.com/office/2007/relationships/media" Target="../media/media7.mov"/><Relationship Id="rId5" Type="http://schemas.openxmlformats.org/officeDocument/2006/relationships/image" Target="../media/image5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6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4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5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6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71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G_3993.jpeg" descr="IMG_3993.jpeg"/>
          <p:cNvPicPr>
            <a:picLocks noChangeAspect="1"/>
          </p:cNvPicPr>
          <p:nvPr/>
        </p:nvPicPr>
        <p:blipFill>
          <a:blip r:embed="rId2"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G_4327.jpeg" descr="IMG_4327.jpeg"/>
          <p:cNvPicPr>
            <a:picLocks noChangeAspect="1"/>
          </p:cNvPicPr>
          <p:nvPr/>
        </p:nvPicPr>
        <p:blipFill>
          <a:blip r:embed="rId3">
            <a:extLst/>
          </a:blip>
          <a:srcRect l="19222" t="6081" r="12814" b="6081"/>
          <a:stretch>
            <a:fillRect/>
          </a:stretch>
        </p:blipFill>
        <p:spPr>
          <a:xfrm>
            <a:off x="1525641" y="457990"/>
            <a:ext cx="9441901" cy="6196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2058" t="21468" r="53949" b="29077"/>
          <a:stretch>
            <a:fillRect/>
          </a:stretch>
        </p:blipFill>
        <p:spPr>
          <a:xfrm>
            <a:off x="1563092" y="485816"/>
            <a:ext cx="9397638" cy="621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مستطيل"/>
          <p:cNvSpPr/>
          <p:nvPr/>
        </p:nvSpPr>
        <p:spPr>
          <a:xfrm>
            <a:off x="1547911" y="6062868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7433" t="22593" r="44869" b="34477"/>
          <a:stretch>
            <a:fillRect/>
          </a:stretch>
        </p:blipFill>
        <p:spPr>
          <a:xfrm>
            <a:off x="2032574" y="745064"/>
            <a:ext cx="9468092" cy="5123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6258" t="23166" r="45312" b="32256"/>
          <a:stretch>
            <a:fillRect/>
          </a:stretch>
        </p:blipFill>
        <p:spPr>
          <a:xfrm>
            <a:off x="2079421" y="701221"/>
            <a:ext cx="9304962" cy="528976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مستطيل"/>
          <p:cNvSpPr/>
          <p:nvPr/>
        </p:nvSpPr>
        <p:spPr>
          <a:xfrm>
            <a:off x="3032505" y="5226477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550" t="24445" r="44798" b="39467"/>
          <a:stretch>
            <a:fillRect/>
          </a:stretch>
        </p:blipFill>
        <p:spPr>
          <a:xfrm>
            <a:off x="1339195" y="936154"/>
            <a:ext cx="10099914" cy="4543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5411" t="23354" r="45369" b="37684"/>
          <a:stretch>
            <a:fillRect/>
          </a:stretch>
        </p:blipFill>
        <p:spPr>
          <a:xfrm>
            <a:off x="1490278" y="1042067"/>
            <a:ext cx="9929917" cy="4687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5426" t="21468" r="45376" b="29077"/>
          <a:stretch>
            <a:fillRect/>
          </a:stretch>
        </p:blipFill>
        <p:spPr>
          <a:xfrm>
            <a:off x="1783358" y="551457"/>
            <a:ext cx="9802986" cy="575509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مستطيل"/>
          <p:cNvSpPr/>
          <p:nvPr/>
        </p:nvSpPr>
        <p:spPr>
          <a:xfrm>
            <a:off x="1713862" y="5565018"/>
            <a:ext cx="1905001" cy="6695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3" name="مستطيل"/>
          <p:cNvSpPr/>
          <p:nvPr/>
        </p:nvSpPr>
        <p:spPr>
          <a:xfrm>
            <a:off x="6881156" y="1247135"/>
            <a:ext cx="1905001" cy="6695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4670" t="21785" r="45361" b="32792"/>
          <a:stretch>
            <a:fillRect/>
          </a:stretch>
        </p:blipFill>
        <p:spPr>
          <a:xfrm>
            <a:off x="1721271" y="652291"/>
            <a:ext cx="9788617" cy="5361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0086.jpeg" descr="IMG_008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368"/>
          <a:stretch>
            <a:fillRect/>
          </a:stretch>
        </p:blipFill>
        <p:spPr>
          <a:xfrm>
            <a:off x="16765" y="-232888"/>
            <a:ext cx="12302925" cy="7163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2971.jpeg" descr="IMG_2971.jpeg"/>
          <p:cNvPicPr>
            <a:picLocks noChangeAspect="1"/>
          </p:cNvPicPr>
          <p:nvPr/>
        </p:nvPicPr>
        <p:blipFill>
          <a:blip r:embed="rId3">
            <a:extLst/>
          </a:blip>
          <a:srcRect l="11064" t="14651" r="3423" b="11827"/>
          <a:stretch>
            <a:fillRect/>
          </a:stretch>
        </p:blipFill>
        <p:spPr>
          <a:xfrm>
            <a:off x="414377" y="1452620"/>
            <a:ext cx="11363259" cy="43431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160" name="خريطة ذهنية"/>
          <p:cNvSpPr/>
          <p:nvPr/>
        </p:nvSpPr>
        <p:spPr>
          <a:xfrm>
            <a:off x="4733594" y="269072"/>
            <a:ext cx="2724812" cy="652713"/>
          </a:xfrm>
          <a:prstGeom prst="roundRect">
            <a:avLst>
              <a:gd name="adj" fmla="val 14077"/>
            </a:avLst>
          </a:prstGeom>
          <a:solidFill>
            <a:srgbClr val="FFF2D5"/>
          </a:solidFill>
          <a:ln w="3175">
            <a:miter lim="400000"/>
          </a:ln>
          <a:effectLst>
            <a:outerShdw sx="100000" sy="100000" kx="0" ky="0" algn="b" rotWithShape="0" blurRad="889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خريطة ذهنية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0086.jpeg" descr="IMG_008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368"/>
          <a:stretch>
            <a:fillRect/>
          </a:stretch>
        </p:blipFill>
        <p:spPr>
          <a:xfrm>
            <a:off x="16765" y="-232888"/>
            <a:ext cx="12302925" cy="716319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من خلال الانشودة استنتجي عنوان درسنا اليوم ؟"/>
          <p:cNvSpPr/>
          <p:nvPr/>
        </p:nvSpPr>
        <p:spPr>
          <a:xfrm>
            <a:off x="2765838" y="283448"/>
            <a:ext cx="7066161" cy="559273"/>
          </a:xfrm>
          <a:prstGeom prst="roundRect">
            <a:avLst>
              <a:gd name="adj" fmla="val 18312"/>
            </a:avLst>
          </a:prstGeom>
          <a:solidFill>
            <a:srgbClr val="FFF2D5"/>
          </a:solidFill>
          <a:ln w="3175">
            <a:miter lim="400000"/>
          </a:ln>
          <a:effectLst>
            <a:outerShdw sx="100000" sy="100000" kx="0" ky="0" algn="b" rotWithShape="0" blurRad="889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خلال الانشودة استنتجي عنوان درسنا اليوم ؟ </a:t>
            </a:r>
          </a:p>
        </p:txBody>
      </p:sp>
      <p:pic>
        <p:nvPicPr>
          <p:cNvPr id="164" name="سمكة - طيور بيبي | Toyor Baby.mov" descr="سمكة - طيور بيبي | Toyor Baby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83193" y="910461"/>
            <a:ext cx="9983307" cy="5615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56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9029" t="23354" r="45029" b="34702"/>
          <a:stretch>
            <a:fillRect/>
          </a:stretch>
        </p:blipFill>
        <p:spPr>
          <a:xfrm>
            <a:off x="1966965" y="763581"/>
            <a:ext cx="9444208" cy="518534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"/>
          <p:cNvSpPr/>
          <p:nvPr/>
        </p:nvSpPr>
        <p:spPr>
          <a:xfrm>
            <a:off x="7005830" y="4606194"/>
            <a:ext cx="1905001" cy="9738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07157" y="-21630"/>
            <a:ext cx="12406348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985" t="23354" r="44698" b="34973"/>
          <a:stretch>
            <a:fillRect/>
          </a:stretch>
        </p:blipFill>
        <p:spPr>
          <a:xfrm>
            <a:off x="163246" y="140553"/>
            <a:ext cx="6369109" cy="33697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172" name="مستطيل"/>
          <p:cNvSpPr/>
          <p:nvPr/>
        </p:nvSpPr>
        <p:spPr>
          <a:xfrm>
            <a:off x="3892035" y="1814076"/>
            <a:ext cx="2016314" cy="15519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3" name="مستطيل"/>
          <p:cNvSpPr/>
          <p:nvPr/>
        </p:nvSpPr>
        <p:spPr>
          <a:xfrm>
            <a:off x="2426195" y="885609"/>
            <a:ext cx="1165833" cy="3884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4" name="سمك الجلكي من الأسماك اللافكية المفترسة الماصة للدماء - lamprey.mov" descr="سمك الجلكي من الأسماك اللافكية المفترسة الماصة للدماء - lamprey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39992" y="1685261"/>
            <a:ext cx="8310589" cy="4674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9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مستطيل"/>
          <p:cNvSpPr/>
          <p:nvPr/>
        </p:nvSpPr>
        <p:spPr>
          <a:xfrm>
            <a:off x="7095181" y="1655968"/>
            <a:ext cx="1609979" cy="457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8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5115" t="22917" r="45037" b="31223"/>
          <a:stretch>
            <a:fillRect/>
          </a:stretch>
        </p:blipFill>
        <p:spPr>
          <a:xfrm>
            <a:off x="359398" y="204894"/>
            <a:ext cx="5258123" cy="29537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179" name="طائفة الاسماك الغضروفية.mov" descr="طائفة الاسماك الغضروفية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630429" y="1339535"/>
            <a:ext cx="7140810" cy="5355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0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1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9"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G_3993.jpeg" descr="IMG_3993.jpeg"/>
          <p:cNvPicPr>
            <a:picLocks noChangeAspect="1"/>
          </p:cNvPicPr>
          <p:nvPr/>
        </p:nvPicPr>
        <p:blipFill>
          <a:blip r:embed="rId2"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7959" t="29410" r="56447" b="42679"/>
          <a:stretch>
            <a:fillRect/>
          </a:stretch>
        </p:blipFill>
        <p:spPr>
          <a:xfrm>
            <a:off x="1699913" y="1054885"/>
            <a:ext cx="9401154" cy="4699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10503" t="22917" r="45169" b="34697"/>
          <a:stretch>
            <a:fillRect/>
          </a:stretch>
        </p:blipFill>
        <p:spPr>
          <a:xfrm>
            <a:off x="1112624" y="59373"/>
            <a:ext cx="5237929" cy="30985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183" name="طائفة الاسماك العظمية.mov" descr="طائفة الاسماك العظمية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09145" y="1368699"/>
            <a:ext cx="7315689" cy="548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03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1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3"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2058" t="22032" r="41071" b="32977"/>
          <a:stretch>
            <a:fillRect/>
          </a:stretch>
        </p:blipFill>
        <p:spPr>
          <a:xfrm>
            <a:off x="1566224" y="771048"/>
            <a:ext cx="10076785" cy="4786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2059" t="22389" r="41071" b="33052"/>
          <a:stretch>
            <a:fillRect/>
          </a:stretch>
        </p:blipFill>
        <p:spPr>
          <a:xfrm>
            <a:off x="1421155" y="768356"/>
            <a:ext cx="10078853" cy="4841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2059" t="22031" r="40536" b="31965"/>
          <a:stretch>
            <a:fillRect/>
          </a:stretch>
        </p:blipFill>
        <p:spPr>
          <a:xfrm>
            <a:off x="561011" y="569320"/>
            <a:ext cx="10961970" cy="5435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8777" y="365642"/>
            <a:ext cx="5266316" cy="612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صورة 45" descr="صورة 45"/>
          <p:cNvPicPr>
            <a:picLocks noChangeAspect="1"/>
          </p:cNvPicPr>
          <p:nvPr/>
        </p:nvPicPr>
        <p:blipFill>
          <a:blip r:embed="rId4">
            <a:extLst/>
          </a:blip>
          <a:srcRect l="26619" t="19792" r="24869" b="61336"/>
          <a:stretch>
            <a:fillRect/>
          </a:stretch>
        </p:blipFill>
        <p:spPr>
          <a:xfrm>
            <a:off x="6695983" y="2574924"/>
            <a:ext cx="4866016" cy="1708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311" t="22718" r="40856" b="31044"/>
          <a:stretch>
            <a:fillRect/>
          </a:stretch>
        </p:blipFill>
        <p:spPr>
          <a:xfrm>
            <a:off x="1997778" y="753201"/>
            <a:ext cx="9276554" cy="497532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مستطيل"/>
          <p:cNvSpPr/>
          <p:nvPr/>
        </p:nvSpPr>
        <p:spPr>
          <a:xfrm>
            <a:off x="8908150" y="3407327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969" t="23355" r="42250" b="40391"/>
          <a:stretch>
            <a:fillRect/>
          </a:stretch>
        </p:blipFill>
        <p:spPr>
          <a:xfrm>
            <a:off x="1299654" y="830125"/>
            <a:ext cx="10183242" cy="4398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6654" t="23354" r="41607" b="30758"/>
          <a:stretch>
            <a:fillRect/>
          </a:stretch>
        </p:blipFill>
        <p:spPr>
          <a:xfrm>
            <a:off x="1205120" y="414209"/>
            <a:ext cx="10513712" cy="5706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620" t="22738" r="52437" b="34423"/>
          <a:stretch>
            <a:fillRect/>
          </a:stretch>
        </p:blipFill>
        <p:spPr>
          <a:xfrm>
            <a:off x="1202129" y="710519"/>
            <a:ext cx="10362903" cy="519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مستطيل"/>
          <p:cNvSpPr/>
          <p:nvPr/>
        </p:nvSpPr>
        <p:spPr>
          <a:xfrm>
            <a:off x="5143500" y="2361839"/>
            <a:ext cx="1905000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الفقاريات الأخرى 3.mov" descr="الفقاريات الأخرى 3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28411" y="1242344"/>
            <a:ext cx="9716425" cy="546549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من خلال الفيديو حددي خصائص البرمائيات ؟"/>
          <p:cNvSpPr/>
          <p:nvPr/>
        </p:nvSpPr>
        <p:spPr>
          <a:xfrm>
            <a:off x="1941085" y="227903"/>
            <a:ext cx="8454090" cy="893176"/>
          </a:xfrm>
          <a:prstGeom prst="roundRect">
            <a:avLst>
              <a:gd name="adj" fmla="val 10288"/>
            </a:avLst>
          </a:prstGeom>
          <a:solidFill>
            <a:srgbClr val="FFF2D5"/>
          </a:solidFill>
          <a:ln w="3175">
            <a:miter lim="400000"/>
          </a:ln>
          <a:effectLst>
            <a:outerShdw sx="100000" sy="100000" kx="0" ky="0" algn="b" rotWithShape="0" blurRad="889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خلال الفيديو حددي خصائص البرمائيات 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8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5809" t="24797" r="41285" b="32096"/>
          <a:stretch>
            <a:fillRect/>
          </a:stretch>
        </p:blipFill>
        <p:spPr>
          <a:xfrm>
            <a:off x="1508175" y="478505"/>
            <a:ext cx="10325661" cy="5321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6210" t="23354" r="41500" b="33550"/>
          <a:stretch>
            <a:fillRect/>
          </a:stretch>
        </p:blipFill>
        <p:spPr>
          <a:xfrm>
            <a:off x="1498650" y="523749"/>
            <a:ext cx="10344684" cy="523061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مستطيل"/>
          <p:cNvSpPr/>
          <p:nvPr/>
        </p:nvSpPr>
        <p:spPr>
          <a:xfrm>
            <a:off x="7862662" y="5059199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مستطيل"/>
          <p:cNvSpPr/>
          <p:nvPr/>
        </p:nvSpPr>
        <p:spPr>
          <a:xfrm>
            <a:off x="7862662" y="5059199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19" name="IMG_4331.jpeg" descr="IMG_4331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7755"/>
          <a:stretch>
            <a:fillRect/>
          </a:stretch>
        </p:blipFill>
        <p:spPr>
          <a:xfrm>
            <a:off x="2764388" y="402509"/>
            <a:ext cx="7094483" cy="6326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G_3993.jpeg" descr="IMG_3993.jpeg"/>
          <p:cNvPicPr>
            <a:picLocks noChangeAspect="1"/>
          </p:cNvPicPr>
          <p:nvPr/>
        </p:nvPicPr>
        <p:blipFill>
          <a:blip r:embed="rId2"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مستطيل مستدير الزوايا"/>
          <p:cNvSpPr/>
          <p:nvPr/>
        </p:nvSpPr>
        <p:spPr>
          <a:xfrm>
            <a:off x="4816164" y="377703"/>
            <a:ext cx="2559672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" name="المفردات"/>
          <p:cNvSpPr txBox="1"/>
          <p:nvPr/>
        </p:nvSpPr>
        <p:spPr>
          <a:xfrm>
            <a:off x="5266029" y="606051"/>
            <a:ext cx="1659941" cy="58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b="1" sz="3800"/>
              <a:t>المفردات</a:t>
            </a:r>
            <a:r>
              <a:t> </a:t>
            </a:r>
          </a:p>
        </p:txBody>
      </p:sp>
      <p:sp>
        <p:nvSpPr>
          <p:cNvPr id="103" name="الفقاريات"/>
          <p:cNvSpPr/>
          <p:nvPr/>
        </p:nvSpPr>
        <p:spPr>
          <a:xfrm>
            <a:off x="7507872" y="1946941"/>
            <a:ext cx="2559672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الفقاريات</a:t>
            </a:r>
            <a:r>
              <a:t> </a:t>
            </a:r>
          </a:p>
        </p:txBody>
      </p:sp>
      <p:sp>
        <p:nvSpPr>
          <p:cNvPr id="104" name="ثابتة درجة الحرارة"/>
          <p:cNvSpPr/>
          <p:nvPr/>
        </p:nvSpPr>
        <p:spPr>
          <a:xfrm>
            <a:off x="2925178" y="1946941"/>
            <a:ext cx="3965288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ثابتة درجة الحرارة </a:t>
            </a:r>
            <a:r>
              <a:t> </a:t>
            </a:r>
          </a:p>
        </p:txBody>
      </p:sp>
      <p:sp>
        <p:nvSpPr>
          <p:cNvPr id="105" name="متغيرة درجة الحرارة"/>
          <p:cNvSpPr/>
          <p:nvPr/>
        </p:nvSpPr>
        <p:spPr>
          <a:xfrm>
            <a:off x="4886426" y="3575809"/>
            <a:ext cx="3965288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متغيرة درجة الحرارة </a:t>
            </a:r>
            <a:r>
              <a:t> </a:t>
            </a:r>
          </a:p>
        </p:txBody>
      </p:sp>
      <p:sp>
        <p:nvSpPr>
          <p:cNvPr id="106" name="الأسماك"/>
          <p:cNvSpPr/>
          <p:nvPr/>
        </p:nvSpPr>
        <p:spPr>
          <a:xfrm>
            <a:off x="9113823" y="3575809"/>
            <a:ext cx="2559672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الأسماك</a:t>
            </a:r>
            <a:r>
              <a:t> </a:t>
            </a:r>
          </a:p>
        </p:txBody>
      </p:sp>
      <p:sp>
        <p:nvSpPr>
          <p:cNvPr id="107" name="البرمائيات"/>
          <p:cNvSpPr/>
          <p:nvPr/>
        </p:nvSpPr>
        <p:spPr>
          <a:xfrm>
            <a:off x="2218685" y="3575809"/>
            <a:ext cx="2559672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البرمائيات</a:t>
            </a:r>
            <a:r>
              <a:t> </a:t>
            </a:r>
          </a:p>
        </p:txBody>
      </p:sp>
      <p:sp>
        <p:nvSpPr>
          <p:cNvPr id="108" name="الزواحف"/>
          <p:cNvSpPr/>
          <p:nvPr/>
        </p:nvSpPr>
        <p:spPr>
          <a:xfrm>
            <a:off x="8701683" y="5193230"/>
            <a:ext cx="2559672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الزواحف </a:t>
            </a:r>
            <a:r>
              <a:t> </a:t>
            </a:r>
          </a:p>
        </p:txBody>
      </p:sp>
      <p:sp>
        <p:nvSpPr>
          <p:cNvPr id="109" name="الطيور"/>
          <p:cNvSpPr/>
          <p:nvPr/>
        </p:nvSpPr>
        <p:spPr>
          <a:xfrm>
            <a:off x="5416860" y="5193230"/>
            <a:ext cx="2559672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الطيور</a:t>
            </a:r>
            <a:r>
              <a:t> </a:t>
            </a:r>
          </a:p>
        </p:txBody>
      </p:sp>
      <p:sp>
        <p:nvSpPr>
          <p:cNvPr id="110" name="الثدييات"/>
          <p:cNvSpPr/>
          <p:nvPr/>
        </p:nvSpPr>
        <p:spPr>
          <a:xfrm>
            <a:off x="2132038" y="5193230"/>
            <a:ext cx="2559671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الثدييات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318" t="27980" r="46070" b="38710"/>
          <a:stretch>
            <a:fillRect/>
          </a:stretch>
        </p:blipFill>
        <p:spPr>
          <a:xfrm>
            <a:off x="1022950" y="1070879"/>
            <a:ext cx="10819559" cy="4716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6340" t="27981" r="46070" b="34897"/>
          <a:stretch>
            <a:fillRect/>
          </a:stretch>
        </p:blipFill>
        <p:spPr>
          <a:xfrm>
            <a:off x="844700" y="916716"/>
            <a:ext cx="10970463" cy="5340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4363" t="22290" r="41822" b="31777"/>
          <a:stretch>
            <a:fillRect/>
          </a:stretch>
        </p:blipFill>
        <p:spPr>
          <a:xfrm>
            <a:off x="904826" y="527806"/>
            <a:ext cx="10949503" cy="5558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مستطيل"/>
          <p:cNvSpPr/>
          <p:nvPr/>
        </p:nvSpPr>
        <p:spPr>
          <a:xfrm>
            <a:off x="8071760" y="5331026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0086.jpeg" descr="IMG_008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368"/>
          <a:stretch>
            <a:fillRect/>
          </a:stretch>
        </p:blipFill>
        <p:spPr>
          <a:xfrm>
            <a:off x="16765" y="-232888"/>
            <a:ext cx="12302925" cy="7163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الفقاريات الأخرى 2.mov" descr="الفقاريات الأخرى 2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77088" y="1334528"/>
            <a:ext cx="9446875" cy="531386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من خلال الفيديو حددي خصائص الزواحف ؟الزواحف"/>
          <p:cNvSpPr/>
          <p:nvPr/>
        </p:nvSpPr>
        <p:spPr>
          <a:xfrm>
            <a:off x="2354053" y="457911"/>
            <a:ext cx="7628153" cy="642258"/>
          </a:xfrm>
          <a:prstGeom prst="roundRect">
            <a:avLst>
              <a:gd name="adj" fmla="val 19380"/>
            </a:avLst>
          </a:prstGeom>
          <a:solidFill>
            <a:srgbClr val="FFF2D5"/>
          </a:solidFill>
          <a:ln w="3175">
            <a:miter lim="400000"/>
          </a:ln>
          <a:effectLst>
            <a:outerShdw sx="100000" sy="100000" kx="0" ky="0" algn="b" rotWithShape="0" blurRad="889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خلال الفيديو حددي خصائص الزواحف ؟الزواحف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6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7968" t="23355" r="41607" b="33206"/>
          <a:stretch>
            <a:fillRect/>
          </a:stretch>
        </p:blipFill>
        <p:spPr>
          <a:xfrm>
            <a:off x="1193495" y="884897"/>
            <a:ext cx="10199035" cy="538818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مستطيل"/>
          <p:cNvSpPr/>
          <p:nvPr/>
        </p:nvSpPr>
        <p:spPr>
          <a:xfrm>
            <a:off x="7130820" y="4902376"/>
            <a:ext cx="3922794" cy="836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9051" t="23354" r="41286" b="33665"/>
          <a:stretch>
            <a:fillRect/>
          </a:stretch>
        </p:blipFill>
        <p:spPr>
          <a:xfrm>
            <a:off x="1167194" y="891261"/>
            <a:ext cx="10402654" cy="554372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مستطيل"/>
          <p:cNvSpPr/>
          <p:nvPr/>
        </p:nvSpPr>
        <p:spPr>
          <a:xfrm>
            <a:off x="6942632" y="5101019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7613" t="24797" r="41500" b="33976"/>
          <a:stretch>
            <a:fillRect/>
          </a:stretch>
        </p:blipFill>
        <p:spPr>
          <a:xfrm>
            <a:off x="1328770" y="602865"/>
            <a:ext cx="10148083" cy="5191824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مستطيل"/>
          <p:cNvSpPr/>
          <p:nvPr/>
        </p:nvSpPr>
        <p:spPr>
          <a:xfrm>
            <a:off x="7758113" y="4766462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156144" y="-217471"/>
            <a:ext cx="12406348" cy="6901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490" t="27981" r="46069" b="32922"/>
          <a:stretch>
            <a:fillRect/>
          </a:stretch>
        </p:blipFill>
        <p:spPr>
          <a:xfrm>
            <a:off x="1154200" y="851495"/>
            <a:ext cx="10122776" cy="515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5933" t="28309" r="46070" b="32579"/>
          <a:stretch>
            <a:fillRect/>
          </a:stretch>
        </p:blipFill>
        <p:spPr>
          <a:xfrm>
            <a:off x="1118878" y="827682"/>
            <a:ext cx="10193490" cy="520247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مستطيل"/>
          <p:cNvSpPr/>
          <p:nvPr/>
        </p:nvSpPr>
        <p:spPr>
          <a:xfrm>
            <a:off x="6881156" y="1247135"/>
            <a:ext cx="1905001" cy="6695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9" name="مستطيل"/>
          <p:cNvSpPr/>
          <p:nvPr/>
        </p:nvSpPr>
        <p:spPr>
          <a:xfrm>
            <a:off x="6881156" y="3261293"/>
            <a:ext cx="1905001" cy="3354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2058" t="22593" r="41179" b="32454"/>
          <a:stretch>
            <a:fillRect/>
          </a:stretch>
        </p:blipFill>
        <p:spPr>
          <a:xfrm>
            <a:off x="516731" y="563008"/>
            <a:ext cx="11158462" cy="5349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2059" t="22917" r="40965" b="32669"/>
          <a:stretch>
            <a:fillRect/>
          </a:stretch>
        </p:blipFill>
        <p:spPr>
          <a:xfrm>
            <a:off x="577343" y="661035"/>
            <a:ext cx="11098528" cy="529419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مستطيل"/>
          <p:cNvSpPr/>
          <p:nvPr/>
        </p:nvSpPr>
        <p:spPr>
          <a:xfrm>
            <a:off x="6848538" y="3428237"/>
            <a:ext cx="1309073" cy="6173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7708" t="22290" r="44976" b="29076"/>
          <a:stretch>
            <a:fillRect/>
          </a:stretch>
        </p:blipFill>
        <p:spPr>
          <a:xfrm>
            <a:off x="1787001" y="648062"/>
            <a:ext cx="8776765" cy="5427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8777" y="365642"/>
            <a:ext cx="5266316" cy="612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صورة 45" descr="صورة 45"/>
          <p:cNvPicPr>
            <a:picLocks noChangeAspect="1"/>
          </p:cNvPicPr>
          <p:nvPr/>
        </p:nvPicPr>
        <p:blipFill>
          <a:blip r:embed="rId4">
            <a:extLst/>
          </a:blip>
          <a:srcRect l="26619" t="19792" r="24869" b="61336"/>
          <a:stretch>
            <a:fillRect/>
          </a:stretch>
        </p:blipFill>
        <p:spPr>
          <a:xfrm>
            <a:off x="6695983" y="2574924"/>
            <a:ext cx="4866016" cy="1708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2059" t="22289" r="40856" b="32583"/>
          <a:stretch>
            <a:fillRect/>
          </a:stretch>
        </p:blipFill>
        <p:spPr>
          <a:xfrm>
            <a:off x="1509560" y="964915"/>
            <a:ext cx="10303900" cy="4928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9102" t="22032" r="41392" b="31140"/>
          <a:stretch>
            <a:fillRect/>
          </a:stretch>
        </p:blipFill>
        <p:spPr>
          <a:xfrm>
            <a:off x="1487291" y="661193"/>
            <a:ext cx="9710399" cy="553551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مستطيل"/>
          <p:cNvSpPr/>
          <p:nvPr/>
        </p:nvSpPr>
        <p:spPr>
          <a:xfrm>
            <a:off x="8782692" y="4787372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243" t="25801" r="43405" b="35194"/>
          <a:stretch>
            <a:fillRect/>
          </a:stretch>
        </p:blipFill>
        <p:spPr>
          <a:xfrm>
            <a:off x="935216" y="858043"/>
            <a:ext cx="10450510" cy="5141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5980" t="23355" r="41927" b="37402"/>
          <a:stretch>
            <a:fillRect/>
          </a:stretch>
        </p:blipFill>
        <p:spPr>
          <a:xfrm>
            <a:off x="1276298" y="694035"/>
            <a:ext cx="10602136" cy="4914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مستطيل"/>
          <p:cNvSpPr/>
          <p:nvPr/>
        </p:nvSpPr>
        <p:spPr>
          <a:xfrm>
            <a:off x="8259947" y="4996470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G_0086.jpeg" descr="IMG_008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368"/>
          <a:stretch>
            <a:fillRect/>
          </a:stretch>
        </p:blipFill>
        <p:spPr>
          <a:xfrm>
            <a:off x="16765" y="-232888"/>
            <a:ext cx="12302925" cy="716319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من خلال الفيديو استنتجي خصائص الطيور ؟"/>
          <p:cNvSpPr/>
          <p:nvPr/>
        </p:nvSpPr>
        <p:spPr>
          <a:xfrm>
            <a:off x="2266241" y="206343"/>
            <a:ext cx="7157683" cy="799081"/>
          </a:xfrm>
          <a:prstGeom prst="roundRect">
            <a:avLst>
              <a:gd name="adj" fmla="val 11618"/>
            </a:avLst>
          </a:prstGeom>
          <a:solidFill>
            <a:srgbClr val="FFF2D5"/>
          </a:solidFill>
          <a:ln w="3175">
            <a:miter lim="400000"/>
          </a:ln>
          <a:effectLst>
            <a:outerShdw sx="100000" sy="100000" kx="0" ky="0" algn="b" rotWithShape="0" blurRad="889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خلال الفيديو استنتجي خصائص الطيور ؟ </a:t>
            </a:r>
          </a:p>
        </p:txBody>
      </p:sp>
      <p:pic>
        <p:nvPicPr>
          <p:cNvPr id="274" name="الفقاريات الأخرى.mov" descr="الفقاريات الأخرى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58191" y="1100164"/>
            <a:ext cx="10020077" cy="5636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8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07157" y="-21630"/>
            <a:ext cx="12406348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5861" t="33834" r="50618" b="37180"/>
          <a:stretch>
            <a:fillRect/>
          </a:stretch>
        </p:blipFill>
        <p:spPr>
          <a:xfrm>
            <a:off x="1015496" y="248003"/>
            <a:ext cx="8107981" cy="326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10300" t="33131" r="50118" b="34546"/>
          <a:stretch>
            <a:fillRect/>
          </a:stretch>
        </p:blipFill>
        <p:spPr>
          <a:xfrm>
            <a:off x="4483394" y="3169150"/>
            <a:ext cx="6942930" cy="3464375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مربع"/>
          <p:cNvSpPr/>
          <p:nvPr/>
        </p:nvSpPr>
        <p:spPr>
          <a:xfrm>
            <a:off x="7486286" y="4034620"/>
            <a:ext cx="560683" cy="5606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14198" t="22390" r="42836" b="32432"/>
          <a:stretch>
            <a:fillRect/>
          </a:stretch>
        </p:blipFill>
        <p:spPr>
          <a:xfrm>
            <a:off x="1893650" y="581818"/>
            <a:ext cx="8912408" cy="569432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تعتني الطيور بصغارها"/>
          <p:cNvSpPr/>
          <p:nvPr/>
        </p:nvSpPr>
        <p:spPr>
          <a:xfrm>
            <a:off x="2499983" y="1277828"/>
            <a:ext cx="5047934" cy="1195349"/>
          </a:xfrm>
          <a:prstGeom prst="roundRect">
            <a:avLst>
              <a:gd name="adj" fmla="val 11269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تعتني الطيور بصغارها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6163" t="23355" r="42357" b="32874"/>
          <a:stretch>
            <a:fillRect/>
          </a:stretch>
        </p:blipFill>
        <p:spPr>
          <a:xfrm>
            <a:off x="497034" y="433674"/>
            <a:ext cx="11198077" cy="5892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10389" t="23355" r="58792" b="38061"/>
          <a:stretch>
            <a:fillRect/>
          </a:stretch>
        </p:blipFill>
        <p:spPr>
          <a:xfrm>
            <a:off x="6575798" y="2889887"/>
            <a:ext cx="4630676" cy="354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rcRect l="8765" t="26032" r="46267" b="31254"/>
          <a:stretch>
            <a:fillRect/>
          </a:stretch>
        </p:blipFill>
        <p:spPr>
          <a:xfrm>
            <a:off x="1927061" y="452124"/>
            <a:ext cx="9700118" cy="5528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9491" t="24393" r="46557" b="31141"/>
          <a:stretch>
            <a:fillRect/>
          </a:stretch>
        </p:blipFill>
        <p:spPr>
          <a:xfrm>
            <a:off x="1909984" y="422324"/>
            <a:ext cx="9734213" cy="5665954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مستطيل"/>
          <p:cNvSpPr/>
          <p:nvPr/>
        </p:nvSpPr>
        <p:spPr>
          <a:xfrm>
            <a:off x="10246376" y="5393756"/>
            <a:ext cx="1110429" cy="45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5218" t="21468" r="49166" b="35804"/>
          <a:stretch>
            <a:fillRect/>
          </a:stretch>
        </p:blipFill>
        <p:spPr>
          <a:xfrm>
            <a:off x="570904" y="752871"/>
            <a:ext cx="11050139" cy="5352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5508" t="22782" r="42255" b="36312"/>
          <a:stretch>
            <a:fillRect/>
          </a:stretch>
        </p:blipFill>
        <p:spPr>
          <a:xfrm>
            <a:off x="-35411" y="688609"/>
            <a:ext cx="12154981" cy="489020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مستطيل"/>
          <p:cNvSpPr/>
          <p:nvPr/>
        </p:nvSpPr>
        <p:spPr>
          <a:xfrm>
            <a:off x="8280858" y="4703733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0086.jpeg" descr="IMG_008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368"/>
          <a:stretch>
            <a:fillRect/>
          </a:stretch>
        </p:blipFill>
        <p:spPr>
          <a:xfrm>
            <a:off x="16765" y="-232888"/>
            <a:ext cx="12302925" cy="7163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الثدييات | تعليم أطفال | امرح وتعلم.mp4" descr="الثدييات | تعليم أطفال | امرح وتعلم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10238" y="1126096"/>
            <a:ext cx="9820017" cy="552376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من خلال الفيديو استنتجي خصائص الثدييات ؟"/>
          <p:cNvSpPr/>
          <p:nvPr/>
        </p:nvSpPr>
        <p:spPr>
          <a:xfrm>
            <a:off x="2482517" y="339062"/>
            <a:ext cx="7675458" cy="696846"/>
          </a:xfrm>
          <a:prstGeom prst="roundRect">
            <a:avLst>
              <a:gd name="adj" fmla="val 17454"/>
            </a:avLst>
          </a:prstGeom>
          <a:solidFill>
            <a:srgbClr val="FFF2D5"/>
          </a:solidFill>
          <a:ln w="3175">
            <a:miter lim="400000"/>
          </a:ln>
          <a:effectLst>
            <a:outerShdw sx="100000" sy="100000" kx="0" ky="0" algn="b" rotWithShape="0" blurRad="88900" dist="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412750">
              <a:defRPr sz="2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خلال الفيديو استنتجي خصائص الثدييات ؟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98" fill="hold"/>
                                        <p:tgtEl>
                                          <p:spTgt spid="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10003" t="21467" r="42024" b="38005"/>
          <a:stretch>
            <a:fillRect/>
          </a:stretch>
        </p:blipFill>
        <p:spPr>
          <a:xfrm>
            <a:off x="876678" y="610641"/>
            <a:ext cx="10566212" cy="5281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4099" t="22917" r="45698" b="33121"/>
          <a:stretch>
            <a:fillRect/>
          </a:stretch>
        </p:blipFill>
        <p:spPr>
          <a:xfrm>
            <a:off x="1211439" y="807100"/>
            <a:ext cx="10020177" cy="529195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مستطيل"/>
          <p:cNvSpPr/>
          <p:nvPr/>
        </p:nvSpPr>
        <p:spPr>
          <a:xfrm>
            <a:off x="7946301" y="3365508"/>
            <a:ext cx="1905001" cy="6695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8261" t="23354" r="41667" b="35246"/>
          <a:stretch>
            <a:fillRect/>
          </a:stretch>
        </p:blipFill>
        <p:spPr>
          <a:xfrm>
            <a:off x="768557" y="360792"/>
            <a:ext cx="10916197" cy="596579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مستطيل"/>
          <p:cNvSpPr/>
          <p:nvPr/>
        </p:nvSpPr>
        <p:spPr>
          <a:xfrm>
            <a:off x="6942632" y="5080109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3809" t="23355" r="41309" b="33965"/>
          <a:stretch>
            <a:fillRect/>
          </a:stretch>
        </p:blipFill>
        <p:spPr>
          <a:xfrm>
            <a:off x="654050" y="913417"/>
            <a:ext cx="10883890" cy="5320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3333" t="20847" r="42024" b="33115"/>
          <a:stretch>
            <a:fillRect/>
          </a:stretch>
        </p:blipFill>
        <p:spPr>
          <a:xfrm>
            <a:off x="683662" y="878694"/>
            <a:ext cx="10972440" cy="529282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مستطيل"/>
          <p:cNvSpPr/>
          <p:nvPr/>
        </p:nvSpPr>
        <p:spPr>
          <a:xfrm>
            <a:off x="8448136" y="4264628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3918" t="22593" r="42024" b="34535"/>
          <a:stretch>
            <a:fillRect/>
          </a:stretch>
        </p:blipFill>
        <p:spPr>
          <a:xfrm>
            <a:off x="501767" y="781446"/>
            <a:ext cx="10946306" cy="541496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مستطيل"/>
          <p:cNvSpPr/>
          <p:nvPr/>
        </p:nvSpPr>
        <p:spPr>
          <a:xfrm>
            <a:off x="7611745" y="4871656"/>
            <a:ext cx="2498051" cy="8780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9152" t="24950" r="46905" b="31140"/>
          <a:stretch>
            <a:fillRect/>
          </a:stretch>
        </p:blipFill>
        <p:spPr>
          <a:xfrm>
            <a:off x="939204" y="451246"/>
            <a:ext cx="10313500" cy="595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8406" t="25801" r="47262" b="29077"/>
          <a:stretch>
            <a:fillRect/>
          </a:stretch>
        </p:blipFill>
        <p:spPr>
          <a:xfrm>
            <a:off x="1027329" y="549862"/>
            <a:ext cx="10249607" cy="5809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3571" t="22290" r="40475" b="33237"/>
          <a:stretch>
            <a:fillRect/>
          </a:stretch>
        </p:blipFill>
        <p:spPr>
          <a:xfrm>
            <a:off x="533156" y="590794"/>
            <a:ext cx="11017645" cy="541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صورة 5" descr="صورة 5"/>
          <p:cNvPicPr>
            <a:picLocks noChangeAspect="1"/>
          </p:cNvPicPr>
          <p:nvPr/>
        </p:nvPicPr>
        <p:blipFill>
          <a:blip r:embed="rId4">
            <a:extLst/>
          </a:blip>
          <a:srcRect l="3809" t="22290" r="41667" b="33501"/>
          <a:stretch>
            <a:fillRect/>
          </a:stretch>
        </p:blipFill>
        <p:spPr>
          <a:xfrm>
            <a:off x="210863" y="635965"/>
            <a:ext cx="11246726" cy="550333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مستطيل"/>
          <p:cNvSpPr/>
          <p:nvPr/>
        </p:nvSpPr>
        <p:spPr>
          <a:xfrm>
            <a:off x="6503527" y="5498304"/>
            <a:ext cx="1705813" cy="5995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10246" t="22337" r="45345" b="32380"/>
          <a:stretch>
            <a:fillRect/>
          </a:stretch>
        </p:blipFill>
        <p:spPr>
          <a:xfrm>
            <a:off x="1654146" y="569317"/>
            <a:ext cx="9350576" cy="571951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مستطيل"/>
          <p:cNvSpPr/>
          <p:nvPr/>
        </p:nvSpPr>
        <p:spPr>
          <a:xfrm>
            <a:off x="7699301" y="5040902"/>
            <a:ext cx="1905001" cy="66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8777" y="365642"/>
            <a:ext cx="5266316" cy="612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صورة 45" descr="صورة 45"/>
          <p:cNvPicPr>
            <a:picLocks noChangeAspect="1"/>
          </p:cNvPicPr>
          <p:nvPr/>
        </p:nvPicPr>
        <p:blipFill>
          <a:blip r:embed="rId4">
            <a:extLst/>
          </a:blip>
          <a:srcRect l="26619" t="19792" r="24869" b="61336"/>
          <a:stretch>
            <a:fillRect/>
          </a:stretch>
        </p:blipFill>
        <p:spPr>
          <a:xfrm>
            <a:off x="6465976" y="2574925"/>
            <a:ext cx="4866015" cy="1708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مستطيل 7"/>
          <p:cNvSpPr txBox="1"/>
          <p:nvPr/>
        </p:nvSpPr>
        <p:spPr>
          <a:xfrm>
            <a:off x="2645037" y="9691214"/>
            <a:ext cx="5079765" cy="780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200"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هي التي تمتلك عمود فقري </a:t>
            </a:r>
          </a:p>
        </p:txBody>
      </p:sp>
      <p:pic>
        <p:nvPicPr>
          <p:cNvPr id="121" name="الفقاريات.mp4" descr="الفقاريات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84443" y="1325335"/>
            <a:ext cx="9423114" cy="530050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من خلال الفيديو استنتجي خصائص الفقاريات ؟"/>
          <p:cNvSpPr/>
          <p:nvPr/>
        </p:nvSpPr>
        <p:spPr>
          <a:xfrm>
            <a:off x="1889738" y="170358"/>
            <a:ext cx="8412524" cy="1038525"/>
          </a:xfrm>
          <a:prstGeom prst="roundRect">
            <a:avLst>
              <a:gd name="adj" fmla="val 1834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3400"/>
            </a:lvl1pPr>
          </a:lstStyle>
          <a:p>
            <a:pPr rtl="0">
              <a:defRPr/>
            </a:pPr>
            <a:r>
              <a:t>من خلال الفيديو استنتجي خصائص الفقاريات 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0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1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2058" t="27064" r="40535" b="27064"/>
          <a:stretch>
            <a:fillRect/>
          </a:stretch>
        </p:blipFill>
        <p:spPr>
          <a:xfrm>
            <a:off x="271261" y="1131060"/>
            <a:ext cx="11738981" cy="484267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مستطيل 7"/>
          <p:cNvSpPr txBox="1"/>
          <p:nvPr/>
        </p:nvSpPr>
        <p:spPr>
          <a:xfrm>
            <a:off x="2960874" y="4874701"/>
            <a:ext cx="5079765" cy="78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200"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هي التي تمتلك عمود فقري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صورة 4" descr="صورة 4"/>
          <p:cNvPicPr>
            <a:picLocks noChangeAspect="1"/>
          </p:cNvPicPr>
          <p:nvPr/>
        </p:nvPicPr>
        <p:blipFill>
          <a:blip r:embed="rId3">
            <a:extLst/>
          </a:blip>
          <a:srcRect l="7496" t="35758" r="51007" b="31956"/>
          <a:stretch>
            <a:fillRect/>
          </a:stretch>
        </p:blipFill>
        <p:spPr>
          <a:xfrm>
            <a:off x="1013660" y="510531"/>
            <a:ext cx="8204631" cy="38771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0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rcRect l="7716" t="40008" r="51730" b="34774"/>
          <a:stretch>
            <a:fillRect/>
          </a:stretch>
        </p:blipFill>
        <p:spPr>
          <a:xfrm>
            <a:off x="4153799" y="3885036"/>
            <a:ext cx="7055893" cy="2681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31" name="مستطيل"/>
          <p:cNvSpPr/>
          <p:nvPr/>
        </p:nvSpPr>
        <p:spPr>
          <a:xfrm>
            <a:off x="4804980" y="2470223"/>
            <a:ext cx="1520075" cy="7584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2" name="ما فائدة الهيكل…"/>
          <p:cNvSpPr/>
          <p:nvPr/>
        </p:nvSpPr>
        <p:spPr>
          <a:xfrm>
            <a:off x="9588395" y="817813"/>
            <a:ext cx="2099656" cy="2397661"/>
          </a:xfrm>
          <a:prstGeom prst="roundRect">
            <a:avLst>
              <a:gd name="adj" fmla="val 9073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/>
            </a:pPr>
            <a:r>
              <a:rPr b="1" sz="3400"/>
              <a:t>ما فائدة الهيكل</a:t>
            </a:r>
            <a:endParaRPr b="1" sz="3400"/>
          </a:p>
          <a:p>
            <a:pPr algn="ctr" rtl="0">
              <a:defRPr/>
            </a:pPr>
            <a:r>
              <a:rPr b="1" sz="3400"/>
              <a:t> العظمي ؟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3993.jpeg" descr="IMG_3993.jpeg"/>
          <p:cNvPicPr>
            <a:picLocks noChangeAspect="1"/>
          </p:cNvPicPr>
          <p:nvPr/>
        </p:nvPicPr>
        <p:blipFill>
          <a:blip r:embed="rId2">
            <a:alphaModFix amt="49315"/>
            <a:extLst/>
          </a:blip>
          <a:srcRect l="3120" t="4844" r="1893" b="10615"/>
          <a:stretch>
            <a:fillRect/>
          </a:stretch>
        </p:blipFill>
        <p:spPr>
          <a:xfrm>
            <a:off x="-161131" y="-21699"/>
            <a:ext cx="12406347" cy="690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rcRect l="16796" t="21784" r="54860" b="29077"/>
          <a:stretch>
            <a:fillRect/>
          </a:stretch>
        </p:blipFill>
        <p:spPr>
          <a:xfrm>
            <a:off x="2885281" y="304803"/>
            <a:ext cx="6313291" cy="6506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