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sldIdLst>
    <p:sldId id="256" r:id="rId2"/>
    <p:sldId id="257" r:id="rId3"/>
    <p:sldId id="268" r:id="rId4"/>
    <p:sldId id="269" r:id="rId5"/>
    <p:sldId id="259" r:id="rId6"/>
    <p:sldId id="270" r:id="rId7"/>
    <p:sldId id="262" r:id="rId8"/>
    <p:sldId id="264" r:id="rId9"/>
    <p:sldId id="266" r:id="rId10"/>
    <p:sldId id="272" r:id="rId11"/>
    <p:sldId id="274" r:id="rId12"/>
    <p:sldId id="267" r:id="rId13"/>
    <p:sldId id="273" r:id="rId14"/>
    <p:sldId id="275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041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F51E-DEA0-4D4E-8A6B-7154262406EE}" type="datetimeFigureOut">
              <a:rPr lang="ar-SA" smtClean="0"/>
              <a:t>04/12/42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1D6B-7DA6-4546-B1CB-8B19872C290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37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F51E-DEA0-4D4E-8A6B-7154262406EE}" type="datetimeFigureOut">
              <a:rPr lang="ar-SA" smtClean="0"/>
              <a:t>04/12/42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1D6B-7DA6-4546-B1CB-8B19872C290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360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F51E-DEA0-4D4E-8A6B-7154262406EE}" type="datetimeFigureOut">
              <a:rPr lang="ar-SA" smtClean="0"/>
              <a:t>04/12/42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1D6B-7DA6-4546-B1CB-8B19872C290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4400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F51E-DEA0-4D4E-8A6B-7154262406EE}" type="datetimeFigureOut">
              <a:rPr lang="ar-SA" smtClean="0"/>
              <a:t>04/12/42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1D6B-7DA6-4546-B1CB-8B19872C2904}" type="slidenum">
              <a:rPr lang="ar-SA" smtClean="0"/>
              <a:t>‹#›</a:t>
            </a:fld>
            <a:endParaRPr lang="ar-SA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8167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F51E-DEA0-4D4E-8A6B-7154262406EE}" type="datetimeFigureOut">
              <a:rPr lang="ar-SA" smtClean="0"/>
              <a:t>04/12/42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1D6B-7DA6-4546-B1CB-8B19872C290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6012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F51E-DEA0-4D4E-8A6B-7154262406EE}" type="datetimeFigureOut">
              <a:rPr lang="ar-SA" smtClean="0"/>
              <a:t>04/12/42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1D6B-7DA6-4546-B1CB-8B19872C290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2978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F51E-DEA0-4D4E-8A6B-7154262406EE}" type="datetimeFigureOut">
              <a:rPr lang="ar-SA" smtClean="0"/>
              <a:t>04/12/42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1D6B-7DA6-4546-B1CB-8B19872C290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1370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F51E-DEA0-4D4E-8A6B-7154262406EE}" type="datetimeFigureOut">
              <a:rPr lang="ar-SA" smtClean="0"/>
              <a:t>04/12/42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1D6B-7DA6-4546-B1CB-8B19872C290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7474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F51E-DEA0-4D4E-8A6B-7154262406EE}" type="datetimeFigureOut">
              <a:rPr lang="ar-SA" smtClean="0"/>
              <a:t>04/12/42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1D6B-7DA6-4546-B1CB-8B19872C290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015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F51E-DEA0-4D4E-8A6B-7154262406EE}" type="datetimeFigureOut">
              <a:rPr lang="ar-SA" smtClean="0"/>
              <a:t>04/12/42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1D6B-7DA6-4546-B1CB-8B19872C290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844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F51E-DEA0-4D4E-8A6B-7154262406EE}" type="datetimeFigureOut">
              <a:rPr lang="ar-SA" smtClean="0"/>
              <a:t>04/12/42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1D6B-7DA6-4546-B1CB-8B19872C290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576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F51E-DEA0-4D4E-8A6B-7154262406EE}" type="datetimeFigureOut">
              <a:rPr lang="ar-SA" smtClean="0"/>
              <a:t>04/12/42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1D6B-7DA6-4546-B1CB-8B19872C290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431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F51E-DEA0-4D4E-8A6B-7154262406EE}" type="datetimeFigureOut">
              <a:rPr lang="ar-SA" smtClean="0"/>
              <a:t>04/12/42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1D6B-7DA6-4546-B1CB-8B19872C290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644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F51E-DEA0-4D4E-8A6B-7154262406EE}" type="datetimeFigureOut">
              <a:rPr lang="ar-SA" smtClean="0"/>
              <a:t>04/12/42</a:t>
            </a:fld>
            <a:endParaRPr lang="ar-S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1D6B-7DA6-4546-B1CB-8B19872C290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163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F51E-DEA0-4D4E-8A6B-7154262406EE}" type="datetimeFigureOut">
              <a:rPr lang="ar-SA" smtClean="0"/>
              <a:t>04/12/42</a:t>
            </a:fld>
            <a:endParaRPr lang="ar-S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1D6B-7DA6-4546-B1CB-8B19872C290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2732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F51E-DEA0-4D4E-8A6B-7154262406EE}" type="datetimeFigureOut">
              <a:rPr lang="ar-SA" smtClean="0"/>
              <a:t>04/12/42</a:t>
            </a:fld>
            <a:endParaRPr lang="ar-S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1D6B-7DA6-4546-B1CB-8B19872C290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2246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F51E-DEA0-4D4E-8A6B-7154262406EE}" type="datetimeFigureOut">
              <a:rPr lang="ar-SA" smtClean="0"/>
              <a:t>04/12/42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1D6B-7DA6-4546-B1CB-8B19872C290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840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CAAF51E-DEA0-4D4E-8A6B-7154262406EE}" type="datetimeFigureOut">
              <a:rPr lang="ar-SA" smtClean="0"/>
              <a:t>04/12/42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31D6B-7DA6-4546-B1CB-8B19872C290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926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349" y="611120"/>
            <a:ext cx="6858000" cy="5797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5953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28800" y="116632"/>
            <a:ext cx="8686800" cy="5977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b="1" dirty="0" smtClean="0"/>
              <a:t>5- الثدييات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981200" y="1071546"/>
            <a:ext cx="8229600" cy="542928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0" hangingPunct="0">
              <a:buNone/>
            </a:pPr>
            <a:r>
              <a:rPr lang="ar-SA" sz="2800" b="1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هل </a:t>
            </a:r>
            <a:r>
              <a:rPr lang="ar-SA" sz="28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الإنسان من </a:t>
            </a:r>
            <a:r>
              <a:rPr lang="ar-SA" sz="2800" b="1" dirty="0" err="1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الثديات؟فسري</a:t>
            </a:r>
            <a:r>
              <a:rPr lang="ar-SA" sz="28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ar-SA" sz="2800" b="1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ذلك  </a:t>
            </a:r>
            <a:r>
              <a:rPr lang="ar-SA" sz="2800" b="1" dirty="0" smtClean="0">
                <a:solidFill>
                  <a:srgbClr val="FF0000"/>
                </a:solidFill>
              </a:rPr>
              <a:t>انظري </a:t>
            </a:r>
            <a:r>
              <a:rPr lang="ar-SA" sz="2800" b="1" dirty="0">
                <a:solidFill>
                  <a:srgbClr val="FF0000"/>
                </a:solidFill>
              </a:rPr>
              <a:t>مجموعات الثدييات ص71</a:t>
            </a:r>
          </a:p>
          <a:p>
            <a:r>
              <a:rPr lang="ar-SA" sz="2800" b="1" dirty="0">
                <a:solidFill>
                  <a:srgbClr val="FF0000"/>
                </a:solidFill>
              </a:rPr>
              <a:t>ما الثدييات التي لها كيس لحماية صغارها</a:t>
            </a:r>
            <a:r>
              <a:rPr lang="ar-SA" sz="2800" b="1" dirty="0" smtClean="0">
                <a:solidFill>
                  <a:srgbClr val="FF0000"/>
                </a:solidFill>
              </a:rPr>
              <a:t>؟ أي </a:t>
            </a:r>
            <a:r>
              <a:rPr lang="ar-SA" sz="2800" b="1" dirty="0">
                <a:solidFill>
                  <a:srgbClr val="FF0000"/>
                </a:solidFill>
              </a:rPr>
              <a:t>الثدييات تضع بيض؟</a:t>
            </a:r>
          </a:p>
          <a:p>
            <a:pPr eaLnBrk="0" hangingPunct="0">
              <a:buNone/>
            </a:pPr>
            <a:endParaRPr lang="ar-SA" sz="2800" b="1" dirty="0">
              <a:solidFill>
                <a:srgbClr val="FF0000"/>
              </a:solidFill>
              <a:latin typeface="Arial" pitchFamily="34" charset="0"/>
              <a:cs typeface="Times New Roman" pitchFamily="18" charset="0"/>
            </a:endParaRPr>
          </a:p>
          <a:p>
            <a:pPr eaLnBrk="0" hangingPunct="0"/>
            <a:endParaRPr lang="ar-SA" dirty="0" smtClean="0">
              <a:solidFill>
                <a:srgbClr val="FF0000"/>
              </a:solidFill>
            </a:endParaRPr>
          </a:p>
          <a:p>
            <a:pPr eaLnBrk="0" hangingPunct="0"/>
            <a:endParaRPr lang="ar-SA" b="1" dirty="0" smtClean="0">
              <a:solidFill>
                <a:srgbClr val="008000"/>
              </a:solidFill>
              <a:latin typeface="Arial" pitchFamily="34" charset="0"/>
              <a:cs typeface="Times New Roman" pitchFamily="18" charset="0"/>
            </a:endParaRPr>
          </a:p>
          <a:p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8237" t="44340" r="10561" b="8778"/>
          <a:stretch/>
        </p:blipFill>
        <p:spPr>
          <a:xfrm>
            <a:off x="3343706" y="2142699"/>
            <a:ext cx="5513695" cy="408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9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19568" y="329887"/>
            <a:ext cx="9404723" cy="134878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b="1" dirty="0" smtClean="0"/>
              <a:t>أين تعيش </a:t>
            </a:r>
            <a:r>
              <a:rPr lang="ar-SA" b="1" dirty="0" err="1" smtClean="0"/>
              <a:t>الثدييات؟هل</a:t>
            </a:r>
            <a:r>
              <a:rPr lang="ar-SA" b="1" dirty="0" smtClean="0"/>
              <a:t> هناك ثدييات تعيش في الماء؟</a:t>
            </a:r>
            <a:br>
              <a:rPr lang="ar-SA" b="1" dirty="0" smtClean="0"/>
            </a:br>
            <a:r>
              <a:rPr lang="ar-SA" b="1" dirty="0" smtClean="0"/>
              <a:t>هل هناك ثدييات تطير</a:t>
            </a:r>
            <a:endParaRPr lang="ar-SA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45" y="1678674"/>
            <a:ext cx="3630114" cy="475984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859" y="1678674"/>
            <a:ext cx="3930555" cy="4827067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414" y="1678674"/>
            <a:ext cx="4244454" cy="482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828800" y="417836"/>
            <a:ext cx="8686800" cy="589148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ar-SA" sz="4000" b="1" dirty="0">
              <a:solidFill>
                <a:srgbClr val="FF0000"/>
              </a:solidFill>
              <a:latin typeface="Arial" pitchFamily="34" charset="0"/>
              <a:cs typeface="Times New Roman" pitchFamily="18" charset="0"/>
            </a:endParaRPr>
          </a:p>
          <a:p>
            <a:r>
              <a:rPr lang="ar-SA" sz="4000" b="1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أختبر نفسي</a:t>
            </a:r>
            <a:endParaRPr lang="ar-SA" sz="4000" b="1" dirty="0">
              <a:solidFill>
                <a:srgbClr val="FF0000"/>
              </a:solidFill>
              <a:latin typeface="Arial" pitchFamily="34" charset="0"/>
              <a:cs typeface="Times New Roman" pitchFamily="18" charset="0"/>
            </a:endParaRPr>
          </a:p>
          <a:p>
            <a:r>
              <a:rPr lang="ar-SA" sz="4000" b="1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التفكير </a:t>
            </a:r>
            <a:r>
              <a:rPr lang="ar-SA" sz="40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الناقد: </a:t>
            </a:r>
            <a:r>
              <a:rPr lang="ar-SA" sz="4000" b="1" dirty="0">
                <a:latin typeface="Arial" pitchFamily="34" charset="0"/>
                <a:cs typeface="Times New Roman" pitchFamily="18" charset="0"/>
              </a:rPr>
              <a:t>اكتشفت عالمة نوعا من الحيوانات اعتقد أنه من الثدييات فكيف يمكنه التحقق من ذلك؟</a:t>
            </a:r>
          </a:p>
          <a:p>
            <a:r>
              <a:rPr lang="ar-SA" sz="4000" b="1" dirty="0">
                <a:latin typeface="Arial" pitchFamily="34" charset="0"/>
                <a:cs typeface="Times New Roman" pitchFamily="18" charset="0"/>
              </a:rPr>
              <a:t>من ثبوت درجة الحرارة وغطاء الجسم هل هو شعر أو صوف أو غيره</a:t>
            </a:r>
          </a:p>
        </p:txBody>
      </p:sp>
    </p:spTree>
    <p:extLst>
      <p:ext uri="{BB962C8B-B14F-4D97-AF65-F5344CB8AC3E}">
        <p14:creationId xmlns:p14="http://schemas.microsoft.com/office/powerpoint/2010/main" val="243881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12198" t="5236" r="4043" b="64495"/>
          <a:stretch/>
        </p:blipFill>
        <p:spPr>
          <a:xfrm>
            <a:off x="6496334" y="1583141"/>
            <a:ext cx="5349923" cy="409432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t="34377" b="29828"/>
          <a:stretch/>
        </p:blipFill>
        <p:spPr>
          <a:xfrm>
            <a:off x="218365" y="245660"/>
            <a:ext cx="6619164" cy="625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8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64920" y="2780654"/>
            <a:ext cx="8825659" cy="341543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sz="5400" b="1" dirty="0" smtClean="0">
                <a:solidFill>
                  <a:srgbClr val="FF0000"/>
                </a:solidFill>
              </a:rPr>
              <a:t>الواجب  على المنصة</a:t>
            </a:r>
            <a:r>
              <a:rPr lang="ar-SA" sz="5400" b="1" smtClean="0">
                <a:solidFill>
                  <a:srgbClr val="FF0000"/>
                </a:solidFill>
              </a:rPr>
              <a:t/>
            </a:r>
            <a:br>
              <a:rPr lang="ar-SA" sz="5400" b="1" smtClean="0">
                <a:solidFill>
                  <a:srgbClr val="FF0000"/>
                </a:solidFill>
              </a:rPr>
            </a:br>
            <a:r>
              <a:rPr lang="ar-SA" sz="5400" b="1" smtClean="0">
                <a:solidFill>
                  <a:srgbClr val="FF0000"/>
                </a:solidFill>
              </a:rPr>
              <a:t>الاختبار </a:t>
            </a:r>
            <a:r>
              <a:rPr lang="ar-SA" sz="5400" b="1" dirty="0" smtClean="0">
                <a:solidFill>
                  <a:srgbClr val="FF0000"/>
                </a:solidFill>
              </a:rPr>
              <a:t>من درس الخلايا الى درس الحيوانات الفقارية</a:t>
            </a:r>
            <a:endParaRPr lang="ar-SA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3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شريط مثقب 1"/>
          <p:cNvSpPr/>
          <p:nvPr/>
        </p:nvSpPr>
        <p:spPr>
          <a:xfrm>
            <a:off x="2495600" y="404664"/>
            <a:ext cx="7416824" cy="26048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/>
              <a:t>تابع الدرس الثاني</a:t>
            </a:r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2207568" y="3573016"/>
            <a:ext cx="7992888" cy="2520280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2855640" y="4293097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ar-SA" sz="6000" b="1" dirty="0"/>
              <a:t>الحيوانات الفقارية</a:t>
            </a:r>
          </a:p>
        </p:txBody>
      </p:sp>
    </p:spTree>
    <p:extLst>
      <p:ext uri="{BB962C8B-B14F-4D97-AF65-F5344CB8AC3E}">
        <p14:creationId xmlns:p14="http://schemas.microsoft.com/office/powerpoint/2010/main" val="248732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306473" y="1062674"/>
            <a:ext cx="8802806" cy="579532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SA" sz="3200" b="1" dirty="0"/>
              <a:t>الرسوم أدناه تبين </a:t>
            </a:r>
            <a:r>
              <a:rPr lang="ar-SA" sz="3200" b="1" dirty="0" smtClean="0"/>
              <a:t>ديك وسرطان </a:t>
            </a:r>
            <a:r>
              <a:rPr lang="ar-SA" sz="3200" b="1" dirty="0"/>
              <a:t>البحر انظري إلى الرسوم ثم أجيبي عن الأسئلة التي تليهما.</a:t>
            </a:r>
          </a:p>
          <a:p>
            <a:endParaRPr lang="ar-SA" sz="3200" b="1" dirty="0"/>
          </a:p>
          <a:p>
            <a:endParaRPr lang="ar-SA" sz="3200" b="1" dirty="0"/>
          </a:p>
          <a:p>
            <a:endParaRPr lang="ar-SA" sz="3200" b="1" dirty="0"/>
          </a:p>
          <a:p>
            <a:r>
              <a:rPr lang="ar-SA" sz="3200" b="1" dirty="0">
                <a:solidFill>
                  <a:schemeClr val="bg2">
                    <a:lumMod val="75000"/>
                  </a:schemeClr>
                </a:solidFill>
              </a:rPr>
              <a:t>سمي تركيب في جسم </a:t>
            </a:r>
            <a:r>
              <a:rPr lang="ar-SA" sz="3200" b="1" dirty="0" smtClean="0">
                <a:solidFill>
                  <a:schemeClr val="bg2">
                    <a:lumMod val="75000"/>
                  </a:schemeClr>
                </a:solidFill>
              </a:rPr>
              <a:t>الديك لا </a:t>
            </a:r>
            <a:r>
              <a:rPr lang="ar-SA" sz="3200" b="1" dirty="0">
                <a:solidFill>
                  <a:schemeClr val="bg2">
                    <a:lumMod val="75000"/>
                  </a:schemeClr>
                </a:solidFill>
              </a:rPr>
              <a:t>يوجد لدى السرطان؟</a:t>
            </a:r>
          </a:p>
          <a:p>
            <a:r>
              <a:rPr lang="ar-SA" sz="3200" b="1" dirty="0">
                <a:solidFill>
                  <a:schemeClr val="bg2">
                    <a:lumMod val="75000"/>
                  </a:schemeClr>
                </a:solidFill>
              </a:rPr>
              <a:t>إلى أي مجموعة من الحيوانات ينتمي </a:t>
            </a:r>
            <a:r>
              <a:rPr lang="ar-SA" sz="3200" b="1" dirty="0" smtClean="0">
                <a:solidFill>
                  <a:schemeClr val="bg2">
                    <a:lumMod val="75000"/>
                  </a:schemeClr>
                </a:solidFill>
              </a:rPr>
              <a:t>الديك وإلى </a:t>
            </a:r>
            <a:r>
              <a:rPr lang="ar-SA" sz="3200" b="1" dirty="0">
                <a:solidFill>
                  <a:schemeClr val="bg2">
                    <a:lumMod val="75000"/>
                  </a:schemeClr>
                </a:solidFill>
              </a:rPr>
              <a:t>أي مجموعة  ينتمي السرطان</a:t>
            </a:r>
          </a:p>
          <a:p>
            <a:pPr marL="0" indent="0">
              <a:buNone/>
            </a:pPr>
            <a:r>
              <a:rPr lang="ar-SA" sz="3200" b="1" dirty="0">
                <a:solidFill>
                  <a:schemeClr val="bg2">
                    <a:lumMod val="75000"/>
                  </a:schemeClr>
                </a:solidFill>
              </a:rPr>
              <a:t>؟</a:t>
            </a:r>
          </a:p>
        </p:txBody>
      </p:sp>
      <p:pic>
        <p:nvPicPr>
          <p:cNvPr id="6" name="صورة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29" y="2324131"/>
            <a:ext cx="2073658" cy="1512168"/>
          </a:xfrm>
          <a:prstGeom prst="rect">
            <a:avLst/>
          </a:prstGeom>
        </p:spPr>
      </p:pic>
      <p:pic>
        <p:nvPicPr>
          <p:cNvPr id="7" name="صورة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345" y="2324131"/>
            <a:ext cx="2124237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4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51200" b="60677"/>
          <a:stretch/>
        </p:blipFill>
        <p:spPr>
          <a:xfrm>
            <a:off x="8057106" y="95250"/>
            <a:ext cx="3957210" cy="45973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174" y="1030475"/>
            <a:ext cx="3630303" cy="3032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1" y="3914775"/>
            <a:ext cx="3357414" cy="2756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477" y="4288702"/>
            <a:ext cx="3884043" cy="24196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174" y="4247320"/>
            <a:ext cx="3437060" cy="24904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61" y="256826"/>
            <a:ext cx="3333750" cy="34553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عنوان 1"/>
          <p:cNvSpPr txBox="1">
            <a:spLocks/>
          </p:cNvSpPr>
          <p:nvPr/>
        </p:nvSpPr>
        <p:spPr>
          <a:xfrm>
            <a:off x="4850184" y="95250"/>
            <a:ext cx="2107664" cy="8172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2500" lnSpcReduction="2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6500" b="1" dirty="0" smtClean="0"/>
              <a:t>4- الطيور</a:t>
            </a:r>
            <a:r>
              <a:rPr lang="ar-SA" b="1" dirty="0" smtClean="0"/>
              <a:t/>
            </a:r>
            <a:br>
              <a:rPr lang="ar-SA" b="1" dirty="0" smtClean="0"/>
            </a:b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421626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81722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b="1" dirty="0" smtClean="0"/>
              <a:t>4- الطيور</a:t>
            </a:r>
            <a:br>
              <a:rPr lang="ar-SA" b="1" dirty="0" smtClean="0"/>
            </a:b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981200" y="1188923"/>
            <a:ext cx="8229600" cy="544809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SA" sz="2800" b="1" dirty="0" smtClean="0">
                <a:solidFill>
                  <a:schemeClr val="bg1"/>
                </a:solidFill>
              </a:rPr>
              <a:t>-أي الطيور ورد ذكره في القرآن الكريم؟</a:t>
            </a:r>
          </a:p>
          <a:p>
            <a:r>
              <a:rPr lang="ar-SA" sz="2800" b="1" dirty="0">
                <a:solidFill>
                  <a:schemeClr val="accent1"/>
                </a:solidFill>
              </a:rPr>
              <a:t>- تأملي صورة الطائر ص 72؟ </a:t>
            </a:r>
            <a:br>
              <a:rPr lang="ar-SA" sz="2800" b="1" dirty="0">
                <a:solidFill>
                  <a:schemeClr val="accent1"/>
                </a:solidFill>
              </a:rPr>
            </a:br>
            <a:r>
              <a:rPr lang="ar-SA" sz="2800" b="1" dirty="0" smtClean="0">
                <a:solidFill>
                  <a:schemeClr val="accent1"/>
                </a:solidFill>
              </a:rPr>
              <a:t>ما وظيفة الريش في الطيور؟</a:t>
            </a:r>
          </a:p>
          <a:p>
            <a:r>
              <a:rPr lang="ar-SA" sz="2800" b="1" dirty="0" smtClean="0">
                <a:solidFill>
                  <a:schemeClr val="accent1"/>
                </a:solidFill>
              </a:rPr>
              <a:t>ما خصائص </a:t>
            </a:r>
            <a:r>
              <a:rPr lang="ar-SA" sz="2800" b="1" dirty="0" err="1" smtClean="0">
                <a:solidFill>
                  <a:schemeClr val="accent1"/>
                </a:solidFill>
              </a:rPr>
              <a:t>الطيور؟</a:t>
            </a:r>
            <a:endParaRPr lang="ar-SA" sz="2800" b="1" dirty="0" smtClean="0">
              <a:solidFill>
                <a:schemeClr val="accent1"/>
              </a:solidFill>
            </a:endParaRPr>
          </a:p>
          <a:p>
            <a:r>
              <a:rPr lang="ar-SA" sz="2800" b="1" dirty="0" smtClean="0">
                <a:solidFill>
                  <a:schemeClr val="bg1"/>
                </a:solidFill>
              </a:rPr>
              <a:t>لها ريش خفيف " يجعلها جافة ودافئة ” لها مناقير،ورجلان ولها مخالب </a:t>
            </a:r>
            <a:r>
              <a:rPr lang="ar-SA" sz="2800" b="1" dirty="0" err="1" smtClean="0">
                <a:solidFill>
                  <a:schemeClr val="bg1"/>
                </a:solidFill>
              </a:rPr>
              <a:t>.</a:t>
            </a:r>
            <a:r>
              <a:rPr lang="ar-SA" sz="2800" b="1" dirty="0" smtClean="0">
                <a:solidFill>
                  <a:schemeClr val="bg1"/>
                </a:solidFill>
              </a:rPr>
              <a:t>  </a:t>
            </a:r>
          </a:p>
          <a:p>
            <a:r>
              <a:rPr lang="ar-SA" sz="2800" b="1" dirty="0" smtClean="0">
                <a:solidFill>
                  <a:schemeClr val="bg1"/>
                </a:solidFill>
              </a:rPr>
              <a:t>هل كل الطيور </a:t>
            </a:r>
            <a:r>
              <a:rPr lang="ar-SA" sz="2800" b="1" dirty="0" err="1" smtClean="0">
                <a:solidFill>
                  <a:schemeClr val="bg1"/>
                </a:solidFill>
              </a:rPr>
              <a:t>تطير؟</a:t>
            </a:r>
            <a:endParaRPr lang="ar-SA" sz="2800" b="1" dirty="0" smtClean="0">
              <a:solidFill>
                <a:schemeClr val="bg1"/>
              </a:solidFill>
            </a:endParaRPr>
          </a:p>
          <a:p>
            <a:r>
              <a:rPr lang="ar-SA" sz="2800" b="1" dirty="0" smtClean="0">
                <a:solidFill>
                  <a:schemeClr val="bg1"/>
                </a:solidFill>
              </a:rPr>
              <a:t>العظام خفيفة ومجوفة ورئاتها قوية وشكل أجنحتها وعضلاتها القوية  يساعدانها على الطيران بكفاءة في الهواء </a:t>
            </a:r>
          </a:p>
          <a:p>
            <a:r>
              <a:rPr lang="ar-SA" sz="2400" b="1" dirty="0"/>
              <a:t>أَلَمْ يَرَوْا إِلَى الطَّيْرِ مُسَخَّرَاتٍ فِي جَوِّ السَّمَاءِ مَا يُمْسِكُهُنَّ إِلَّا اللَّهُ ۗ إِنَّ فِي </a:t>
            </a:r>
            <a:r>
              <a:rPr lang="ar-SA" sz="2400" b="1" dirty="0" err="1"/>
              <a:t>ذَٰلِكَ</a:t>
            </a:r>
            <a:r>
              <a:rPr lang="ar-SA" sz="2400" b="1" dirty="0"/>
              <a:t> لَآيَاتٍ لِقَوْمٍ يُؤْمِنُونَ (79</a:t>
            </a:r>
            <a:r>
              <a:rPr lang="ar-SA" sz="2400" b="1" dirty="0" smtClean="0"/>
              <a:t>) النحل</a:t>
            </a:r>
            <a:r>
              <a:rPr lang="ar-SA" dirty="0"/>
              <a:t/>
            </a:r>
            <a:br>
              <a:rPr lang="ar-SA" dirty="0"/>
            </a:br>
            <a:endParaRPr lang="ar-SA" sz="2800" b="1" dirty="0" smtClean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188923"/>
            <a:ext cx="1803009" cy="314325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179" y="4332173"/>
            <a:ext cx="1810630" cy="23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5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6111" y="199494"/>
            <a:ext cx="9404723" cy="7149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ar-SA" sz="4400" b="1" dirty="0">
                <a:solidFill>
                  <a:schemeClr val="bg1"/>
                </a:solidFill>
              </a:rPr>
              <a:t>كيف تتكاثر الطيور؟</a:t>
            </a:r>
            <a:br>
              <a:rPr lang="ar-SA" sz="4400" b="1" dirty="0">
                <a:solidFill>
                  <a:schemeClr val="bg1"/>
                </a:solidFill>
              </a:rPr>
            </a:b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60" y="914394"/>
            <a:ext cx="3854988" cy="37726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2670"/>
            <a:ext cx="3546451" cy="31190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36" y="3417356"/>
            <a:ext cx="3740482" cy="3607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834" y="914394"/>
            <a:ext cx="45720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11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gular Pentagon 1"/>
          <p:cNvSpPr/>
          <p:nvPr/>
        </p:nvSpPr>
        <p:spPr>
          <a:xfrm>
            <a:off x="6076865" y="391781"/>
            <a:ext cx="3429024" cy="840105"/>
          </a:xfrm>
          <a:prstGeom prst="pentagon">
            <a:avLst/>
          </a:prstGeom>
          <a:solidFill>
            <a:srgbClr val="66FFFF"/>
          </a:solidFill>
          <a:ln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EG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نشاط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62797" y="488667"/>
            <a:ext cx="2214068" cy="646331"/>
          </a:xfrm>
          <a:prstGeom prst="rect">
            <a:avLst/>
          </a:prstGeom>
          <a:solidFill>
            <a:srgbClr val="66FFFF"/>
          </a:solidFill>
          <a:ln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EG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طِيرُان الطُّيُورُ</a:t>
            </a:r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4714" y="1337480"/>
            <a:ext cx="4640241" cy="5186149"/>
          </a:xfrm>
          <a:prstGeom prst="rect">
            <a:avLst/>
          </a:prstGeom>
          <a:noFill/>
          <a:ln w="5080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EG" dirty="0" smtClean="0"/>
              <a:t> </a:t>
            </a:r>
            <a:endParaRPr lang="ar-EG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6"/>
          <a:srcRect l="6295" t="7885" r="48268" b="26626"/>
          <a:stretch/>
        </p:blipFill>
        <p:spPr>
          <a:xfrm>
            <a:off x="9545609" y="622560"/>
            <a:ext cx="2366921" cy="2434539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078794" y="3182819"/>
            <a:ext cx="5902325" cy="584775"/>
          </a:xfrm>
          <a:prstGeom prst="rect">
            <a:avLst/>
          </a:prstGeom>
          <a:solidFill>
            <a:srgbClr val="66FFFF"/>
          </a:solidFill>
          <a:ln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EG" sz="3200" b="1" dirty="0">
                <a:solidFill>
                  <a:srgbClr val="0000FF"/>
                </a:solidFill>
              </a:rPr>
              <a:t>ماذا يحدث عندما أنفخ على </a:t>
            </a:r>
            <a:r>
              <a:rPr lang="ar-EG" sz="3200" b="1" dirty="0" err="1">
                <a:solidFill>
                  <a:srgbClr val="0000FF"/>
                </a:solidFill>
              </a:rPr>
              <a:t>الشريط؟</a:t>
            </a:r>
            <a:endParaRPr lang="ar-EG" sz="3200" b="1" dirty="0">
              <a:solidFill>
                <a:srgbClr val="0000FF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969831" y="3867941"/>
            <a:ext cx="7108825" cy="1384995"/>
          </a:xfrm>
          <a:prstGeom prst="rect">
            <a:avLst/>
          </a:prstGeom>
          <a:solidFill>
            <a:srgbClr val="66FFFF"/>
          </a:solidFill>
          <a:ln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EG" sz="2800" b="1" dirty="0" err="1">
                <a:solidFill>
                  <a:srgbClr val="0000FF"/>
                </a:solidFill>
              </a:rPr>
              <a:t>أَستَنْتِجُ.</a:t>
            </a:r>
            <a:r>
              <a:rPr lang="ar-EG" sz="2800" b="1" dirty="0">
                <a:solidFill>
                  <a:srgbClr val="0000FF"/>
                </a:solidFill>
              </a:rPr>
              <a:t> شَكْلُ جَناحِ الطَّائِرِ والطائِرَةِ مُتَشابهانِ، فَكِلاهُما يَسمَحُ بِمُرورِ الهَواءِ عَلَى الَّسطْحِ العُلْويِّ أَكْثَرَ من الَّسطْحِ </a:t>
            </a:r>
            <a:r>
              <a:rPr lang="ar-EG" sz="2800" b="1" dirty="0" err="1">
                <a:solidFill>
                  <a:srgbClr val="0000FF"/>
                </a:solidFill>
              </a:rPr>
              <a:t>الُّسفْلِيِّ.</a:t>
            </a:r>
            <a:r>
              <a:rPr lang="ar-EG" sz="2800" b="1" dirty="0">
                <a:solidFill>
                  <a:srgbClr val="0000FF"/>
                </a:solidFill>
              </a:rPr>
              <a:t> كَيْفَ يُساعِدُ ذلكَ الطَّائرَ عَلَى </a:t>
            </a:r>
            <a:r>
              <a:rPr lang="ar-EG" sz="2800" b="1" dirty="0" err="1">
                <a:solidFill>
                  <a:srgbClr val="0000FF"/>
                </a:solidFill>
              </a:rPr>
              <a:t>الطَّيَرانِ؟</a:t>
            </a:r>
            <a:endParaRPr lang="ar-EG" sz="2800" b="1" dirty="0">
              <a:solidFill>
                <a:srgbClr val="0000FF"/>
              </a:solidFill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679359" y="5355067"/>
            <a:ext cx="4354512" cy="954107"/>
          </a:xfrm>
          <a:prstGeom prst="rect">
            <a:avLst/>
          </a:prstGeom>
          <a:solidFill>
            <a:srgbClr val="66FFFF"/>
          </a:solidFill>
          <a:ln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EG" sz="2800" b="1" dirty="0">
                <a:solidFill>
                  <a:srgbClr val="0000FF"/>
                </a:solidFill>
              </a:rPr>
              <a:t>الهواء المتولد على الجناح يولد قوة رفع تحافظ على الطائر من السقوط.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ماذا يحدث عندما أنفخ على الشري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َستَنْتِجُ شَكْلُ جَناحِ الطَّائِرِ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هواء المتولد عل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981200" y="980728"/>
            <a:ext cx="8229600" cy="544866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3600" b="1" dirty="0" smtClean="0">
                <a:solidFill>
                  <a:schemeClr val="accent1"/>
                </a:solidFill>
              </a:rPr>
              <a:t>اختبر نفسي.</a:t>
            </a:r>
          </a:p>
          <a:p>
            <a:r>
              <a:rPr lang="ar-SA" sz="3600" b="1" dirty="0" smtClean="0">
                <a:solidFill>
                  <a:schemeClr val="bg1"/>
                </a:solidFill>
              </a:rPr>
              <a:t>أقارن:كيف يختلف جلد كل من البرمائيات والزواحف والطيور بعضه عن بعض؟ </a:t>
            </a:r>
          </a:p>
          <a:p>
            <a:r>
              <a:rPr lang="ar-SA" sz="3600" b="1" dirty="0" smtClean="0">
                <a:solidFill>
                  <a:schemeClr val="accent1"/>
                </a:solidFill>
              </a:rPr>
              <a:t>التفكير الناقد: </a:t>
            </a:r>
            <a:r>
              <a:rPr lang="ar-SA" sz="3600" b="1" dirty="0" smtClean="0">
                <a:solidFill>
                  <a:schemeClr val="bg1"/>
                </a:solidFill>
              </a:rPr>
              <a:t>هل يمكن للسحالي العيش في بيئة باردة جدا؟لماذا؟</a:t>
            </a:r>
            <a:endParaRPr lang="ar-SA" sz="3600" dirty="0" smtClean="0">
              <a:solidFill>
                <a:schemeClr val="bg1"/>
              </a:solidFill>
            </a:endParaRPr>
          </a:p>
          <a:p>
            <a:endParaRPr lang="ar-SA" sz="3600" dirty="0">
              <a:solidFill>
                <a:schemeClr val="bg1"/>
              </a:solidFill>
            </a:endParaRPr>
          </a:p>
        </p:txBody>
      </p:sp>
      <p:pic>
        <p:nvPicPr>
          <p:cNvPr id="4" name="Picture 2" descr="C:\Documents and Settings\computer\سطح المكتب\ضفد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5600" y="4397252"/>
            <a:ext cx="1728192" cy="1648706"/>
          </a:xfrm>
          <a:prstGeom prst="rect">
            <a:avLst/>
          </a:prstGeom>
          <a:noFill/>
        </p:spPr>
      </p:pic>
      <p:pic>
        <p:nvPicPr>
          <p:cNvPr id="9" name="صورة 8" descr="canari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3864" y="4397251"/>
            <a:ext cx="1759073" cy="1744241"/>
          </a:xfrm>
          <a:prstGeom prst="rect">
            <a:avLst/>
          </a:prstGeom>
        </p:spPr>
      </p:pic>
      <p:pic>
        <p:nvPicPr>
          <p:cNvPr id="10" name="Picture 4" descr="C:\Documents and Settings\computer\سطح المكتب\سحلية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9766" y="4397252"/>
            <a:ext cx="1928826" cy="1648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937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28800" y="116632"/>
            <a:ext cx="8686800" cy="5977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b="1" dirty="0" smtClean="0"/>
              <a:t>5- الثدييات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981200" y="784938"/>
            <a:ext cx="8229600" cy="74272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0" hangingPunct="0"/>
            <a:r>
              <a:rPr lang="ar-SA" sz="3200" b="1" dirty="0" smtClean="0">
                <a:solidFill>
                  <a:schemeClr val="accent1"/>
                </a:solidFill>
                <a:latin typeface="Arial" pitchFamily="34" charset="0"/>
                <a:cs typeface="Times New Roman" pitchFamily="18" charset="0"/>
              </a:rPr>
              <a:t>لماذا </a:t>
            </a:r>
            <a:r>
              <a:rPr lang="ar-SA" sz="3200" b="1" dirty="0">
                <a:solidFill>
                  <a:schemeClr val="accent1"/>
                </a:solidFill>
                <a:latin typeface="Arial" pitchFamily="34" charset="0"/>
                <a:cs typeface="Times New Roman" pitchFamily="18" charset="0"/>
              </a:rPr>
              <a:t>تسمى بالثدييات</a:t>
            </a:r>
            <a:r>
              <a:rPr lang="ar-SA" sz="3200" b="1" dirty="0" smtClean="0">
                <a:solidFill>
                  <a:schemeClr val="accent1"/>
                </a:solidFill>
                <a:latin typeface="Arial" pitchFamily="34" charset="0"/>
                <a:cs typeface="Times New Roman" pitchFamily="18" charset="0"/>
              </a:rPr>
              <a:t>؟   ما </a:t>
            </a:r>
            <a:r>
              <a:rPr lang="ar-SA" sz="3200" b="1" dirty="0">
                <a:solidFill>
                  <a:schemeClr val="accent1"/>
                </a:solidFill>
                <a:latin typeface="Arial" pitchFamily="34" charset="0"/>
                <a:cs typeface="Times New Roman" pitchFamily="18" charset="0"/>
              </a:rPr>
              <a:t>خصائص الثدييات؟</a:t>
            </a:r>
          </a:p>
          <a:p>
            <a:pPr eaLnBrk="0" hangingPunct="0">
              <a:buNone/>
            </a:pPr>
            <a:endParaRPr lang="ar-SA" sz="4600" b="1" dirty="0">
              <a:solidFill>
                <a:srgbClr val="FF0000"/>
              </a:solidFill>
              <a:latin typeface="Arial" pitchFamily="34" charset="0"/>
              <a:cs typeface="Times New Roman" pitchFamily="18" charset="0"/>
            </a:endParaRPr>
          </a:p>
          <a:p>
            <a:pPr eaLnBrk="0" hangingPunct="0"/>
            <a:endParaRPr lang="ar-SA" dirty="0" smtClean="0">
              <a:solidFill>
                <a:srgbClr val="FF0000"/>
              </a:solidFill>
            </a:endParaRPr>
          </a:p>
          <a:p>
            <a:pPr eaLnBrk="0" hangingPunct="0"/>
            <a:endParaRPr lang="ar-SA" b="1" dirty="0" smtClean="0">
              <a:solidFill>
                <a:srgbClr val="008000"/>
              </a:solidFill>
              <a:latin typeface="Arial" pitchFamily="34" charset="0"/>
              <a:cs typeface="Times New Roman" pitchFamily="18" charset="0"/>
            </a:endParaRPr>
          </a:p>
          <a:p>
            <a:endParaRPr lang="ar-SA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70" y="4312667"/>
            <a:ext cx="4171780" cy="236788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360" y="4538070"/>
            <a:ext cx="3757684" cy="2247981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50"/>
          <a:stretch/>
        </p:blipFill>
        <p:spPr>
          <a:xfrm>
            <a:off x="8161360" y="1598246"/>
            <a:ext cx="3630306" cy="293982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70" y="1598246"/>
            <a:ext cx="4171780" cy="2714421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142" y="2253341"/>
            <a:ext cx="3633432" cy="431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8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227</TotalTime>
  <Words>225</Words>
  <Application>Microsoft Office PowerPoint</Application>
  <PresentationFormat>شاشة عريضة</PresentationFormat>
  <Paragraphs>43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Times New Roman</vt:lpstr>
      <vt:lpstr>Wingdings 3</vt:lpstr>
      <vt:lpstr>أيون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4- الطيور </vt:lpstr>
      <vt:lpstr>كيف تتكاثر الطيور؟ </vt:lpstr>
      <vt:lpstr>عرض تقديمي في PowerPoint</vt:lpstr>
      <vt:lpstr>عرض تقديمي في PowerPoint</vt:lpstr>
      <vt:lpstr>5- الثدييات</vt:lpstr>
      <vt:lpstr>5- الثدييات</vt:lpstr>
      <vt:lpstr>أين تعيش الثدييات؟هل هناك ثدييات تعيش في الماء؟ هل هناك ثدييات تطير</vt:lpstr>
      <vt:lpstr>عرض تقديمي في PowerPoint</vt:lpstr>
      <vt:lpstr>عرض تقديمي في PowerPoint</vt:lpstr>
      <vt:lpstr>الواجب  على المنصة الاختبار من درس الخلايا الى درس الحيوانات الفقارية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SONY</dc:creator>
  <cp:lastModifiedBy>SONY</cp:lastModifiedBy>
  <cp:revision>21</cp:revision>
  <dcterms:created xsi:type="dcterms:W3CDTF">2020-10-12T19:15:04Z</dcterms:created>
  <dcterms:modified xsi:type="dcterms:W3CDTF">2021-07-13T01:03:40Z</dcterms:modified>
</cp:coreProperties>
</file>