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notesMasterIdLst>
    <p:notesMasterId r:id="rId14"/>
  </p:notesMasterIdLst>
  <p:sldIdLst>
    <p:sldId id="283" r:id="rId2"/>
    <p:sldId id="284" r:id="rId3"/>
    <p:sldId id="325" r:id="rId4"/>
    <p:sldId id="259" r:id="rId5"/>
    <p:sldId id="260" r:id="rId6"/>
    <p:sldId id="261" r:id="rId7"/>
    <p:sldId id="282" r:id="rId8"/>
    <p:sldId id="262" r:id="rId9"/>
    <p:sldId id="326" r:id="rId10"/>
    <p:sldId id="290" r:id="rId11"/>
    <p:sldId id="327" r:id="rId12"/>
    <p:sldId id="291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DC5051-376A-483D-95BB-66F2C121DA3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3AB371-E8CF-4004-BE2E-580526C6C8D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7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271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4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95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18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436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71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210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06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113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23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31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42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90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03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20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22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C29B71-D3F0-4C2F-8E0B-A285906B6B54}" type="datetimeFigureOut">
              <a:rPr lang="ar-SA" smtClean="0"/>
              <a:pPr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F77F-0C1F-406B-B648-A0D9EFEA70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2006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858000" cy="5301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35888" cy="63367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ar-SA" b="1" dirty="0" smtClean="0"/>
              <a:t>بعض الفقاريات لا تتغير درجة حرارة أجسامها وتسمى الحيوانات الثابتة درجة الحرارة والبعض تتغير حرارتها تبعا لدرجة حرارة البيئة المحيطة </a:t>
            </a:r>
            <a:r>
              <a:rPr lang="ar-SA" b="1" dirty="0" err="1" smtClean="0"/>
              <a:t>بها</a:t>
            </a:r>
            <a:r>
              <a:rPr lang="ar-SA" b="1" dirty="0" smtClean="0"/>
              <a:t> وتسمى الحيوانات المتغيرة درجة </a:t>
            </a:r>
            <a:r>
              <a:rPr lang="ar-SA" b="1" dirty="0" err="1" smtClean="0"/>
              <a:t>الحرارةراجعي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FF0000"/>
                </a:solidFill>
              </a:rPr>
              <a:t>68ص  ثم اكتبي أمثلة 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endParaRPr lang="ar-SA" dirty="0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14566"/>
              </p:ext>
            </p:extLst>
          </p:nvPr>
        </p:nvGraphicFramePr>
        <p:xfrm>
          <a:off x="2123728" y="3573016"/>
          <a:ext cx="5231904" cy="19750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tx1"/>
                          </a:solidFill>
                        </a:rPr>
                        <a:t>حيوانات</a:t>
                      </a:r>
                      <a:r>
                        <a:rPr lang="ar-SA" sz="2400" b="0" baseline="0" dirty="0" smtClean="0">
                          <a:solidFill>
                            <a:schemeClr val="tx1"/>
                          </a:solidFill>
                        </a:rPr>
                        <a:t> ثابتة درجة الحرارة</a:t>
                      </a:r>
                      <a:endParaRPr lang="ar-SA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حيوانات متغيرة درجة الحرارة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8462" r="9648"/>
          <a:stretch/>
        </p:blipFill>
        <p:spPr>
          <a:xfrm>
            <a:off x="2123728" y="260648"/>
            <a:ext cx="49685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8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ص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57681"/>
            <a:ext cx="7560840" cy="5670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1259632" y="4293096"/>
            <a:ext cx="64807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إلى اللقاء في الحصة القادمة إن شاء الله</a:t>
            </a:r>
            <a:endParaRPr lang="ar-SA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971600" y="404664"/>
            <a:ext cx="7416824" cy="2604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/>
              <a:t>الدرس الثاني</a:t>
            </a:r>
            <a:endParaRPr lang="ar-SA" sz="6000" b="1" dirty="0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683568" y="3573016"/>
            <a:ext cx="7992888" cy="252028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331640" y="429309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SA" sz="6000" b="1" dirty="0" smtClean="0"/>
              <a:t>الحيوانات الفقارية</a:t>
            </a:r>
            <a:endParaRPr lang="ar-SA" sz="6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604867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200" b="1" dirty="0"/>
              <a:t>الرسوم أدناه تبين </a:t>
            </a:r>
            <a:r>
              <a:rPr lang="ar-SA" sz="3200" b="1" dirty="0" smtClean="0"/>
              <a:t>فيل و سرطان البحر انظري </a:t>
            </a:r>
            <a:r>
              <a:rPr lang="ar-SA" sz="3200" b="1" dirty="0"/>
              <a:t>إلى الرسوم ثم أجيبي عن الأسئلة التي تليهما.</a:t>
            </a:r>
          </a:p>
          <a:p>
            <a:endParaRPr lang="ar-SA" sz="3200" b="1" dirty="0"/>
          </a:p>
          <a:p>
            <a:endParaRPr lang="ar-SA" sz="3200" b="1" dirty="0"/>
          </a:p>
          <a:p>
            <a:endParaRPr lang="ar-SA" sz="3200" b="1" dirty="0"/>
          </a:p>
          <a:p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سمي تركيب في جسم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الفيل لا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يوجد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لدى السرطان؟</a:t>
            </a:r>
            <a:endParaRPr lang="ar-SA" sz="3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إلى أي مجموعة من الحيوانات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ينتمي الفيل وإلى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أي مجموعة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 ينتمي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السرطان؟</a:t>
            </a:r>
            <a:endParaRPr lang="ar-SA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9" y="1556792"/>
            <a:ext cx="2256796" cy="1512168"/>
          </a:xfrm>
          <a:prstGeom prst="rect">
            <a:avLst/>
          </a:prstGeom>
        </p:spPr>
      </p:pic>
      <p:pic>
        <p:nvPicPr>
          <p:cNvPr id="7" name="صورة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212423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300608"/>
            <a:ext cx="8534400" cy="11121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انظر وأتساءل ص66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dirty="0" smtClean="0"/>
              <a:t> </a:t>
            </a:r>
            <a:endParaRPr lang="ar-SA" sz="6000" b="1" dirty="0"/>
          </a:p>
        </p:txBody>
      </p:sp>
      <p:pic>
        <p:nvPicPr>
          <p:cNvPr id="12" name="صورة 11" descr="انظر وأتساءل الفقاريا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400600" cy="48965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436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ما الصفات التي تشترك فيها </a:t>
            </a:r>
            <a:r>
              <a:rPr lang="ar-SA" b="1" dirty="0" err="1" smtClean="0">
                <a:solidFill>
                  <a:srgbClr val="FF0000"/>
                </a:solidFill>
              </a:rPr>
              <a:t>الأسماك؟</a:t>
            </a:r>
            <a:r>
              <a:rPr lang="ar-SA" b="1" dirty="0" smtClean="0">
                <a:solidFill>
                  <a:srgbClr val="FF0000"/>
                </a:solidFill>
              </a:rPr>
              <a:t/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ar-SA" b="1" dirty="0" smtClean="0">
                <a:solidFill>
                  <a:srgbClr val="FF0000"/>
                </a:solidFill>
              </a:rPr>
              <a:t>ما الصفات التي تشترك فيها </a:t>
            </a:r>
            <a:r>
              <a:rPr lang="ar-SA" b="1" dirty="0" err="1" smtClean="0">
                <a:solidFill>
                  <a:srgbClr val="FF0000"/>
                </a:solidFill>
              </a:rPr>
              <a:t>الطيور؟: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7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700808"/>
            <a:ext cx="2880320" cy="2357454"/>
          </a:xfrm>
        </p:spPr>
      </p:pic>
      <p:pic>
        <p:nvPicPr>
          <p:cNvPr id="5" name="صورة 4" descr="جمل كبي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293096"/>
            <a:ext cx="2880320" cy="2286016"/>
          </a:xfrm>
          <a:prstGeom prst="rect">
            <a:avLst/>
          </a:prstGeom>
        </p:spPr>
      </p:pic>
      <p:pic>
        <p:nvPicPr>
          <p:cNvPr id="6" name="صورة 5" descr="103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2448272" cy="2357454"/>
          </a:xfrm>
          <a:prstGeom prst="rect">
            <a:avLst/>
          </a:prstGeom>
        </p:spPr>
      </p:pic>
      <p:pic>
        <p:nvPicPr>
          <p:cNvPr id="7" name="صورة 6" descr="3070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772816"/>
            <a:ext cx="2486650" cy="2285446"/>
          </a:xfrm>
          <a:prstGeom prst="rect">
            <a:avLst/>
          </a:prstGeom>
        </p:spPr>
      </p:pic>
      <p:pic>
        <p:nvPicPr>
          <p:cNvPr id="1026" name="Picture 2" descr="C:\Documents and Settings\computer\سطح المكتب\ضفد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365104"/>
            <a:ext cx="235745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عنصر نائب للمحتوى 3" descr="القرش  سمك غضروفي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3521" y="4293096"/>
            <a:ext cx="2448272" cy="223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</a:rPr>
              <a:t>استكشف ص67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2159351"/>
            <a:ext cx="7272808" cy="419548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أتوقع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256584" cy="3240360"/>
          </a:xfrm>
          <a:prstGeom prst="rect">
            <a:avLst/>
          </a:prstGeom>
        </p:spPr>
      </p:pic>
      <p:cxnSp>
        <p:nvCxnSpPr>
          <p:cNvPr id="6" name="رابط مستقيم 5"/>
          <p:cNvCxnSpPr/>
          <p:nvPr/>
        </p:nvCxnSpPr>
        <p:spPr>
          <a:xfrm flipH="1">
            <a:off x="3635896" y="3573016"/>
            <a:ext cx="756084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أقراء وأتعلم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7030A0"/>
                </a:solidFill>
              </a:rPr>
              <a:t>السؤال الأساسي</a:t>
            </a:r>
          </a:p>
          <a:p>
            <a:r>
              <a:rPr lang="ar-SA" sz="4000" b="1" dirty="0" smtClean="0"/>
              <a:t>أي الحيوانات لها عمود فقري</a:t>
            </a:r>
          </a:p>
          <a:p>
            <a:r>
              <a:rPr lang="ar-SA" sz="4800" b="1" dirty="0" smtClean="0">
                <a:solidFill>
                  <a:srgbClr val="7030A0"/>
                </a:solidFill>
              </a:rPr>
              <a:t>المفردات.</a:t>
            </a:r>
          </a:p>
          <a:p>
            <a:r>
              <a:rPr lang="ar-SA" sz="4000" b="1" dirty="0" smtClean="0"/>
              <a:t>الفقاريات-ثابتة درجة الحرارة</a:t>
            </a:r>
          </a:p>
          <a:p>
            <a:r>
              <a:rPr lang="ar-SA" sz="4000" b="1" dirty="0" smtClean="0"/>
              <a:t>متغيرة درجة الحرارة-البرمائيات الزواحف-الطيور-الثدييات</a:t>
            </a:r>
          </a:p>
          <a:p>
            <a:endParaRPr lang="ar-SA" sz="4800" b="1" dirty="0" smtClean="0"/>
          </a:p>
          <a:p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r>
              <a:rPr lang="ar-SA" b="1" dirty="0" smtClean="0">
                <a:solidFill>
                  <a:srgbClr val="FF00FF"/>
                </a:solidFill>
              </a:rPr>
              <a:t/>
            </a:r>
            <a:br>
              <a:rPr lang="ar-SA" b="1" dirty="0" smtClean="0">
                <a:solidFill>
                  <a:srgbClr val="FF00FF"/>
                </a:solidFill>
              </a:rPr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ar-SA" sz="3000" b="1" dirty="0" smtClean="0"/>
          </a:p>
        </p:txBody>
      </p:sp>
      <p:sp>
        <p:nvSpPr>
          <p:cNvPr id="8" name="مستطيل 7"/>
          <p:cNvSpPr/>
          <p:nvPr/>
        </p:nvSpPr>
        <p:spPr>
          <a:xfrm>
            <a:off x="611560" y="190381"/>
            <a:ext cx="774035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>
                <a:solidFill>
                  <a:srgbClr val="FF00FF"/>
                </a:solidFill>
              </a:rPr>
              <a:t>           </a:t>
            </a:r>
            <a:r>
              <a:rPr lang="ar-SA" sz="4400" b="1" dirty="0" smtClean="0">
                <a:solidFill>
                  <a:srgbClr val="FF0000"/>
                </a:solidFill>
              </a:rPr>
              <a:t>ما الفقاريات؟</a:t>
            </a:r>
            <a:endParaRPr lang="ar-SA" sz="4400" b="1" dirty="0">
              <a:solidFill>
                <a:srgbClr val="FF0000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0" y="3140968"/>
            <a:ext cx="2057105" cy="3240360"/>
          </a:xfrm>
          <a:prstGeom prst="rect">
            <a:avLst/>
          </a:prstGeom>
        </p:spPr>
      </p:pic>
      <p:pic>
        <p:nvPicPr>
          <p:cNvPr id="10" name="عنصر نائب للمحتوى 3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388" y="1186299"/>
            <a:ext cx="3168352" cy="1821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/>
          <p:cNvSpPr txBox="1"/>
          <p:nvPr/>
        </p:nvSpPr>
        <p:spPr>
          <a:xfrm>
            <a:off x="3923928" y="1220554"/>
            <a:ext cx="447484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ما معنى كلمة فقاريات.</a:t>
            </a:r>
          </a:p>
          <a:p>
            <a:r>
              <a:rPr lang="ar-SA" sz="3200" b="1" dirty="0"/>
              <a:t>جاءت من كلمة فقرة فالعمود </a:t>
            </a:r>
            <a:r>
              <a:rPr lang="ar-SA" sz="3200" b="1" dirty="0" smtClean="0"/>
              <a:t>الفقري يتكون </a:t>
            </a:r>
            <a:r>
              <a:rPr lang="ar-SA" sz="3200" b="1" dirty="0"/>
              <a:t>من عدة فقرات عظمية</a:t>
            </a:r>
          </a:p>
          <a:p>
            <a:r>
              <a:rPr lang="ar-SA" sz="3200" b="1" dirty="0">
                <a:solidFill>
                  <a:srgbClr val="FF0000"/>
                </a:solidFill>
              </a:rPr>
              <a:t>هي حيوانات لها عمود فقري في جسمها.</a:t>
            </a:r>
          </a:p>
          <a:p>
            <a:r>
              <a:rPr lang="ar-SA" sz="3200" b="1" dirty="0"/>
              <a:t>أهمية العمود الفقري.</a:t>
            </a:r>
          </a:p>
          <a:p>
            <a:r>
              <a:rPr lang="ar-SA" sz="3200" b="1" dirty="0"/>
              <a:t>يدعم الجسم ويسمح بحرية الحركة </a:t>
            </a:r>
          </a:p>
          <a:p>
            <a:r>
              <a:rPr lang="ar-SA" sz="3200" b="1" dirty="0"/>
              <a:t>للحيوانات الثقيلة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00" y="188640"/>
            <a:ext cx="62964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1820</TotalTime>
  <Words>161</Words>
  <Application>Microsoft Office PowerPoint</Application>
  <PresentationFormat>عرض على الشاشة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انظر وأتساءل ص66</vt:lpstr>
      <vt:lpstr>ما الصفات التي تشترك فيها الأسماك؟ ما الصفات التي تشترك فيها الطيور؟:</vt:lpstr>
      <vt:lpstr>استكشف ص67</vt:lpstr>
      <vt:lpstr>أقراء وأتعلم</vt:lpstr>
      <vt:lpstr>            </vt:lpstr>
      <vt:lpstr>عرض تقديمي في PowerPoint</vt:lpstr>
      <vt:lpstr>بعض الفقاريات لا تتغير درجة حرارة أجسامها وتسمى الحيوانات الثابتة درجة الحرارة والبعض تتغير حرارتها تبعا لدرجة حرارة البيئة المحيطة بها وتسمى الحيوانات المتغيرة درجة الحرارةراجعي 68ص  ثم اكتبي أمثلة        </vt:lpstr>
      <vt:lpstr>عرض تقديمي في PowerPoint</vt:lpstr>
      <vt:lpstr>عرض تقديمي في PowerPoint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computer</dc:creator>
  <cp:lastModifiedBy>SONY</cp:lastModifiedBy>
  <cp:revision>110</cp:revision>
  <dcterms:created xsi:type="dcterms:W3CDTF">2010-11-08T22:33:11Z</dcterms:created>
  <dcterms:modified xsi:type="dcterms:W3CDTF">2021-07-13T01:01:49Z</dcterms:modified>
</cp:coreProperties>
</file>