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42"/>
  </p:notesMasterIdLst>
  <p:sldIdLst>
    <p:sldId id="361" r:id="rId3"/>
    <p:sldId id="256" r:id="rId4"/>
    <p:sldId id="378" r:id="rId5"/>
    <p:sldId id="362" r:id="rId6"/>
    <p:sldId id="335" r:id="rId7"/>
    <p:sldId id="379" r:id="rId8"/>
    <p:sldId id="363" r:id="rId9"/>
    <p:sldId id="364" r:id="rId10"/>
    <p:sldId id="365" r:id="rId11"/>
    <p:sldId id="366" r:id="rId12"/>
    <p:sldId id="331" r:id="rId13"/>
    <p:sldId id="380" r:id="rId14"/>
    <p:sldId id="264" r:id="rId15"/>
    <p:sldId id="369" r:id="rId16"/>
    <p:sldId id="370" r:id="rId17"/>
    <p:sldId id="371" r:id="rId18"/>
    <p:sldId id="373" r:id="rId19"/>
    <p:sldId id="372" r:id="rId20"/>
    <p:sldId id="374" r:id="rId21"/>
    <p:sldId id="375" r:id="rId22"/>
    <p:sldId id="376" r:id="rId23"/>
    <p:sldId id="377" r:id="rId24"/>
    <p:sldId id="325" r:id="rId25"/>
    <p:sldId id="359" r:id="rId26"/>
    <p:sldId id="360" r:id="rId27"/>
    <p:sldId id="310" r:id="rId28"/>
    <p:sldId id="352" r:id="rId29"/>
    <p:sldId id="353" r:id="rId30"/>
    <p:sldId id="354" r:id="rId31"/>
    <p:sldId id="355" r:id="rId32"/>
    <p:sldId id="356" r:id="rId33"/>
    <p:sldId id="357" r:id="rId34"/>
    <p:sldId id="332" r:id="rId35"/>
    <p:sldId id="319" r:id="rId36"/>
    <p:sldId id="320" r:id="rId37"/>
    <p:sldId id="358" r:id="rId38"/>
    <p:sldId id="329" r:id="rId39"/>
    <p:sldId id="318" r:id="rId40"/>
    <p:sldId id="330" r:id="rId41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2B1"/>
    <a:srgbClr val="33CCFF"/>
    <a:srgbClr val="006600"/>
    <a:srgbClr val="00FF00"/>
    <a:srgbClr val="009900"/>
    <a:srgbClr val="FFCC00"/>
    <a:srgbClr val="0000FF"/>
    <a:srgbClr val="FF0066"/>
    <a:srgbClr val="FF505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85" autoAdjust="0"/>
    <p:restoredTop sz="94660"/>
  </p:normalViewPr>
  <p:slideViewPr>
    <p:cSldViewPr snapToObjects="1">
      <p:cViewPr varScale="1">
        <p:scale>
          <a:sx n="74" d="100"/>
          <a:sy n="74" d="100"/>
        </p:scale>
        <p:origin x="116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C93664-9D84-4F02-842F-5DA65DC5A064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D125D90-7521-4EB7-8B84-B7B9E636BE3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5</a:t>
            </a:fld>
            <a:endParaRPr lang="ar-S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27</a:t>
            </a:fld>
            <a:endParaRPr lang="ar-S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28</a:t>
            </a:fld>
            <a:endParaRPr lang="ar-S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29</a:t>
            </a:fld>
            <a:endParaRPr lang="ar-S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30</a:t>
            </a:fld>
            <a:endParaRPr lang="ar-S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31</a:t>
            </a:fld>
            <a:endParaRPr lang="ar-S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32</a:t>
            </a:fld>
            <a:endParaRPr lang="ar-S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/>
          </a:p>
        </p:txBody>
      </p:sp>
      <p:sp>
        <p:nvSpPr>
          <p:cNvPr id="5325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D783D-6F18-49AD-8A87-F0A0212646BB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ar-S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/>
          </a:p>
        </p:txBody>
      </p:sp>
      <p:sp>
        <p:nvSpPr>
          <p:cNvPr id="53252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2D783D-6F18-49AD-8A87-F0A0212646BB}" type="slidenum">
              <a:rPr lang="ar-SA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7</a:t>
            </a:fld>
            <a:endParaRPr lang="ar-S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8</a:t>
            </a:fld>
            <a:endParaRPr 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9</a:t>
            </a:fld>
            <a:endParaRPr 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10</a:t>
            </a:fld>
            <a:endParaRPr lang="ar-S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b="1" dirty="0">
              <a:solidFill>
                <a:schemeClr val="bg1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11</a:t>
            </a:fld>
            <a:endParaRPr lang="ar-S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125D90-7521-4EB7-8B84-B7B9E636BE3A}" type="slidenum">
              <a:rPr lang="ar-SA" smtClean="0"/>
              <a:pPr>
                <a:defRPr/>
              </a:pPr>
              <a:t>26</a:t>
            </a:fld>
            <a:endParaRPr lang="ar-S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2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149B6-32E6-4DD3-AAE7-11AC1124E350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D1C6E-4B3F-4ACB-892F-EC688D6C1B2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29F68-B8C8-4E88-A114-215A080CFAA6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F4A51-5792-4056-9018-9DA49EB009F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D0E4-B30A-4701-B365-F7F96E2CBE43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425D2-2477-4C24-8458-358C7A2F156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F2535-3C24-4394-9109-7B96E1DB92B3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D3E51-1BF1-45B8-B1AB-6BB01CF659B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44E06-C076-4499-8B73-C0B998331F74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DE9AF-A065-42C2-9F8A-4B8017D9EC6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89E56-BCD2-42B0-8CB4-55CABF1E1EDF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352EB-0FB9-4897-B035-C3606520D6D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DD787-3DD5-4AD8-8D7C-17B0609B7099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1C1DC-EF50-4379-9DA2-AF007B1BAFE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E9BAB-129D-4924-85AA-B25B353D5A55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1A4CA-CB78-4D4D-8190-4065F346798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1800D-1F80-40C6-AC87-99BC80B34A67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071CD-7C13-4F0B-A8AB-86792003497B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4D2B-7AD5-4A6D-B17B-F8A10E4B2C62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19C9-0005-4254-AFF9-E279F7017305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3B62B-20D9-4D83-A665-A31E3A205C38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A7C10-AB05-4147-B7BF-D58301A9EF1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A0234-C067-4A7F-B308-037512D7934A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19255-6461-4972-9868-85F73FBC54E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F9E0B-A02D-4827-9922-A64950048346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72B0F-01D3-4E17-AADF-E5CB935E0BB7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F1CEA-DDE5-4832-8D47-8A192DA1D083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50818-DFB4-41B9-828D-ADA7735A886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F6417-805E-4C44-9D67-649CA7E3E0B0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78C0D-16FE-4DA6-AB8A-16C606D82726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  <p:transition>
    <p:newsflash/>
    <p:sndAc>
      <p:stSnd>
        <p:snd r:embed="rId1" name="0011 - 6 beeps fade out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256BB-C1E0-4BDE-B104-320B0C263882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21871-1B8D-43EE-8AFC-E683139B5DD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293B3-C6E6-4BEF-A167-086CBC5D8F90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765FE-CDEB-402B-A73D-E98FB2E28C2D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D763-7D6B-4E53-99E6-1A1F796497CD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ADFBD-A1DB-4811-B0D5-B2AFE4A51930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52013-67B9-4044-A255-FD63B318ED76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EADAC-C7A4-4FF1-A507-88EF6C19CE5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712C0-E80C-4FF2-AE84-611FE868AE61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50690-47A9-43B8-BB82-7A6316B483E4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30EA8-E35E-4B90-A5B2-58C919A5CB02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825B2-0D8C-42E8-A65E-FC3CC2C488F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47591-3E67-47C0-89E7-D16043911F4C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1B1AD-A4EC-498F-8DF7-353A7093162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zoom/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FC7B6F-C812-472A-988B-F627634116EA}" type="datetimeFigureOut">
              <a:rPr lang="ar-EG"/>
              <a:pPr>
                <a:defRPr/>
              </a:pPr>
              <a:t>18/09/1442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8095A6-33EA-40AC-8BEA-EC369A94EA8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  <p:sndAc>
      <p:stSnd>
        <p:snd r:embed="rId13" name="type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3D44FE-67AD-45C4-9F66-C971B501456F}" type="datetimeFigureOut">
              <a:rPr lang="ar-SA"/>
              <a:pPr>
                <a:defRPr/>
              </a:pPr>
              <a:t>18/09/1442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75886C-F95C-441F-A15A-0E9CA6B2CCE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newsflash/>
    <p:sndAc>
      <p:stSnd>
        <p:snd r:embed="rId13" name="0011 - 6 beeps fade out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audio" Target="../media/audio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audio" Target="../media/audio2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7.wav"/><Relationship Id="rId5" Type="http://schemas.openxmlformats.org/officeDocument/2006/relationships/audio" Target="../media/audio29.wav"/><Relationship Id="rId4" Type="http://schemas.openxmlformats.org/officeDocument/2006/relationships/audio" Target="../media/audio2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audio" Target="../media/audio30.wav"/><Relationship Id="rId7" Type="http://schemas.openxmlformats.org/officeDocument/2006/relationships/audio" Target="../media/audio34.wav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11" Type="http://schemas.openxmlformats.org/officeDocument/2006/relationships/image" Target="../media/image11.png"/><Relationship Id="rId5" Type="http://schemas.openxmlformats.org/officeDocument/2006/relationships/audio" Target="../media/audio32.wav"/><Relationship Id="rId10" Type="http://schemas.openxmlformats.org/officeDocument/2006/relationships/image" Target="../media/image10.png"/><Relationship Id="rId4" Type="http://schemas.openxmlformats.org/officeDocument/2006/relationships/audio" Target="../media/audio31.wav"/><Relationship Id="rId9" Type="http://schemas.openxmlformats.org/officeDocument/2006/relationships/audio" Target="../media/audio3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7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audio" Target="../media/audio38.wav"/><Relationship Id="rId4" Type="http://schemas.openxmlformats.org/officeDocument/2006/relationships/audio" Target="../media/audio3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audio" Target="../media/audio41.wav"/><Relationship Id="rId4" Type="http://schemas.openxmlformats.org/officeDocument/2006/relationships/audio" Target="../media/audio4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2.wav"/><Relationship Id="rId4" Type="http://schemas.openxmlformats.org/officeDocument/2006/relationships/audio" Target="../media/audio5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7" Type="http://schemas.openxmlformats.org/officeDocument/2006/relationships/audio" Target="../media/audio6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9.wav"/><Relationship Id="rId5" Type="http://schemas.openxmlformats.org/officeDocument/2006/relationships/audio" Target="../media/audio58.wav"/><Relationship Id="rId4" Type="http://schemas.openxmlformats.org/officeDocument/2006/relationships/audio" Target="../media/audio3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1.wav"/><Relationship Id="rId7" Type="http://schemas.openxmlformats.org/officeDocument/2006/relationships/audio" Target="../media/audio6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4.wav"/><Relationship Id="rId5" Type="http://schemas.openxmlformats.org/officeDocument/2006/relationships/audio" Target="../media/audio63.wav"/><Relationship Id="rId4" Type="http://schemas.openxmlformats.org/officeDocument/2006/relationships/audio" Target="../media/audio6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9.wav"/><Relationship Id="rId5" Type="http://schemas.openxmlformats.org/officeDocument/2006/relationships/audio" Target="../media/audio68.wav"/><Relationship Id="rId4" Type="http://schemas.openxmlformats.org/officeDocument/2006/relationships/audio" Target="../media/audio67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72.wav"/><Relationship Id="rId4" Type="http://schemas.openxmlformats.org/officeDocument/2006/relationships/audio" Target="../media/audio7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70.wav"/><Relationship Id="rId7" Type="http://schemas.openxmlformats.org/officeDocument/2006/relationships/audio" Target="../media/audio7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4.wav"/><Relationship Id="rId5" Type="http://schemas.openxmlformats.org/officeDocument/2006/relationships/audio" Target="../media/audio16.wav"/><Relationship Id="rId10" Type="http://schemas.openxmlformats.org/officeDocument/2006/relationships/audio" Target="../media/audio77.wav"/><Relationship Id="rId4" Type="http://schemas.openxmlformats.org/officeDocument/2006/relationships/audio" Target="../media/audio73.wav"/><Relationship Id="rId9" Type="http://schemas.openxmlformats.org/officeDocument/2006/relationships/audio" Target="../media/audio76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2.wav"/><Relationship Id="rId3" Type="http://schemas.openxmlformats.org/officeDocument/2006/relationships/audio" Target="../media/audio70.wav"/><Relationship Id="rId7" Type="http://schemas.openxmlformats.org/officeDocument/2006/relationships/audio" Target="../media/audio8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0.wav"/><Relationship Id="rId5" Type="http://schemas.openxmlformats.org/officeDocument/2006/relationships/audio" Target="../media/audio79.wav"/><Relationship Id="rId10" Type="http://schemas.openxmlformats.org/officeDocument/2006/relationships/audio" Target="../media/audio84.wav"/><Relationship Id="rId4" Type="http://schemas.openxmlformats.org/officeDocument/2006/relationships/audio" Target="../media/audio78.wav"/><Relationship Id="rId9" Type="http://schemas.openxmlformats.org/officeDocument/2006/relationships/audio" Target="../media/audio8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86.wav"/><Relationship Id="rId4" Type="http://schemas.openxmlformats.org/officeDocument/2006/relationships/audio" Target="../media/audio8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7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8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0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9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audio" Target="../media/audio9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92.wav"/><Relationship Id="rId7" Type="http://schemas.openxmlformats.org/officeDocument/2006/relationships/audio" Target="../media/audio9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5.wav"/><Relationship Id="rId5" Type="http://schemas.openxmlformats.org/officeDocument/2006/relationships/audio" Target="../media/audio94.wav"/><Relationship Id="rId4" Type="http://schemas.openxmlformats.org/officeDocument/2006/relationships/audio" Target="../media/audio9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8.wav"/><Relationship Id="rId5" Type="http://schemas.openxmlformats.org/officeDocument/2006/relationships/audio" Target="../media/audio79.wav"/><Relationship Id="rId4" Type="http://schemas.openxmlformats.org/officeDocument/2006/relationships/audio" Target="../media/audio97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audio" Target="../media/audio100.wav"/><Relationship Id="rId4" Type="http://schemas.openxmlformats.org/officeDocument/2006/relationships/audio" Target="../media/audio99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03.wav"/><Relationship Id="rId4" Type="http://schemas.openxmlformats.org/officeDocument/2006/relationships/audio" Target="../media/audio10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audio" Target="../media/audio106.wav"/><Relationship Id="rId4" Type="http://schemas.openxmlformats.org/officeDocument/2006/relationships/audio" Target="../media/audio105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90.wav"/><Relationship Id="rId7" Type="http://schemas.openxmlformats.org/officeDocument/2006/relationships/audio" Target="../media/audio10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5.wav"/><Relationship Id="rId5" Type="http://schemas.openxmlformats.org/officeDocument/2006/relationships/audio" Target="../media/audio104.wav"/><Relationship Id="rId4" Type="http://schemas.openxmlformats.org/officeDocument/2006/relationships/audio" Target="../media/audio9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audio" Target="../media/audio13.wav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FD89851C-23BF-4D26-875A-BD90C4969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71" y="1898830"/>
            <a:ext cx="3622658" cy="1123712"/>
          </a:xfrm>
          <a:prstGeom prst="roundRect">
            <a:avLst/>
          </a:prstGeom>
          <a:ln>
            <a:noFill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EG" sz="60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ndalus" pitchFamily="18" charset="-78"/>
                <a:cs typeface="+mn-cs"/>
              </a:rPr>
              <a:t>الوحدة الأولى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1677E74-14FF-41E9-BADB-C226FCA71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644" y="3685528"/>
            <a:ext cx="6408712" cy="1516499"/>
          </a:xfrm>
          <a:prstGeom prst="round2Same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rtl="1">
              <a:defRPr/>
            </a:pPr>
            <a:r>
              <a:rPr lang="ar-EG" sz="8800" b="1" dirty="0"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+mn-cs"/>
              </a:rPr>
              <a:t>المخلوقات الحية</a:t>
            </a:r>
            <a:endParaRPr lang="ar-EG" sz="8800" b="1" dirty="0"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newsflash/>
    <p:sndAc>
      <p:stSnd>
        <p:snd r:embed="rId2" name="0011 - 6 beeps fade ou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وحدة الأولى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خلوقات الح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6522595" y="636911"/>
            <a:ext cx="1631012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400" b="1" dirty="0">
                <a:solidFill>
                  <a:srgbClr val="FFFF00"/>
                </a:solidFill>
                <a:latin typeface="Calibri" pitchFamily="34" charset="0"/>
                <a:cs typeface="+mn-cs"/>
              </a:rPr>
              <a:t>البيضة </a:t>
            </a:r>
            <a:endParaRPr lang="en-US" sz="4400" b="1" dirty="0">
              <a:solidFill>
                <a:srgbClr val="FFFF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7" name="Picture 21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883302" y="2108981"/>
            <a:ext cx="3143271" cy="2462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4977045" y="2274838"/>
            <a:ext cx="30670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تركيب يحتوي على الحيوان الصغير، وما يحتاج إليه ليعيش.</a:t>
            </a:r>
            <a:endParaRPr lang="en-US" sz="3600" b="1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بيض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بيض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ركيب يحتوي على الحيوان الصغير، وما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65453" y="1584598"/>
            <a:ext cx="3143267" cy="919401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+mn-cs"/>
              </a:rPr>
              <a:t>الدرس الأول</a:t>
            </a:r>
          </a:p>
        </p:txBody>
      </p:sp>
      <p:sp>
        <p:nvSpPr>
          <p:cNvPr id="15" name="Wave 14"/>
          <p:cNvSpPr/>
          <p:nvPr/>
        </p:nvSpPr>
        <p:spPr bwMode="auto">
          <a:xfrm>
            <a:off x="1277946" y="3248980"/>
            <a:ext cx="6588107" cy="1387490"/>
          </a:xfrm>
          <a:prstGeom prst="snip2SameRect">
            <a:avLst/>
          </a:prstGeom>
          <a:solidFill>
            <a:srgbClr val="C00000"/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</a:rPr>
              <a:t>دورات حياة النباتات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 pitchFamily="18" charset="-78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0" y="6381750"/>
            <a:ext cx="1403350" cy="4762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التهيئة</a:t>
            </a:r>
          </a:p>
        </p:txBody>
      </p:sp>
    </p:spTree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دورات حياة النبات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9"/>
          <p:cNvSpPr txBox="1"/>
          <p:nvPr/>
        </p:nvSpPr>
        <p:spPr bwMode="auto">
          <a:xfrm>
            <a:off x="5524250" y="588713"/>
            <a:ext cx="2837256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FFFF00"/>
                </a:solidFill>
                <a:latin typeface="+mn-lt"/>
                <a:cs typeface="+mn-cs"/>
              </a:rPr>
              <a:t>أنظر وأتساءل</a:t>
            </a:r>
          </a:p>
        </p:txBody>
      </p:sp>
      <p:sp>
        <p:nvSpPr>
          <p:cNvPr id="12" name="TextBox 14"/>
          <p:cNvSpPr txBox="1"/>
          <p:nvPr/>
        </p:nvSpPr>
        <p:spPr bwMode="auto">
          <a:xfrm>
            <a:off x="1040578" y="1708665"/>
            <a:ext cx="65699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+mn-lt"/>
                <a:cs typeface="+mn-cs"/>
              </a:rPr>
              <a:t>من أين تأتي </a:t>
            </a:r>
            <a:r>
              <a:rPr lang="ar-EG" sz="3600" b="1" dirty="0" err="1">
                <a:latin typeface="+mn-lt"/>
                <a:cs typeface="+mn-cs"/>
              </a:rPr>
              <a:t>البذور؟</a:t>
            </a:r>
            <a:r>
              <a:rPr lang="ar-EG" sz="3600" b="1" dirty="0">
                <a:latin typeface="+mn-lt"/>
                <a:cs typeface="+mn-cs"/>
              </a:rPr>
              <a:t> وكيف تصبح نباتات؟</a:t>
            </a:r>
            <a:endParaRPr lang="en-US" sz="3600" b="1" dirty="0">
              <a:latin typeface="+mn-lt"/>
              <a:cs typeface="+mn-cs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71500" y="6399243"/>
            <a:ext cx="1403350" cy="4762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التهيئة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7BFAF8F-8578-4D46-A4A8-DD6166098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75" y="2697412"/>
            <a:ext cx="7247746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67974"/>
      </p:ext>
    </p:extLst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نظر وأتساء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ن أين تأ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تهي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086720" y="2124310"/>
            <a:ext cx="4477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هل تحتاج البذور إلى الماء لتنبت وتنمو؟</a:t>
            </a:r>
          </a:p>
        </p:txBody>
      </p:sp>
      <p:grpSp>
        <p:nvGrpSpPr>
          <p:cNvPr id="23" name="مجموعة 14"/>
          <p:cNvGrpSpPr/>
          <p:nvPr/>
        </p:nvGrpSpPr>
        <p:grpSpPr>
          <a:xfrm>
            <a:off x="594927" y="895550"/>
            <a:ext cx="3840378" cy="5500702"/>
            <a:chOff x="142844" y="1857364"/>
            <a:chExt cx="2786082" cy="6142420"/>
          </a:xfrm>
        </p:grpSpPr>
        <p:sp>
          <p:nvSpPr>
            <p:cNvPr id="24" name="مستطيل 23"/>
            <p:cNvSpPr/>
            <p:nvPr/>
          </p:nvSpPr>
          <p:spPr>
            <a:xfrm>
              <a:off x="142844" y="1857364"/>
              <a:ext cx="2786082" cy="6142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  <p:sp>
          <p:nvSpPr>
            <p:cNvPr id="25" name="مستطيل 24"/>
            <p:cNvSpPr/>
            <p:nvPr/>
          </p:nvSpPr>
          <p:spPr>
            <a:xfrm>
              <a:off x="142876" y="1857364"/>
              <a:ext cx="2786050" cy="7143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/>
            </a:p>
          </p:txBody>
        </p:sp>
      </p:grpSp>
      <p:grpSp>
        <p:nvGrpSpPr>
          <p:cNvPr id="26" name="Group 3"/>
          <p:cNvGrpSpPr>
            <a:grpSpLocks/>
          </p:cNvGrpSpPr>
          <p:nvPr/>
        </p:nvGrpSpPr>
        <p:grpSpPr bwMode="auto">
          <a:xfrm>
            <a:off x="-387853" y="432101"/>
            <a:ext cx="4742675" cy="1820187"/>
            <a:chOff x="724872" y="2132155"/>
            <a:chExt cx="5875450" cy="2314989"/>
          </a:xfrm>
          <a:noFill/>
        </p:grpSpPr>
        <p:sp>
          <p:nvSpPr>
            <p:cNvPr id="27" name="وسيلة شرح بيضاوية 1"/>
            <p:cNvSpPr/>
            <p:nvPr/>
          </p:nvSpPr>
          <p:spPr>
            <a:xfrm rot="20853003">
              <a:off x="742572" y="2876325"/>
              <a:ext cx="4643307" cy="1570819"/>
            </a:xfrm>
            <a:prstGeom prst="wedgeEllipseCallout">
              <a:avLst>
                <a:gd name="adj1" fmla="val -22603"/>
                <a:gd name="adj2" fmla="val 33914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724872" y="2132155"/>
              <a:ext cx="5875450" cy="2028284"/>
              <a:chOff x="724872" y="2132155"/>
              <a:chExt cx="5875450" cy="2028284"/>
            </a:xfrm>
            <a:grpFill/>
          </p:grpSpPr>
          <p:sp>
            <p:nvSpPr>
              <p:cNvPr id="29" name="وسيلة شرح بيضاوية 1"/>
              <p:cNvSpPr/>
              <p:nvPr/>
            </p:nvSpPr>
            <p:spPr>
              <a:xfrm rot="20853003">
                <a:off x="724872" y="2589620"/>
                <a:ext cx="4643306" cy="1570819"/>
              </a:xfrm>
              <a:prstGeom prst="wedgeEllipseCallout">
                <a:avLst>
                  <a:gd name="adj1" fmla="val 16980"/>
                  <a:gd name="adj2" fmla="val 35528"/>
                </a:avLst>
              </a:prstGeom>
              <a:grpFill/>
              <a:ln w="57150"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6000" dirty="0">
                  <a:solidFill>
                    <a:schemeClr val="tx1"/>
                  </a:solidFill>
                  <a:ea typeface="Calibri"/>
                </a:endParaRPr>
              </a:p>
            </p:txBody>
          </p:sp>
          <p:sp>
            <p:nvSpPr>
              <p:cNvPr id="30" name="وسيلة شرح بيضاوية 1"/>
              <p:cNvSpPr/>
              <p:nvPr/>
            </p:nvSpPr>
            <p:spPr>
              <a:xfrm>
                <a:off x="1957016" y="2132155"/>
                <a:ext cx="4643306" cy="1570819"/>
              </a:xfrm>
              <a:prstGeom prst="wedgeEllipseCallout">
                <a:avLst>
                  <a:gd name="adj1" fmla="val 27625"/>
                  <a:gd name="adj2" fmla="val 32231"/>
                </a:avLst>
              </a:prstGeom>
              <a:grpFill/>
              <a:ln w="57150"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rtl="1">
                  <a:defRPr/>
                </a:pPr>
                <a:r>
                  <a:rPr lang="ar-EG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أحتاج </a:t>
                </a:r>
                <a:r>
                  <a:rPr lang="ar-SA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إلى</a:t>
                </a:r>
                <a:r>
                  <a:rPr lang="ar-EG" sz="36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:</a:t>
                </a:r>
              </a:p>
            </p:txBody>
          </p:sp>
        </p:grpSp>
      </p:grpSp>
      <p:grpSp>
        <p:nvGrpSpPr>
          <p:cNvPr id="31" name="مجموعة 16"/>
          <p:cNvGrpSpPr>
            <a:grpSpLocks/>
          </p:cNvGrpSpPr>
          <p:nvPr/>
        </p:nvGrpSpPr>
        <p:grpSpPr bwMode="auto">
          <a:xfrm>
            <a:off x="725882" y="1743067"/>
            <a:ext cx="3240088" cy="1243346"/>
            <a:chOff x="4253270" y="3186165"/>
            <a:chExt cx="3240088" cy="1243346"/>
          </a:xfrm>
        </p:grpSpPr>
        <p:pic>
          <p:nvPicPr>
            <p:cNvPr id="32" name="Picture 25"/>
            <p:cNvPicPr>
              <a:picLocks noChangeAspect="1" noChangeArrowheads="1"/>
            </p:cNvPicPr>
            <p:nvPr/>
          </p:nvPicPr>
          <p:blipFill>
            <a:blip r:embed="rId10">
              <a:lum contrast="40000"/>
            </a:blip>
            <a:srcRect/>
            <a:stretch>
              <a:fillRect/>
            </a:stretch>
          </p:blipFill>
          <p:spPr bwMode="auto">
            <a:xfrm>
              <a:off x="5597546" y="3186165"/>
              <a:ext cx="8001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4253270" y="3905636"/>
              <a:ext cx="3240088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defRPr/>
              </a:pPr>
              <a:r>
                <a:rPr lang="ar-EG" sz="2800" b="1" dirty="0">
                  <a:latin typeface="Calibri" pitchFamily="34" charset="0"/>
                  <a:cs typeface="+mn-cs"/>
                </a:rPr>
                <a:t>6 بذور سريعة الإنبات</a:t>
              </a:r>
              <a:endParaRPr lang="en-US" sz="2800" b="1" dirty="0">
                <a:latin typeface="Calibri" pitchFamily="34" charset="0"/>
                <a:cs typeface="+mn-cs"/>
              </a:endParaRPr>
            </a:p>
          </p:txBody>
        </p:sp>
      </p:grpSp>
      <p:pic>
        <p:nvPicPr>
          <p:cNvPr id="34" name="Picture 1"/>
          <p:cNvPicPr>
            <a:picLocks noChangeAspect="1" noChangeArrowheads="1"/>
          </p:cNvPicPr>
          <p:nvPr/>
        </p:nvPicPr>
        <p:blipFill rotWithShape="1">
          <a:blip r:embed="rId11">
            <a:lum contrast="40000"/>
          </a:blip>
          <a:srcRect b="49618"/>
          <a:stretch/>
        </p:blipFill>
        <p:spPr bwMode="auto">
          <a:xfrm>
            <a:off x="1398982" y="3195317"/>
            <a:ext cx="1893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11994" y="4539284"/>
            <a:ext cx="1846262" cy="126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مستطيل 12"/>
          <p:cNvSpPr>
            <a:spLocks noChangeArrowheads="1"/>
          </p:cNvSpPr>
          <p:nvPr/>
        </p:nvSpPr>
        <p:spPr bwMode="auto">
          <a:xfrm>
            <a:off x="6552220" y="469901"/>
            <a:ext cx="1846835" cy="851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4400" b="1" dirty="0"/>
              <a:t>أستكشف</a:t>
            </a:r>
            <a:endParaRPr lang="en-US" sz="4400" b="1" dirty="0"/>
          </a:p>
        </p:txBody>
      </p:sp>
      <p:sp>
        <p:nvSpPr>
          <p:cNvPr id="8" name="مستطيل مستدير الزوايا 7"/>
          <p:cNvSpPr/>
          <p:nvPr/>
        </p:nvSpPr>
        <p:spPr bwMode="auto">
          <a:xfrm>
            <a:off x="1148621" y="366109"/>
            <a:ext cx="2643174" cy="5237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r>
              <a:rPr lang="ar-SA" sz="2800" b="1" dirty="0">
                <a:solidFill>
                  <a:schemeClr val="tx1"/>
                </a:solidFill>
              </a:rPr>
              <a:t>نشاط استقصائي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62450FD0-2AF5-4B1F-830D-9A4F7C90B0BC}"/>
              </a:ext>
            </a:extLst>
          </p:cNvPr>
          <p:cNvSpPr txBox="1"/>
          <p:nvPr/>
        </p:nvSpPr>
        <p:spPr>
          <a:xfrm>
            <a:off x="1302513" y="5811959"/>
            <a:ext cx="22281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rgbClr val="C00000"/>
                </a:solidFill>
              </a:rPr>
              <a:t>منشفتين ورقيتين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C22C0676-86D1-41BC-9FC3-D684EAE0C442}"/>
              </a:ext>
            </a:extLst>
          </p:cNvPr>
          <p:cNvSpPr txBox="1"/>
          <p:nvPr/>
        </p:nvSpPr>
        <p:spPr>
          <a:xfrm>
            <a:off x="1393359" y="3747323"/>
            <a:ext cx="18902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EG" sz="2800" b="1" dirty="0">
                <a:solidFill>
                  <a:srgbClr val="C00000"/>
                </a:solidFill>
              </a:rPr>
              <a:t>عدسة مكبرة</a:t>
            </a: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كش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شاط استقص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ل تحتاج البذور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حتاج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بذور سريعة الإن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سة مكب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منشف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8" grpId="0" animBg="1"/>
      <p:bldP spid="8" grpId="0"/>
      <p:bldP spid="2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2"/>
          <p:cNvSpPr/>
          <p:nvPr/>
        </p:nvSpPr>
        <p:spPr>
          <a:xfrm>
            <a:off x="6804025" y="6021388"/>
            <a:ext cx="2016125" cy="5032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الاستكشاف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255973" y="906865"/>
            <a:ext cx="3762375" cy="1460500"/>
            <a:chOff x="724872" y="2589620"/>
            <a:chExt cx="4661007" cy="1857524"/>
          </a:xfrm>
          <a:noFill/>
        </p:grpSpPr>
        <p:sp>
          <p:nvSpPr>
            <p:cNvPr id="27" name="وسيلة شرح بيضاوية 1"/>
            <p:cNvSpPr/>
            <p:nvPr/>
          </p:nvSpPr>
          <p:spPr>
            <a:xfrm rot="20853003">
              <a:off x="742572" y="2876325"/>
              <a:ext cx="4643307" cy="1570819"/>
            </a:xfrm>
            <a:prstGeom prst="wedgeEllipseCallout">
              <a:avLst>
                <a:gd name="adj1" fmla="val -22603"/>
                <a:gd name="adj2" fmla="val 33914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  <p:sp>
          <p:nvSpPr>
            <p:cNvPr id="29" name="وسيلة شرح بيضاوية 1"/>
            <p:cNvSpPr/>
            <p:nvPr/>
          </p:nvSpPr>
          <p:spPr bwMode="auto">
            <a:xfrm rot="20853003">
              <a:off x="724872" y="2589620"/>
              <a:ext cx="4643306" cy="1570819"/>
            </a:xfrm>
            <a:prstGeom prst="wedgeEllipseCallout">
              <a:avLst>
                <a:gd name="adj1" fmla="val 16980"/>
                <a:gd name="adj2" fmla="val 35528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</p:grpSp>
      <p:sp>
        <p:nvSpPr>
          <p:cNvPr id="28" name="مربع نص 27"/>
          <p:cNvSpPr txBox="1"/>
          <p:nvPr/>
        </p:nvSpPr>
        <p:spPr>
          <a:xfrm>
            <a:off x="5319434" y="673105"/>
            <a:ext cx="2692399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solidFill>
                  <a:srgbClr val="FFFF00"/>
                </a:solidFill>
              </a:rPr>
              <a:t>أكون فرضية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4002002" y="2229987"/>
            <a:ext cx="4314116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ar-SA" sz="3200" b="1" dirty="0">
                <a:solidFill>
                  <a:sysClr val="windowText" lastClr="000000"/>
                </a:solidFill>
              </a:rPr>
              <a:t>هل تحتاج البذور إلى الماء لتنبت وتنمو؟</a:t>
            </a:r>
            <a:br>
              <a:rPr lang="ar-SA" sz="3200" b="1" dirty="0">
                <a:solidFill>
                  <a:sysClr val="windowText" lastClr="000000"/>
                </a:solidFill>
              </a:rPr>
            </a:br>
            <a:r>
              <a:rPr lang="ar-SA" sz="3200" b="1" dirty="0">
                <a:solidFill>
                  <a:sysClr val="windowText" lastClr="000000"/>
                </a:solidFill>
              </a:rPr>
              <a:t>أضع فرضيتي، وأبدؤها </a:t>
            </a:r>
            <a:r>
              <a:rPr lang="ar-SA" sz="3200" b="1" dirty="0" err="1">
                <a:solidFill>
                  <a:sysClr val="windowText" lastClr="000000"/>
                </a:solidFill>
              </a:rPr>
              <a:t>بـ</a:t>
            </a:r>
            <a:r>
              <a:rPr lang="ar-SA" sz="3200" b="1" dirty="0">
                <a:solidFill>
                  <a:sysClr val="windowText" lastClr="000000"/>
                </a:solidFill>
              </a:rPr>
              <a:t> "إذا لم تحصل البذور على الماء فإنها...".</a:t>
            </a:r>
            <a:endParaRPr lang="ar-EG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5327650" y="4933375"/>
            <a:ext cx="14224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Low" rtl="1"/>
            <a:r>
              <a:rPr lang="ar-SA" sz="3200" b="1" dirty="0">
                <a:solidFill>
                  <a:srgbClr val="C00000"/>
                </a:solidFill>
              </a:rPr>
              <a:t>لن تنمو.</a:t>
            </a:r>
            <a:endParaRPr lang="ar-EG" sz="3200" b="1" dirty="0">
              <a:solidFill>
                <a:srgbClr val="C00000"/>
              </a:solidFill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AE851E3-804C-4655-BFD7-0E4996126384}"/>
              </a:ext>
            </a:extLst>
          </p:cNvPr>
          <p:cNvGrpSpPr/>
          <p:nvPr/>
        </p:nvGrpSpPr>
        <p:grpSpPr>
          <a:xfrm>
            <a:off x="794946" y="702246"/>
            <a:ext cx="2800521" cy="5538784"/>
            <a:chOff x="1047573" y="705459"/>
            <a:chExt cx="2800521" cy="5538784"/>
          </a:xfrm>
        </p:grpSpPr>
        <p:grpSp>
          <p:nvGrpSpPr>
            <p:cNvPr id="2" name="مجموعة 14"/>
            <p:cNvGrpSpPr/>
            <p:nvPr/>
          </p:nvGrpSpPr>
          <p:grpSpPr>
            <a:xfrm>
              <a:off x="1047573" y="705459"/>
              <a:ext cx="2800521" cy="5538784"/>
              <a:chOff x="585521" y="1724530"/>
              <a:chExt cx="2800521" cy="6184945"/>
            </a:xfrm>
          </p:grpSpPr>
          <p:sp>
            <p:nvSpPr>
              <p:cNvPr id="24" name="مستطيل 23"/>
              <p:cNvSpPr/>
              <p:nvPr/>
            </p:nvSpPr>
            <p:spPr>
              <a:xfrm>
                <a:off x="599960" y="1767055"/>
                <a:ext cx="2786082" cy="61424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5CA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EG" dirty="0"/>
              </a:p>
            </p:txBody>
          </p:sp>
          <p:sp>
            <p:nvSpPr>
              <p:cNvPr id="25" name="مستطيل 24"/>
              <p:cNvSpPr/>
              <p:nvPr/>
            </p:nvSpPr>
            <p:spPr>
              <a:xfrm>
                <a:off x="585521" y="1724530"/>
                <a:ext cx="2786050" cy="71437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EG" sz="3600" b="1" dirty="0"/>
                  <a:t>احتاج الى</a:t>
                </a:r>
              </a:p>
            </p:txBody>
          </p:sp>
        </p:grp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0889" y="1359328"/>
              <a:ext cx="1143000" cy="1488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66576" y="3266740"/>
              <a:ext cx="1571625" cy="1076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64512" y="4700941"/>
              <a:ext cx="1724025" cy="885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D6F3A1C1-6A22-478A-8995-4FF1D8B7F80D}"/>
                </a:ext>
              </a:extLst>
            </p:cNvPr>
            <p:cNvSpPr txBox="1"/>
            <p:nvPr/>
          </p:nvSpPr>
          <p:spPr>
            <a:xfrm>
              <a:off x="1691240" y="2908993"/>
              <a:ext cx="189021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2800" b="1" dirty="0">
                  <a:solidFill>
                    <a:srgbClr val="C00000"/>
                  </a:solidFill>
                </a:rPr>
                <a:t>ماء</a:t>
              </a:r>
            </a:p>
          </p:txBody>
        </p:sp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429B8104-EC46-49E9-9A0B-04807EF976A4}"/>
                </a:ext>
              </a:extLst>
            </p:cNvPr>
            <p:cNvSpPr txBox="1"/>
            <p:nvPr/>
          </p:nvSpPr>
          <p:spPr>
            <a:xfrm>
              <a:off x="1412849" y="4317390"/>
              <a:ext cx="2381954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2400" b="1" dirty="0">
                  <a:solidFill>
                    <a:srgbClr val="C00000"/>
                  </a:solidFill>
                </a:rPr>
                <a:t>كيسيين بلاستيكيين</a:t>
              </a:r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02362BB5-FF62-4982-9256-9C117DF3AA61}"/>
                </a:ext>
              </a:extLst>
            </p:cNvPr>
            <p:cNvSpPr txBox="1"/>
            <p:nvPr/>
          </p:nvSpPr>
          <p:spPr>
            <a:xfrm>
              <a:off x="1680889" y="5496536"/>
              <a:ext cx="189021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EG" sz="2800" b="1" dirty="0">
                  <a:solidFill>
                    <a:srgbClr val="C00000"/>
                  </a:solidFill>
                </a:rPr>
                <a:t>عدسة مكبرة</a:t>
              </a:r>
            </a:p>
          </p:txBody>
        </p:sp>
      </p:grp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كون فرض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هل تحتاج البذور إ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ن تنم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مستطيل 11"/>
          <p:cNvSpPr>
            <a:spLocks noChangeArrowheads="1"/>
          </p:cNvSpPr>
          <p:nvPr/>
        </p:nvSpPr>
        <p:spPr bwMode="auto">
          <a:xfrm>
            <a:off x="4901320" y="637443"/>
            <a:ext cx="3008538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4400" b="1" dirty="0">
                <a:solidFill>
                  <a:srgbClr val="FFFF00"/>
                </a:solidFill>
              </a:rPr>
              <a:t>أختبر فرضيتي </a:t>
            </a:r>
          </a:p>
        </p:txBody>
      </p:sp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2861810" y="1609192"/>
            <a:ext cx="555786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EG" sz="3600" b="1" dirty="0">
                <a:solidFill>
                  <a:srgbClr val="FF0066"/>
                </a:solidFill>
                <a:latin typeface="Calibri" pitchFamily="34" charset="0"/>
                <a:cs typeface="+mn-cs"/>
              </a:rPr>
              <a:t>1- ألاحظ. </a:t>
            </a:r>
            <a:r>
              <a:rPr lang="ar-EG" sz="3200" b="1" dirty="0">
                <a:latin typeface="Calibri" pitchFamily="34" charset="0"/>
                <a:cs typeface="+mn-cs"/>
              </a:rPr>
              <a:t>أنظر إلى البذور بالعدسة المكبرة، وأرسم ما أشاهده.</a:t>
            </a:r>
            <a:endParaRPr lang="en-US" sz="3200" b="1" dirty="0">
              <a:latin typeface="Calibri" pitchFamily="34" charset="0"/>
              <a:cs typeface="+mn-cs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575" y="3053442"/>
            <a:ext cx="4384585" cy="314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مستطيل 34"/>
          <p:cNvSpPr/>
          <p:nvPr/>
        </p:nvSpPr>
        <p:spPr>
          <a:xfrm>
            <a:off x="5247075" y="4110035"/>
            <a:ext cx="1335070" cy="3524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EG" sz="2800" b="1" dirty="0">
                <a:solidFill>
                  <a:schemeClr val="tx1"/>
                </a:solidFill>
              </a:rPr>
              <a:t>الخطوة 1</a:t>
            </a: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ختبر فرضي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لاحظ أنظ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خطوة الأو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وسيلة شرح بيضاوية 1"/>
          <p:cNvSpPr/>
          <p:nvPr/>
        </p:nvSpPr>
        <p:spPr bwMode="auto">
          <a:xfrm rot="20853003">
            <a:off x="-290548" y="1122355"/>
            <a:ext cx="3748088" cy="1235075"/>
          </a:xfrm>
          <a:prstGeom prst="wedgeEllipseCallout">
            <a:avLst>
              <a:gd name="adj1" fmla="val -22603"/>
              <a:gd name="adj2" fmla="val 33914"/>
            </a:avLst>
          </a:prstGeom>
          <a:noFill/>
          <a:ln w="57150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0" dirty="0">
              <a:solidFill>
                <a:schemeClr val="tx1"/>
              </a:solidFill>
              <a:ea typeface="Calibri"/>
            </a:endParaRPr>
          </a:p>
        </p:txBody>
      </p:sp>
      <p:sp>
        <p:nvSpPr>
          <p:cNvPr id="28" name="مستطيل 11"/>
          <p:cNvSpPr>
            <a:spLocks noChangeArrowheads="1"/>
          </p:cNvSpPr>
          <p:nvPr/>
        </p:nvSpPr>
        <p:spPr bwMode="auto">
          <a:xfrm>
            <a:off x="5022050" y="644566"/>
            <a:ext cx="3008538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4400" b="1" dirty="0">
                <a:solidFill>
                  <a:srgbClr val="FFFF00"/>
                </a:solidFill>
              </a:rPr>
              <a:t>أختبر فرضيتي 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836585" y="2258870"/>
            <a:ext cx="747020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800" b="1" dirty="0">
                <a:solidFill>
                  <a:srgbClr val="FF0066"/>
                </a:solidFill>
                <a:latin typeface="Calibri" pitchFamily="34" charset="0"/>
                <a:cs typeface="+mn-cs"/>
              </a:rPr>
              <a:t>2- أتعامل مع المتغيرات.</a:t>
            </a:r>
          </a:p>
          <a:p>
            <a:pPr algn="justLow" rtl="1">
              <a:defRPr/>
            </a:pPr>
            <a:r>
              <a:rPr lang="ar-EG" sz="3200" b="1" dirty="0">
                <a:latin typeface="Calibri" pitchFamily="34" charset="0"/>
                <a:cs typeface="+mn-cs"/>
              </a:rPr>
              <a:t> أثني المنشفتين الورقيتين، ثم أضع ملعقتين من الماء على إحداهما، ثم أضع المنشفة المبللة في كيس ب</a:t>
            </a:r>
            <a:r>
              <a:rPr lang="ar-SA" sz="3200" b="1" dirty="0">
                <a:latin typeface="Calibri" pitchFamily="34" charset="0"/>
                <a:cs typeface="+mn-cs"/>
              </a:rPr>
              <a:t>ل</a:t>
            </a:r>
            <a:r>
              <a:rPr lang="ar-EG" sz="3200" b="1" dirty="0">
                <a:latin typeface="Calibri" pitchFamily="34" charset="0"/>
                <a:cs typeface="+mn-cs"/>
              </a:rPr>
              <a:t>استيك</a:t>
            </a:r>
            <a:r>
              <a:rPr lang="ar-SA" sz="3200" b="1" dirty="0">
                <a:latin typeface="Calibri" pitchFamily="34" charset="0"/>
                <a:cs typeface="+mn-cs"/>
              </a:rPr>
              <a:t>ي</a:t>
            </a:r>
            <a:r>
              <a:rPr lang="ar-EG" sz="3200" b="1" dirty="0">
                <a:latin typeface="Calibri" pitchFamily="34" charset="0"/>
                <a:cs typeface="+mn-cs"/>
              </a:rPr>
              <a:t>، وأكتب عليه: </a:t>
            </a:r>
            <a:r>
              <a:rPr lang="ar-SA" sz="3200" b="1" dirty="0">
                <a:latin typeface="Calibri" pitchFamily="34" charset="0"/>
                <a:cs typeface="+mn-cs"/>
              </a:rPr>
              <a:t>"</a:t>
            </a:r>
            <a:r>
              <a:rPr lang="ar-EG" sz="3200" b="1" dirty="0">
                <a:latin typeface="Calibri" pitchFamily="34" charset="0"/>
                <a:cs typeface="+mn-cs"/>
              </a:rPr>
              <a:t>رطب</a:t>
            </a:r>
            <a:r>
              <a:rPr lang="ar-SA" sz="3200" b="1" dirty="0">
                <a:latin typeface="Calibri" pitchFamily="34" charset="0"/>
                <a:cs typeface="+mn-cs"/>
              </a:rPr>
              <a:t>"</a:t>
            </a:r>
            <a:r>
              <a:rPr lang="ar-EG" sz="3200" b="1" dirty="0">
                <a:latin typeface="Calibri" pitchFamily="34" charset="0"/>
                <a:cs typeface="+mn-cs"/>
              </a:rPr>
              <a:t>. ثم أضع المنشفة الأخرى في كيس آخر، وأكتب عليه: </a:t>
            </a:r>
            <a:r>
              <a:rPr lang="ar-SA" sz="3200" b="1" dirty="0">
                <a:latin typeface="Calibri" pitchFamily="34" charset="0"/>
                <a:cs typeface="+mn-cs"/>
              </a:rPr>
              <a:t>"</a:t>
            </a:r>
            <a:r>
              <a:rPr lang="ar-EG" sz="3200" b="1" dirty="0">
                <a:latin typeface="Calibri" pitchFamily="34" charset="0"/>
                <a:cs typeface="+mn-cs"/>
              </a:rPr>
              <a:t>جاف</a:t>
            </a:r>
            <a:r>
              <a:rPr lang="ar-SA" sz="3200" b="1" dirty="0">
                <a:latin typeface="Calibri" pitchFamily="34" charset="0"/>
                <a:cs typeface="+mn-cs"/>
              </a:rPr>
              <a:t>"</a:t>
            </a:r>
            <a:r>
              <a:rPr lang="ar-EG" sz="3200" b="1" dirty="0">
                <a:latin typeface="Calibri" pitchFamily="34" charset="0"/>
                <a:cs typeface="+mn-cs"/>
              </a:rPr>
              <a:t>. </a:t>
            </a:r>
            <a:endParaRPr lang="en-US" sz="3200" b="1" dirty="0"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عامل مع المتغي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ثني المنشفتين الورقيتين ثم أضع ملعقت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مستطيل 11"/>
          <p:cNvSpPr>
            <a:spLocks noChangeArrowheads="1"/>
          </p:cNvSpPr>
          <p:nvPr/>
        </p:nvSpPr>
        <p:spPr bwMode="auto">
          <a:xfrm>
            <a:off x="4926300" y="638690"/>
            <a:ext cx="3008538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4400" b="1" dirty="0">
                <a:solidFill>
                  <a:srgbClr val="FFFF00"/>
                </a:solidFill>
              </a:rPr>
              <a:t>أختبر فرضيتي </a:t>
            </a: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1826695" y="2528900"/>
            <a:ext cx="62150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3- أضع ثلاث بذور في كل كيس، وأغلق الكيسين ثم أضعهما في مكان دافئ. </a:t>
            </a:r>
            <a:endParaRPr lang="en-US" sz="3600" b="1" dirty="0"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ضع ثلاث بذور في كل كي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304835" y="896930"/>
            <a:ext cx="3762375" cy="1460500"/>
            <a:chOff x="724872" y="2589620"/>
            <a:chExt cx="4661007" cy="1857524"/>
          </a:xfrm>
          <a:noFill/>
        </p:grpSpPr>
        <p:sp>
          <p:nvSpPr>
            <p:cNvPr id="27" name="وسيلة شرح بيضاوية 1"/>
            <p:cNvSpPr/>
            <p:nvPr/>
          </p:nvSpPr>
          <p:spPr>
            <a:xfrm rot="20853003">
              <a:off x="742572" y="2876325"/>
              <a:ext cx="4643307" cy="1570819"/>
            </a:xfrm>
            <a:prstGeom prst="wedgeEllipseCallout">
              <a:avLst>
                <a:gd name="adj1" fmla="val -22603"/>
                <a:gd name="adj2" fmla="val 33914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  <p:sp>
          <p:nvSpPr>
            <p:cNvPr id="29" name="وسيلة شرح بيضاوية 1"/>
            <p:cNvSpPr/>
            <p:nvPr/>
          </p:nvSpPr>
          <p:spPr bwMode="auto">
            <a:xfrm rot="20853003">
              <a:off x="724872" y="2589620"/>
              <a:ext cx="4643306" cy="1570819"/>
            </a:xfrm>
            <a:prstGeom prst="wedgeEllipseCallout">
              <a:avLst>
                <a:gd name="adj1" fmla="val 16980"/>
                <a:gd name="adj2" fmla="val 35528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</p:grpSp>
      <p:sp>
        <p:nvSpPr>
          <p:cNvPr id="8" name="مستطيل مستدير الزوايا 7"/>
          <p:cNvSpPr/>
          <p:nvPr/>
        </p:nvSpPr>
        <p:spPr bwMode="auto">
          <a:xfrm>
            <a:off x="142876" y="450122"/>
            <a:ext cx="2643174" cy="52372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rtl="1"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3" name="مستطيل 11"/>
          <p:cNvSpPr>
            <a:spLocks noChangeArrowheads="1"/>
          </p:cNvSpPr>
          <p:nvPr/>
        </p:nvSpPr>
        <p:spPr bwMode="auto">
          <a:xfrm>
            <a:off x="4636682" y="711984"/>
            <a:ext cx="3008538" cy="836414"/>
          </a:xfrm>
          <a:prstGeom prst="snip1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4400" b="1" dirty="0">
                <a:solidFill>
                  <a:srgbClr val="FFFF00"/>
                </a:solidFill>
              </a:rPr>
              <a:t>أختبر فرضيتي </a:t>
            </a:r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1286635" y="1905506"/>
            <a:ext cx="674229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EG" sz="4800" b="1" dirty="0">
                <a:solidFill>
                  <a:srgbClr val="FF0066"/>
                </a:solidFill>
                <a:latin typeface="Calibri" pitchFamily="34" charset="0"/>
                <a:cs typeface="+mn-cs"/>
              </a:rPr>
              <a:t>4- ألاحظ </a:t>
            </a:r>
          </a:p>
          <a:p>
            <a:pPr algn="justLow" rtl="1">
              <a:defRPr/>
            </a:pPr>
            <a:r>
              <a:rPr lang="ar-EG" sz="3600" b="1" dirty="0">
                <a:latin typeface="Calibri" pitchFamily="34" charset="0"/>
                <a:cs typeface="+mn-cs"/>
              </a:rPr>
              <a:t>أراقب البذور كل يوم مدة أسبوع، وأسجل ما أشاهده مستخدمًا الكلمات والصور. إذا </a:t>
            </a:r>
            <a:r>
              <a:rPr lang="ar-EG" sz="3600" b="1" dirty="0" err="1">
                <a:latin typeface="Calibri" pitchFamily="34" charset="0"/>
                <a:cs typeface="+mn-cs"/>
              </a:rPr>
              <a:t>ش</a:t>
            </a:r>
            <a:r>
              <a:rPr lang="ar-SA" sz="3600" b="1" dirty="0">
                <a:latin typeface="Calibri" pitchFamily="34" charset="0"/>
                <a:cs typeface="+mn-cs"/>
              </a:rPr>
              <a:t>َ</a:t>
            </a:r>
            <a:r>
              <a:rPr lang="ar-EG" sz="3600" b="1" dirty="0">
                <a:latin typeface="Calibri" pitchFamily="34" charset="0"/>
                <a:cs typeface="+mn-cs"/>
              </a:rPr>
              <a:t>ع</a:t>
            </a:r>
            <a:r>
              <a:rPr lang="ar-SA" sz="3600" b="1" dirty="0">
                <a:latin typeface="Calibri" pitchFamily="34" charset="0"/>
                <a:cs typeface="+mn-cs"/>
              </a:rPr>
              <a:t>َ</a:t>
            </a:r>
            <a:r>
              <a:rPr lang="ar-EG" sz="3600" b="1" dirty="0">
                <a:latin typeface="Calibri" pitchFamily="34" charset="0"/>
                <a:cs typeface="+mn-cs"/>
              </a:rPr>
              <a:t>ر</a:t>
            </a:r>
            <a:r>
              <a:rPr lang="ar-SA" sz="3600" b="1" dirty="0">
                <a:latin typeface="Calibri" pitchFamily="34" charset="0"/>
                <a:cs typeface="+mn-cs"/>
              </a:rPr>
              <a:t>ْ</a:t>
            </a:r>
            <a:r>
              <a:rPr lang="ar-EG" sz="3600" b="1" dirty="0">
                <a:latin typeface="Calibri" pitchFamily="34" charset="0"/>
                <a:cs typeface="+mn-cs"/>
              </a:rPr>
              <a:t>ت</a:t>
            </a:r>
            <a:r>
              <a:rPr lang="ar-SA" sz="3600" b="1" dirty="0">
                <a:latin typeface="Calibri" pitchFamily="34" charset="0"/>
                <a:cs typeface="+mn-cs"/>
              </a:rPr>
              <a:t>ُ</a:t>
            </a:r>
            <a:r>
              <a:rPr lang="ar-EG" sz="3600" b="1" dirty="0">
                <a:latin typeface="Calibri" pitchFamily="34" charset="0"/>
                <a:cs typeface="+mn-cs"/>
              </a:rPr>
              <a:t> أن المنشفة الورقية أصبحت جاف</a:t>
            </a:r>
            <a:r>
              <a:rPr lang="ar-SA" sz="3600" b="1" dirty="0">
                <a:latin typeface="Calibri" pitchFamily="34" charset="0"/>
                <a:cs typeface="+mn-cs"/>
              </a:rPr>
              <a:t>ة</a:t>
            </a:r>
            <a:r>
              <a:rPr lang="ar-EG" sz="3600" b="1" dirty="0">
                <a:latin typeface="Calibri" pitchFamily="34" charset="0"/>
                <a:cs typeface="+mn-cs"/>
              </a:rPr>
              <a:t> أضيف إليها ملعقتين من الماء. </a:t>
            </a:r>
            <a:endParaRPr lang="en-US" sz="3600" b="1" dirty="0"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لاحظ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راقب البذور كل يوم مدة أسبوع وأسج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1845487" y="1715287"/>
            <a:ext cx="3762375" cy="1460500"/>
            <a:chOff x="724872" y="2589620"/>
            <a:chExt cx="4661007" cy="1857524"/>
          </a:xfrm>
          <a:noFill/>
        </p:grpSpPr>
        <p:sp>
          <p:nvSpPr>
            <p:cNvPr id="27" name="وسيلة شرح بيضاوية 1"/>
            <p:cNvSpPr/>
            <p:nvPr/>
          </p:nvSpPr>
          <p:spPr>
            <a:xfrm rot="20853003">
              <a:off x="742572" y="2876325"/>
              <a:ext cx="4643307" cy="1570819"/>
            </a:xfrm>
            <a:prstGeom prst="wedgeEllipseCallout">
              <a:avLst>
                <a:gd name="adj1" fmla="val -22603"/>
                <a:gd name="adj2" fmla="val 33914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  <p:sp>
          <p:nvSpPr>
            <p:cNvPr id="29" name="وسيلة شرح بيضاوية 1"/>
            <p:cNvSpPr/>
            <p:nvPr/>
          </p:nvSpPr>
          <p:spPr bwMode="auto">
            <a:xfrm rot="20853003">
              <a:off x="724872" y="2589620"/>
              <a:ext cx="4643306" cy="1570819"/>
            </a:xfrm>
            <a:prstGeom prst="wedgeEllipseCallout">
              <a:avLst>
                <a:gd name="adj1" fmla="val 16980"/>
                <a:gd name="adj2" fmla="val 35528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</p:grpSp>
      <p:sp>
        <p:nvSpPr>
          <p:cNvPr id="33" name="مستطيل 11"/>
          <p:cNvSpPr>
            <a:spLocks noChangeArrowheads="1"/>
          </p:cNvSpPr>
          <p:nvPr/>
        </p:nvSpPr>
        <p:spPr bwMode="auto">
          <a:xfrm>
            <a:off x="4256965" y="758015"/>
            <a:ext cx="29527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sz="4400" b="1" dirty="0">
                <a:solidFill>
                  <a:srgbClr val="00B0F0"/>
                </a:solidFill>
              </a:rPr>
              <a:t>أختبر فرضيتي </a:t>
            </a: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6">
            <a:lum bright="-10000" contrast="34000"/>
          </a:blip>
          <a:srcRect/>
          <a:stretch>
            <a:fillRect/>
          </a:stretch>
        </p:blipFill>
        <p:spPr bwMode="auto">
          <a:xfrm>
            <a:off x="2637087" y="2760455"/>
            <a:ext cx="5227144" cy="3339530"/>
          </a:xfrm>
          <a:prstGeom prst="roundRect">
            <a:avLst>
              <a:gd name="adj" fmla="val 6222"/>
            </a:avLst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رابط مستقيم 27"/>
          <p:cNvCxnSpPr/>
          <p:nvPr/>
        </p:nvCxnSpPr>
        <p:spPr>
          <a:xfrm rot="10800000">
            <a:off x="6286503" y="5354652"/>
            <a:ext cx="571500" cy="2143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/>
          <p:cNvCxnSpPr/>
          <p:nvPr/>
        </p:nvCxnSpPr>
        <p:spPr>
          <a:xfrm rot="10800000" flipV="1">
            <a:off x="3614028" y="5424503"/>
            <a:ext cx="642937" cy="28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ا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رط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ave 14"/>
          <p:cNvSpPr/>
          <p:nvPr/>
        </p:nvSpPr>
        <p:spPr>
          <a:xfrm>
            <a:off x="1128726" y="3924054"/>
            <a:ext cx="6886547" cy="1035115"/>
          </a:xfrm>
          <a:prstGeom prst="snip2Same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solidFill>
                  <a:srgbClr val="FFFF00"/>
                </a:solidFill>
              </a:rPr>
              <a:t>المخلوقات </a:t>
            </a:r>
            <a:r>
              <a:rPr lang="ar-SA" sz="5400" b="1" dirty="0">
                <a:solidFill>
                  <a:srgbClr val="FFFF00"/>
                </a:solidFill>
              </a:rPr>
              <a:t>الحية</a:t>
            </a:r>
            <a:r>
              <a:rPr lang="ar-EG" sz="5400" b="1" dirty="0">
                <a:solidFill>
                  <a:srgbClr val="FFFF00"/>
                </a:solidFill>
              </a:rPr>
              <a:t> تنمو وتتغير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07522" y="2258870"/>
            <a:ext cx="2928953" cy="919401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r" rtl="1">
              <a:defRPr/>
            </a:pPr>
            <a:r>
              <a:rPr lang="ar-EG" sz="4800" b="1" dirty="0">
                <a:solidFill>
                  <a:schemeClr val="tx1"/>
                </a:solidFill>
                <a:latin typeface="Traditional Arabic" pitchFamily="18" charset="-78"/>
                <a:ea typeface="Times New Roman" pitchFamily="18" charset="0"/>
                <a:cs typeface="+mn-cs"/>
              </a:rPr>
              <a:t>الفصل الثاني</a:t>
            </a:r>
            <a:endParaRPr lang="ar-EG" sz="4800" b="1" dirty="0">
              <a:solidFill>
                <a:schemeClr val="tx1"/>
              </a:solidFill>
              <a:latin typeface="Traditional Arabic" pitchFamily="18" charset="-78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ثاني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خلوقات الحية تنمو وتتغ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304835" y="896930"/>
            <a:ext cx="3762375" cy="1460500"/>
            <a:chOff x="724872" y="2589620"/>
            <a:chExt cx="4661007" cy="1857524"/>
          </a:xfrm>
          <a:noFill/>
        </p:grpSpPr>
        <p:sp>
          <p:nvSpPr>
            <p:cNvPr id="27" name="وسيلة شرح بيضاوية 1"/>
            <p:cNvSpPr/>
            <p:nvPr/>
          </p:nvSpPr>
          <p:spPr>
            <a:xfrm rot="20853003">
              <a:off x="742572" y="2876325"/>
              <a:ext cx="4643307" cy="1570819"/>
            </a:xfrm>
            <a:prstGeom prst="wedgeEllipseCallout">
              <a:avLst>
                <a:gd name="adj1" fmla="val -22603"/>
                <a:gd name="adj2" fmla="val 33914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  <p:sp>
          <p:nvSpPr>
            <p:cNvPr id="29" name="وسيلة شرح بيضاوية 1"/>
            <p:cNvSpPr/>
            <p:nvPr/>
          </p:nvSpPr>
          <p:spPr bwMode="auto">
            <a:xfrm rot="20853003">
              <a:off x="724872" y="2589620"/>
              <a:ext cx="4643306" cy="1570819"/>
            </a:xfrm>
            <a:prstGeom prst="wedgeEllipseCallout">
              <a:avLst>
                <a:gd name="adj1" fmla="val 16980"/>
                <a:gd name="adj2" fmla="val 35528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</p:grpSp>
      <p:sp>
        <p:nvSpPr>
          <p:cNvPr id="32" name="Rectangle 6"/>
          <p:cNvSpPr/>
          <p:nvPr/>
        </p:nvSpPr>
        <p:spPr bwMode="auto">
          <a:xfrm>
            <a:off x="3905468" y="494177"/>
            <a:ext cx="3833712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+mn-lt"/>
                <a:cs typeface="+mn-cs"/>
              </a:rPr>
              <a:t>أستخلص النتائج  </a:t>
            </a:r>
            <a:endParaRPr lang="en-US" sz="48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1826695" y="1506645"/>
            <a:ext cx="606543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5- أفسر </a:t>
            </a:r>
            <a:r>
              <a:rPr lang="ar-EG" sz="3600" b="1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البيانات.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</a:t>
            </a:r>
            <a:r>
              <a:rPr lang="ar-EG" sz="3200" b="1" dirty="0">
                <a:latin typeface="Times New Roman" pitchFamily="18" charset="0"/>
                <a:cs typeface="+mn-cs"/>
              </a:rPr>
              <a:t>ما البذور التي تغيرت؟ </a:t>
            </a:r>
            <a:r>
              <a:rPr lang="ar-SA" sz="3200" b="1" dirty="0">
                <a:latin typeface="Times New Roman" pitchFamily="18" charset="0"/>
                <a:cs typeface="+mn-cs"/>
              </a:rPr>
              <a:t>			</a:t>
            </a:r>
            <a:r>
              <a:rPr lang="ar-EG" sz="3200" b="1" dirty="0">
                <a:latin typeface="Times New Roman" pitchFamily="18" charset="0"/>
                <a:cs typeface="+mn-cs"/>
              </a:rPr>
              <a:t>وكيف تغيرت؟ </a:t>
            </a:r>
            <a:endParaRPr lang="en-US" sz="3200" b="1" dirty="0">
              <a:latin typeface="Times New Roman" pitchFamily="18" charset="0"/>
              <a:cs typeface="+mn-cs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2816805" y="3295291"/>
            <a:ext cx="527354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 rtl="1"/>
            <a:r>
              <a:rPr lang="ar-EG" sz="3600" b="1" dirty="0">
                <a:solidFill>
                  <a:srgbClr val="C00000"/>
                </a:solidFill>
              </a:rPr>
              <a:t>البذور التي تغيرت هي البذور الرطبة؛ بدأت تنمو.</a:t>
            </a:r>
            <a:br>
              <a:rPr lang="ar-SA" sz="3600" b="1" dirty="0">
                <a:solidFill>
                  <a:srgbClr val="C00000"/>
                </a:solidFill>
              </a:rPr>
            </a:br>
            <a:r>
              <a:rPr lang="ar-EG" sz="3600" b="1" dirty="0">
                <a:solidFill>
                  <a:srgbClr val="C00000"/>
                </a:solidFill>
              </a:rPr>
              <a:t>والبذور الجافة لا تتغير، ولا تنمو.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خلص النتائ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فسر البيانات ما البذور التي تغير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بذور التي تغيرت هي البذ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-304835" y="896930"/>
            <a:ext cx="3762375" cy="1460500"/>
            <a:chOff x="724872" y="2589620"/>
            <a:chExt cx="4661007" cy="1857524"/>
          </a:xfrm>
          <a:noFill/>
        </p:grpSpPr>
        <p:sp>
          <p:nvSpPr>
            <p:cNvPr id="27" name="وسيلة شرح بيضاوية 1"/>
            <p:cNvSpPr/>
            <p:nvPr/>
          </p:nvSpPr>
          <p:spPr>
            <a:xfrm rot="20853003">
              <a:off x="742572" y="2876325"/>
              <a:ext cx="4643307" cy="1570819"/>
            </a:xfrm>
            <a:prstGeom prst="wedgeEllipseCallout">
              <a:avLst>
                <a:gd name="adj1" fmla="val -22603"/>
                <a:gd name="adj2" fmla="val 33914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  <p:sp>
          <p:nvSpPr>
            <p:cNvPr id="29" name="وسيلة شرح بيضاوية 1"/>
            <p:cNvSpPr/>
            <p:nvPr/>
          </p:nvSpPr>
          <p:spPr bwMode="auto">
            <a:xfrm rot="20853003">
              <a:off x="724872" y="2589620"/>
              <a:ext cx="4643306" cy="1570819"/>
            </a:xfrm>
            <a:prstGeom prst="wedgeEllipseCallout">
              <a:avLst>
                <a:gd name="adj1" fmla="val 16980"/>
                <a:gd name="adj2" fmla="val 35528"/>
              </a:avLst>
            </a:prstGeom>
            <a:grpFill/>
            <a:ln w="57150"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6000" dirty="0">
                <a:solidFill>
                  <a:schemeClr val="tx1"/>
                </a:solidFill>
                <a:ea typeface="Calibri"/>
              </a:endParaRPr>
            </a:p>
          </p:txBody>
        </p:sp>
      </p:grpSp>
      <p:sp>
        <p:nvSpPr>
          <p:cNvPr id="32" name="Rectangle 6"/>
          <p:cNvSpPr/>
          <p:nvPr/>
        </p:nvSpPr>
        <p:spPr bwMode="auto">
          <a:xfrm>
            <a:off x="3660079" y="693418"/>
            <a:ext cx="3833712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+mn-lt"/>
                <a:cs typeface="+mn-cs"/>
              </a:rPr>
              <a:t>أستخلص النتائج  </a:t>
            </a:r>
            <a:endParaRPr lang="en-US" sz="48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963578" y="2249495"/>
            <a:ext cx="6643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EG" sz="4400" b="1" dirty="0">
                <a:latin typeface="Calibri" pitchFamily="34" charset="0"/>
                <a:cs typeface="+mn-cs"/>
              </a:rPr>
              <a:t>6- هل نتائجي تدعم </a:t>
            </a:r>
            <a:r>
              <a:rPr lang="ar-EG" sz="4400" b="1" dirty="0" err="1">
                <a:latin typeface="Calibri" pitchFamily="34" charset="0"/>
                <a:cs typeface="+mn-cs"/>
              </a:rPr>
              <a:t>فرضيتي؟</a:t>
            </a:r>
            <a:r>
              <a:rPr lang="ar-EG" sz="4400" b="1" dirty="0">
                <a:latin typeface="Calibri" pitchFamily="34" charset="0"/>
                <a:cs typeface="+mn-cs"/>
              </a:rPr>
              <a:t> </a:t>
            </a:r>
            <a:endParaRPr lang="en-US" sz="4400" b="1" dirty="0">
              <a:latin typeface="Calibri" pitchFamily="34" charset="0"/>
              <a:cs typeface="+mn-cs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1542250" y="3641376"/>
            <a:ext cx="60594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>
              <a:defRPr/>
            </a:pPr>
            <a:r>
              <a:rPr lang="ar-EG" sz="3600" b="1" dirty="0">
                <a:solidFill>
                  <a:srgbClr val="C00000"/>
                </a:solidFill>
                <a:latin typeface="Arial" charset="0"/>
                <a:cs typeface="+mn-cs"/>
              </a:rPr>
              <a:t>نعم، فالبذور تحتاج إلى الماء لكي تنمو.</a:t>
            </a:r>
            <a:endParaRPr lang="en-US" sz="36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هل نتائج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عم، فالبذور تحتاج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8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: زوايا مستديرة 39"/>
          <p:cNvSpPr/>
          <p:nvPr/>
        </p:nvSpPr>
        <p:spPr>
          <a:xfrm>
            <a:off x="2996825" y="503675"/>
            <a:ext cx="3990577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FFFF00"/>
                </a:solidFill>
              </a:rPr>
              <a:t>أستكشف        أكثر 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1331640" y="2303875"/>
            <a:ext cx="667868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EG" sz="4400" b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أجرب</a:t>
            </a:r>
            <a:r>
              <a:rPr lang="ar-EG" sz="4400" b="1" dirty="0" err="1">
                <a:latin typeface="Times New Roman" pitchFamily="18" charset="0"/>
                <a:cs typeface="+mn-cs"/>
              </a:rPr>
              <a:t>.</a:t>
            </a:r>
            <a:r>
              <a:rPr lang="ar-EG" sz="4400" b="1" dirty="0">
                <a:latin typeface="Times New Roman" pitchFamily="18" charset="0"/>
                <a:cs typeface="+mn-cs"/>
              </a:rPr>
              <a:t> </a:t>
            </a:r>
            <a:r>
              <a:rPr lang="ar-EG" sz="3200" b="1" dirty="0">
                <a:latin typeface="Times New Roman" pitchFamily="18" charset="0"/>
                <a:cs typeface="+mn-cs"/>
              </a:rPr>
              <a:t>ماذا يحدث إذا بللت المنشفة الورقية بمادة أخرى غير الماء مثل الزيت والخل؟ أضع خطة، ثم أجربها عملي</a:t>
            </a:r>
            <a:r>
              <a:rPr lang="ar-SA" sz="3200" b="1" dirty="0">
                <a:latin typeface="Times New Roman" pitchFamily="18" charset="0"/>
                <a:cs typeface="+mn-cs"/>
              </a:rPr>
              <a:t>ًّ</a:t>
            </a:r>
            <a:r>
              <a:rPr lang="ar-EG" sz="3200" b="1" dirty="0">
                <a:latin typeface="Times New Roman" pitchFamily="18" charset="0"/>
                <a:cs typeface="+mn-cs"/>
              </a:rPr>
              <a:t>ا.</a:t>
            </a:r>
            <a:endParaRPr lang="en-US" sz="3200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ستكشف أك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رب ماذا يحدث إذا بللت المنشفة الورقية بما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791579" y="740902"/>
            <a:ext cx="770168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rtl="1"/>
            <a:r>
              <a:rPr lang="ar-SA" sz="4000" b="1" dirty="0">
                <a:solidFill>
                  <a:srgbClr val="FF0000"/>
                </a:solidFill>
              </a:rPr>
              <a:t>سؤالي هو: </a:t>
            </a:r>
            <a:r>
              <a:rPr lang="ar-EG" sz="4000" b="1" dirty="0">
                <a:solidFill>
                  <a:srgbClr val="FF0000"/>
                </a:solidFill>
              </a:rPr>
              <a:t>هل تنمو النباتات في غير الماء؟</a:t>
            </a:r>
            <a:endParaRPr lang="en-US" sz="4000" dirty="0">
              <a:solidFill>
                <a:srgbClr val="FF0000"/>
              </a:solidFill>
            </a:endParaRPr>
          </a:p>
          <a:p>
            <a:pPr algn="r" rtl="1"/>
            <a:r>
              <a:rPr lang="ar-EG" sz="4000" b="1" u="sng" dirty="0">
                <a:solidFill>
                  <a:srgbClr val="C00000"/>
                </a:solidFill>
              </a:rPr>
              <a:t>أكون فرضية: </a:t>
            </a:r>
            <a:endParaRPr lang="en-US" sz="4000" u="sng" dirty="0">
              <a:solidFill>
                <a:srgbClr val="C00000"/>
              </a:solidFill>
            </a:endParaRPr>
          </a:p>
          <a:p>
            <a:pPr algn="r" rtl="1"/>
            <a:r>
              <a:rPr lang="ar-EG" sz="4000" b="1" dirty="0"/>
              <a:t>"إذا بللت المنشفة الورقية بمادة أخرى غير الماء مثل الزيت فإن البذرة لا تنمو".</a:t>
            </a:r>
            <a:endParaRPr lang="en-US" sz="4000" dirty="0"/>
          </a:p>
          <a:p>
            <a:pPr algn="r" rtl="1"/>
            <a:r>
              <a:rPr lang="ar-EG" sz="4000" b="1" u="sng" dirty="0">
                <a:solidFill>
                  <a:srgbClr val="C00000"/>
                </a:solidFill>
              </a:rPr>
              <a:t>أختبر فرضيتي: </a:t>
            </a:r>
            <a:endParaRPr lang="en-US" sz="4000" u="sng" dirty="0">
              <a:solidFill>
                <a:srgbClr val="C00000"/>
              </a:solidFill>
            </a:endParaRPr>
          </a:p>
          <a:p>
            <a:pPr algn="justLow" rtl="1"/>
            <a:r>
              <a:rPr lang="ar-EG" sz="4000" b="1" dirty="0">
                <a:solidFill>
                  <a:srgbClr val="7030A0"/>
                </a:solidFill>
              </a:rPr>
              <a:t>المواد المستخدمة: </a:t>
            </a:r>
            <a:r>
              <a:rPr lang="ar-EG" sz="4000" b="1" dirty="0"/>
              <a:t>6 بذور سريعة الإنبات- </a:t>
            </a:r>
            <a:r>
              <a:rPr lang="ar-EG" sz="4000" b="1" dirty="0" err="1"/>
              <a:t>منشفت</a:t>
            </a:r>
            <a:r>
              <a:rPr lang="ar-SA" sz="4000" b="1" dirty="0"/>
              <a:t>ا</a:t>
            </a:r>
            <a:r>
              <a:rPr lang="ar-EG" sz="4000" b="1" dirty="0"/>
              <a:t>ن ورقيت</a:t>
            </a:r>
            <a:r>
              <a:rPr lang="ar-SA" sz="4000" b="1" dirty="0"/>
              <a:t>ا</a:t>
            </a:r>
            <a:r>
              <a:rPr lang="ar-EG" sz="4000" b="1" dirty="0"/>
              <a:t>ن- ماء- زيت- كِـيسَ</a:t>
            </a:r>
            <a:r>
              <a:rPr lang="ar-SA" sz="4000" b="1" dirty="0"/>
              <a:t>ا</a:t>
            </a:r>
            <a:r>
              <a:rPr lang="ar-EG" sz="4000" b="1" dirty="0"/>
              <a:t>ن بلاستيكيَّـ</a:t>
            </a:r>
            <a:r>
              <a:rPr lang="ar-SA" sz="4000" b="1" dirty="0"/>
              <a:t>ا</a:t>
            </a:r>
            <a:r>
              <a:rPr lang="ar-EG" sz="4000" b="1" dirty="0"/>
              <a:t>ن- ملعقة طعام.</a:t>
            </a:r>
            <a:endParaRPr lang="en-US" sz="4000" dirty="0"/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4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سؤالي هو   هل تنمو النباتات في غير الماء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4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كون فرض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4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ذا بللت المنشفة الورقية بمادة أخرى غير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ختبر فرضي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4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واد المستخد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3" grpId="0" uiExpan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1058695" y="773705"/>
            <a:ext cx="7026609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 rtl="1"/>
            <a:r>
              <a:rPr lang="ar-EG" sz="3600" b="1" dirty="0">
                <a:solidFill>
                  <a:srgbClr val="C00000"/>
                </a:solidFill>
              </a:rPr>
              <a:t>الخطوات: </a:t>
            </a:r>
            <a:endParaRPr lang="en-US" sz="3600" dirty="0">
              <a:solidFill>
                <a:srgbClr val="C00000"/>
              </a:solidFill>
            </a:endParaRPr>
          </a:p>
          <a:p>
            <a:pPr algn="justLow" rtl="1"/>
            <a:r>
              <a:rPr lang="ar-EG" sz="3600" b="1" dirty="0"/>
              <a:t>أُحضِرُ منشفتين ورقيَّتين، وأضعهما في كيس بلاستيكي.</a:t>
            </a:r>
            <a:endParaRPr lang="en-US" sz="3600" dirty="0"/>
          </a:p>
          <a:p>
            <a:pPr algn="justLow" rtl="1"/>
            <a:r>
              <a:rPr lang="ar-EG" sz="3600" b="1" dirty="0"/>
              <a:t>أضع على إحدى المنشفتين ملعقتين من الماء،</a:t>
            </a:r>
            <a:br>
              <a:rPr lang="ar-SA" sz="3600" b="1" dirty="0"/>
            </a:br>
            <a:r>
              <a:rPr lang="ar-EG" sz="3600" b="1" dirty="0"/>
              <a:t>و3 بذور.</a:t>
            </a:r>
            <a:endParaRPr lang="en-US" sz="3600" dirty="0"/>
          </a:p>
          <a:p>
            <a:pPr algn="justLow" rtl="1"/>
            <a:r>
              <a:rPr lang="ar-EG" sz="3600" b="1" dirty="0"/>
              <a:t>أضع على المنشفة الأخرى ملعقتين من الزيت ( أو أية مادة أخرى)، و3 بذور.</a:t>
            </a:r>
            <a:endParaRPr lang="en-US" sz="3600" dirty="0"/>
          </a:p>
          <a:p>
            <a:pPr algn="justLow" rtl="1"/>
            <a:r>
              <a:rPr lang="ar-EG" sz="3600" b="1" dirty="0"/>
              <a:t>ألاحظ: أراقب البذور كل يوم مدةَ أسبوعٍ، وأسجل ما أشاهده.</a:t>
            </a:r>
            <a:endParaRPr lang="en-US" sz="3600" dirty="0"/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4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4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ُحضِرُ منشفتين ورقيَّتين، وأضعهما في كيس بلاستيك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4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ضع على إحدى المنشفتين ملعقتين من الماء، و3 بذ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ضع على المنشفة الأخرى ملعقتين من الزي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47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لاحظ  أراقب البذور كل يوم مدةَ أسبوع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3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96525" y="1066669"/>
            <a:ext cx="828675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/>
            <a:r>
              <a:rPr lang="ar-EG" sz="4000" b="1" dirty="0">
                <a:solidFill>
                  <a:srgbClr val="C00000"/>
                </a:solidFill>
              </a:rPr>
              <a:t>أفسر البيانات:</a:t>
            </a:r>
            <a:endParaRPr lang="en-US" sz="4000" dirty="0">
              <a:solidFill>
                <a:srgbClr val="C00000"/>
              </a:solidFill>
            </a:endParaRPr>
          </a:p>
          <a:p>
            <a:pPr lvl="0" algn="r" rtl="1"/>
            <a:r>
              <a:rPr lang="ar-EG" sz="4000" b="1" dirty="0"/>
              <a:t>تنمو البذور الموجودة على المنشفة الأولى مع الماء.</a:t>
            </a:r>
            <a:endParaRPr lang="en-US" sz="4000" dirty="0"/>
          </a:p>
          <a:p>
            <a:pPr lvl="0" algn="r" rtl="1"/>
            <a:r>
              <a:rPr lang="ar-EG" sz="4000" b="1" dirty="0"/>
              <a:t>لا تنمو البذور الموجودة على المنشفة الثانية مع الزيت.</a:t>
            </a:r>
            <a:endParaRPr lang="en-US" sz="4000" dirty="0"/>
          </a:p>
          <a:p>
            <a:pPr algn="r" rtl="1"/>
            <a:r>
              <a:rPr lang="ar-SA" sz="4000" b="1" dirty="0">
                <a:solidFill>
                  <a:srgbClr val="7030A0"/>
                </a:solidFill>
              </a:rPr>
              <a:t>نتائجي هي</a:t>
            </a:r>
            <a:r>
              <a:rPr lang="ar-EG" sz="4000" b="1" dirty="0">
                <a:solidFill>
                  <a:srgbClr val="7030A0"/>
                </a:solidFill>
              </a:rPr>
              <a:t>: </a:t>
            </a:r>
            <a:r>
              <a:rPr lang="ar-EG" sz="4000" b="1" dirty="0"/>
              <a:t>أن الماء ضروري لنمو النباتات.</a:t>
            </a:r>
            <a:br>
              <a:rPr lang="ar-EG" sz="4000" b="1" dirty="0"/>
            </a:br>
            <a:r>
              <a:rPr lang="ar-EG" sz="4000" b="1" dirty="0"/>
              <a:t>ولا ينمو النبات مع أية مادة أخرى غير الماء.</a:t>
            </a:r>
            <a:endParaRPr lang="en-US" sz="4000" dirty="0"/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4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سر البيانِ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4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نمو البذور االموجودة على المنشفة الأولى مع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47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لا تنمو البذور الموجودة على المنش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7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نتائجي هي  أن الماء ضرو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3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Box 15"/>
          <p:cNvSpPr txBox="1">
            <a:spLocks noChangeArrowheads="1"/>
          </p:cNvSpPr>
          <p:nvPr/>
        </p:nvSpPr>
        <p:spPr bwMode="auto">
          <a:xfrm>
            <a:off x="1188244" y="2528900"/>
            <a:ext cx="648313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800" b="1" dirty="0">
                <a:latin typeface="Times New Roman" pitchFamily="18" charset="0"/>
                <a:cs typeface="+mn-cs"/>
              </a:rPr>
              <a:t>السؤال الأساسي:</a:t>
            </a:r>
          </a:p>
          <a:p>
            <a:pPr algn="r" rtl="1">
              <a:defRPr/>
            </a:pPr>
            <a:r>
              <a:rPr lang="ar-EG" sz="4800" b="1" dirty="0">
                <a:latin typeface="Times New Roman" pitchFamily="18" charset="0"/>
                <a:cs typeface="+mn-cs"/>
              </a:rPr>
              <a:t> </a:t>
            </a:r>
            <a:r>
              <a:rPr lang="ar-EG" sz="4800" b="1" dirty="0">
                <a:latin typeface="Arial" charset="0"/>
                <a:cs typeface="+mn-cs"/>
              </a:rPr>
              <a:t>كيف تنمو النباتات وتتكاثر؟</a:t>
            </a:r>
            <a:endParaRPr lang="en-US" sz="4800" dirty="0">
              <a:latin typeface="Arial" charset="0"/>
              <a:cs typeface="+mn-cs"/>
            </a:endParaRPr>
          </a:p>
        </p:txBody>
      </p:sp>
      <p:sp>
        <p:nvSpPr>
          <p:cNvPr id="4" name="مستطيل 20"/>
          <p:cNvSpPr>
            <a:spLocks noChangeArrowheads="1"/>
          </p:cNvSpPr>
          <p:nvPr/>
        </p:nvSpPr>
        <p:spPr bwMode="auto">
          <a:xfrm>
            <a:off x="3410386" y="558991"/>
            <a:ext cx="2773159" cy="102155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5400" b="1" dirty="0">
                <a:solidFill>
                  <a:srgbClr val="FFFF00"/>
                </a:solidFill>
              </a:rPr>
              <a:t>أقرأ وأتعلم </a:t>
            </a:r>
          </a:p>
        </p:txBody>
      </p:sp>
    </p:spTree>
  </p:cSld>
  <p:clrMapOvr>
    <a:masterClrMapping/>
  </p:clrMapOvr>
  <p:transition>
    <p:circle/>
    <p:sndAc>
      <p:stSnd>
        <p:snd r:embed="rId3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قرأ وأتعل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سؤال الأساسي كيف تنمو النباتات وتتكا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20"/>
          <p:cNvSpPr>
            <a:spLocks noChangeArrowheads="1"/>
          </p:cNvSpPr>
          <p:nvPr/>
        </p:nvSpPr>
        <p:spPr bwMode="auto">
          <a:xfrm>
            <a:off x="2728468" y="611061"/>
            <a:ext cx="3056876" cy="1123712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6000" b="1" dirty="0">
                <a:solidFill>
                  <a:srgbClr val="FFFF00"/>
                </a:solidFill>
              </a:rPr>
              <a:t>أقرأ وأتعلم </a:t>
            </a:r>
          </a:p>
        </p:txBody>
      </p:sp>
      <p:sp>
        <p:nvSpPr>
          <p:cNvPr id="10" name="مستطيل 23"/>
          <p:cNvSpPr>
            <a:spLocks noChangeArrowheads="1"/>
          </p:cNvSpPr>
          <p:nvPr/>
        </p:nvSpPr>
        <p:spPr bwMode="auto">
          <a:xfrm>
            <a:off x="6192180" y="1763815"/>
            <a:ext cx="2040943" cy="6463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rtl="1"/>
            <a:r>
              <a:rPr lang="ar-EG" sz="3600" b="1" dirty="0">
                <a:solidFill>
                  <a:srgbClr val="FFFF00"/>
                </a:solidFill>
              </a:rPr>
              <a:t>المفــــــردات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3266855" y="2731003"/>
            <a:ext cx="32861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EG" sz="3600" b="1" dirty="0">
                <a:latin typeface="Arial" charset="0"/>
                <a:cs typeface="+mn-cs"/>
              </a:rPr>
              <a:t>البذرة </a:t>
            </a:r>
            <a:endParaRPr lang="en-US" sz="3600" dirty="0">
              <a:latin typeface="Arial" charset="0"/>
              <a:cs typeface="+mn-cs"/>
            </a:endParaRPr>
          </a:p>
          <a:p>
            <a:pPr algn="r" rtl="1">
              <a:defRPr/>
            </a:pPr>
            <a:r>
              <a:rPr lang="ar-EG" sz="3600" b="1" dirty="0">
                <a:latin typeface="Arial" charset="0"/>
                <a:cs typeface="+mn-cs"/>
              </a:rPr>
              <a:t>الجنين </a:t>
            </a:r>
            <a:endParaRPr lang="en-US" sz="3600" dirty="0">
              <a:latin typeface="Arial" charset="0"/>
              <a:cs typeface="+mn-cs"/>
            </a:endParaRPr>
          </a:p>
          <a:p>
            <a:pPr algn="r" rtl="1">
              <a:defRPr/>
            </a:pPr>
            <a:r>
              <a:rPr lang="ar-EG" sz="3600" b="1" dirty="0">
                <a:latin typeface="Arial" charset="0"/>
                <a:cs typeface="+mn-cs"/>
              </a:rPr>
              <a:t>الزهرة</a:t>
            </a:r>
            <a:endParaRPr lang="en-US" sz="3600" dirty="0">
              <a:latin typeface="Arial" charset="0"/>
              <a:cs typeface="+mn-cs"/>
            </a:endParaRPr>
          </a:p>
          <a:p>
            <a:pPr algn="r" rtl="1">
              <a:defRPr/>
            </a:pPr>
            <a:r>
              <a:rPr lang="ar-EG" sz="3600" b="1" dirty="0">
                <a:latin typeface="Arial" charset="0"/>
                <a:cs typeface="+mn-cs"/>
              </a:rPr>
              <a:t>التلقيح</a:t>
            </a:r>
            <a:endParaRPr lang="en-US" sz="3600" dirty="0">
              <a:latin typeface="Arial" charset="0"/>
              <a:cs typeface="+mn-cs"/>
            </a:endParaRPr>
          </a:p>
          <a:p>
            <a:pPr algn="r" rtl="1">
              <a:defRPr/>
            </a:pPr>
            <a:r>
              <a:rPr lang="ar-EG" sz="3600" b="1" dirty="0">
                <a:latin typeface="Arial" charset="0"/>
                <a:cs typeface="+mn-cs"/>
              </a:rPr>
              <a:t>الثمرة </a:t>
            </a:r>
            <a:endParaRPr lang="en-US" sz="3600" dirty="0">
              <a:latin typeface="Arial" charset="0"/>
              <a:cs typeface="+mn-cs"/>
            </a:endParaRPr>
          </a:p>
          <a:p>
            <a:pPr algn="r" rtl="1">
              <a:defRPr/>
            </a:pPr>
            <a:r>
              <a:rPr lang="ar-EG" sz="3600" b="1" dirty="0">
                <a:latin typeface="Arial" charset="0"/>
                <a:cs typeface="+mn-cs"/>
              </a:rPr>
              <a:t>دورة الحياة</a:t>
            </a:r>
            <a:endParaRPr lang="en-US" sz="3600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3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ـ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بذ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جن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زه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تلق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ث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دورة الحياة 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20"/>
          <p:cNvSpPr>
            <a:spLocks noChangeArrowheads="1"/>
          </p:cNvSpPr>
          <p:nvPr/>
        </p:nvSpPr>
        <p:spPr bwMode="auto">
          <a:xfrm>
            <a:off x="3320376" y="500671"/>
            <a:ext cx="2773160" cy="102155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/>
            <a:r>
              <a:rPr lang="ar-EG" sz="5400" b="1" dirty="0">
                <a:solidFill>
                  <a:srgbClr val="FFFF00"/>
                </a:solidFill>
              </a:rPr>
              <a:t>أقرأ وأتعلم 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6069031" y="1577977"/>
            <a:ext cx="2435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sz="4000" b="1" dirty="0">
                <a:cs typeface="Times New Roman" pitchFamily="18" charset="0"/>
              </a:rPr>
              <a:t>مهارة القراءة</a:t>
            </a:r>
            <a:endParaRPr lang="ar-EG" sz="4000" b="1" dirty="0"/>
          </a:p>
        </p:txBody>
      </p:sp>
      <p:sp>
        <p:nvSpPr>
          <p:cNvPr id="15" name="مستطيل 14"/>
          <p:cNvSpPr/>
          <p:nvPr/>
        </p:nvSpPr>
        <p:spPr>
          <a:xfrm>
            <a:off x="2660033" y="5214270"/>
            <a:ext cx="3384550" cy="71913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660033" y="3933825"/>
            <a:ext cx="3384550" cy="72072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686068" y="2683471"/>
            <a:ext cx="3382963" cy="71913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9" name="مربع نص 5"/>
          <p:cNvSpPr txBox="1">
            <a:spLocks noChangeArrowheads="1"/>
          </p:cNvSpPr>
          <p:nvPr/>
        </p:nvSpPr>
        <p:spPr bwMode="auto">
          <a:xfrm>
            <a:off x="3621105" y="2782888"/>
            <a:ext cx="15128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600" b="1" dirty="0">
                <a:latin typeface="Arial" charset="0"/>
                <a:cs typeface="+mn-cs"/>
              </a:rPr>
              <a:t>الأول</a:t>
            </a:r>
          </a:p>
        </p:txBody>
      </p:sp>
      <p:sp>
        <p:nvSpPr>
          <p:cNvPr id="21" name="مربع نص 6"/>
          <p:cNvSpPr txBox="1">
            <a:spLocks noChangeArrowheads="1"/>
          </p:cNvSpPr>
          <p:nvPr/>
        </p:nvSpPr>
        <p:spPr bwMode="auto">
          <a:xfrm>
            <a:off x="2572561" y="3962066"/>
            <a:ext cx="3321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3600" b="1" dirty="0">
                <a:latin typeface="Arial" charset="0"/>
                <a:cs typeface="+mn-cs"/>
              </a:rPr>
              <a:t>التالي</a:t>
            </a:r>
          </a:p>
        </p:txBody>
      </p:sp>
      <p:sp>
        <p:nvSpPr>
          <p:cNvPr id="22" name="مربع نص 7"/>
          <p:cNvSpPr txBox="1">
            <a:spLocks noChangeArrowheads="1"/>
          </p:cNvSpPr>
          <p:nvPr/>
        </p:nvSpPr>
        <p:spPr bwMode="auto">
          <a:xfrm>
            <a:off x="3476642" y="5250782"/>
            <a:ext cx="1512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3600" b="1" dirty="0">
                <a:latin typeface="Arial" charset="0"/>
                <a:cs typeface="+mn-cs"/>
              </a:rPr>
              <a:t>الأخير</a:t>
            </a:r>
          </a:p>
        </p:txBody>
      </p:sp>
      <p:sp>
        <p:nvSpPr>
          <p:cNvPr id="23" name="سهم للأسفل 22"/>
          <p:cNvSpPr/>
          <p:nvPr/>
        </p:nvSpPr>
        <p:spPr>
          <a:xfrm>
            <a:off x="4233085" y="4682791"/>
            <a:ext cx="288925" cy="503238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24" name="سهم للأسفل 23"/>
          <p:cNvSpPr/>
          <p:nvPr/>
        </p:nvSpPr>
        <p:spPr>
          <a:xfrm>
            <a:off x="4233086" y="3429000"/>
            <a:ext cx="288925" cy="504825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>
              <a:solidFill>
                <a:schemeClr val="tx1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592323" y="2346327"/>
            <a:ext cx="148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rtl="1">
              <a:tabLst>
                <a:tab pos="944563" algn="l"/>
                <a:tab pos="3851275" algn="l"/>
              </a:tabLst>
            </a:pPr>
            <a:r>
              <a:rPr lang="ar-SA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التتابع</a:t>
            </a:r>
            <a:endParaRPr lang="ar-EG" sz="3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circle/>
    <p:sndAc>
      <p:stSnd>
        <p:snd r:embed="rId3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ارة القراءة 14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تا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التال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أخ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5" grpId="0" animBg="1"/>
      <p:bldP spid="17" grpId="0" animBg="1"/>
      <p:bldP spid="18" grpId="0" animBg="1"/>
      <p:bldP spid="19" grpId="0"/>
      <p:bldP spid="21" grpId="0"/>
      <p:bldP spid="22" grpId="0"/>
      <p:bldP spid="23" grpId="0" animBg="1"/>
      <p:bldP spid="24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 bwMode="auto">
          <a:xfrm>
            <a:off x="2726795" y="513219"/>
            <a:ext cx="4238788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Arial" charset="0"/>
                <a:cs typeface="+mn-cs"/>
              </a:rPr>
              <a:t>كيف تنمو النباتات؟</a:t>
            </a:r>
            <a:endParaRPr 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+mn-cs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1421650" y="1816891"/>
            <a:ext cx="654724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3200" b="1" dirty="0">
                <a:latin typeface="Arial" charset="0"/>
                <a:cs typeface="+mn-cs"/>
              </a:rPr>
              <a:t>هل تعلم أنك عندما تأكل الذرة والبازلاء </a:t>
            </a:r>
            <a:r>
              <a:rPr lang="ar-EG" sz="3200" b="1" dirty="0" err="1">
                <a:latin typeface="Arial" charset="0"/>
                <a:cs typeface="+mn-cs"/>
              </a:rPr>
              <a:t>أوالجوز</a:t>
            </a:r>
            <a:r>
              <a:rPr lang="ar-EG" sz="3200" b="1" dirty="0">
                <a:latin typeface="Arial" charset="0"/>
                <a:cs typeface="+mn-cs"/>
              </a:rPr>
              <a:t> أنك تأكل بذورًا؟ للبذور أشكال وأحجام مختلفة؛ فبعضها كبير الحجم كالفاصوليا البيضاء، وبعضها صغير كبذور السمسم أو العدس. وسواء كان حجم البذور كبيرًا أو صغيرًا فإنها جميعًا لها الوظيفة</a:t>
            </a:r>
            <a:r>
              <a:rPr lang="ar-SA" sz="3200" b="1" dirty="0">
                <a:latin typeface="Arial" charset="0"/>
                <a:cs typeface="+mn-cs"/>
              </a:rPr>
              <a:t> نفسها</a:t>
            </a:r>
            <a:r>
              <a:rPr lang="ar-EG" sz="3200" b="1" dirty="0" err="1">
                <a:latin typeface="Arial" charset="0"/>
                <a:cs typeface="+mn-cs"/>
              </a:rPr>
              <a:t>.</a:t>
            </a:r>
            <a:endParaRPr lang="en-US" sz="3200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3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يف تنمو النباتات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هل تعلم أنك عندما تأكل الذرة والبازل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9"/>
          <p:cNvSpPr txBox="1">
            <a:spLocks noChangeArrowheads="1"/>
          </p:cNvSpPr>
          <p:nvPr/>
        </p:nvSpPr>
        <p:spPr bwMode="auto">
          <a:xfrm>
            <a:off x="5826438" y="4187632"/>
            <a:ext cx="2165346" cy="50006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الأسئلة الأساسية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4551679" y="5051584"/>
            <a:ext cx="357187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006600"/>
                </a:solidFill>
                <a:latin typeface="Calibri" pitchFamily="34" charset="0"/>
              </a:rPr>
              <a:t>الدرس الأول</a:t>
            </a:r>
            <a:endParaRPr lang="ar-EG" sz="3600" b="1" dirty="0">
              <a:solidFill>
                <a:srgbClr val="006600"/>
              </a:solidFill>
              <a:latin typeface="Calibri" pitchFamily="34" charset="0"/>
            </a:endParaRPr>
          </a:p>
          <a:p>
            <a:pPr algn="r" rtl="1"/>
            <a:r>
              <a:rPr lang="ar-EG" sz="2800" b="1" dirty="0">
                <a:latin typeface="Calibri" pitchFamily="34" charset="0"/>
              </a:rPr>
              <a:t>كيف تنمو النباتات وتتكاثر؟</a:t>
            </a:r>
            <a:endParaRPr lang="ar-SA" sz="2800" dirty="0">
              <a:latin typeface="Calibri" pitchFamily="34" charset="0"/>
            </a:endParaRPr>
          </a:p>
        </p:txBody>
      </p:sp>
      <p:sp>
        <p:nvSpPr>
          <p:cNvPr id="4" name="TextBox 5"/>
          <p:cNvSpPr txBox="1"/>
          <p:nvPr/>
        </p:nvSpPr>
        <p:spPr bwMode="auto">
          <a:xfrm>
            <a:off x="6909111" y="1161478"/>
            <a:ext cx="1214446" cy="10453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1" anchor="ctr" anchorCtr="0">
            <a:no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الفكرة العامة 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456765" y="2627670"/>
            <a:ext cx="527295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كيف تنمو المخلوقات </a:t>
            </a:r>
            <a:r>
              <a:rPr lang="ar-EG" sz="4000" b="1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الحية؟</a:t>
            </a:r>
            <a:r>
              <a:rPr lang="ar-EG" sz="40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وكيف </a:t>
            </a:r>
            <a:r>
              <a:rPr lang="ar-EG" sz="4000" b="1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تتغير؟</a:t>
            </a:r>
            <a:endParaRPr lang="ar-EG" sz="40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1020443" y="957047"/>
            <a:ext cx="4929222" cy="13620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1">
            <a:spAutoFit/>
          </a:bodyPr>
          <a:lstStyle/>
          <a:p>
            <a:pPr algn="ctr" rtl="1"/>
            <a:r>
              <a:rPr lang="ar-S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تعالى: </a:t>
            </a: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(</a:t>
            </a:r>
            <a:r>
              <a:rPr lang="ar-EG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وَأَنَّهُ خَلَقَ الزَّوْجَيْنِ الذَّكَرَ وَالْأُنثَىٰ</a:t>
            </a:r>
            <a:r>
              <a:rPr lang="ar-S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)</a:t>
            </a:r>
            <a:r>
              <a:rPr lang="ar-S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 </a:t>
            </a: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r>
              <a:rPr lang="ar-EG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</a:t>
            </a:r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} </a:t>
            </a: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النجم</a:t>
            </a:r>
            <a:endParaRPr lang="ar-EG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E5E7660-5A08-4E42-A5DA-2ABD5DAE3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59" y="3338990"/>
            <a:ext cx="3735415" cy="293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44890"/>
      </p:ext>
    </p:extLst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قال تعالى وأن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كيف تنمو المخلوقات الحية وك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أسئلة الأساس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درس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4" grpId="0" animBg="1"/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 bwMode="auto">
          <a:xfrm>
            <a:off x="2546774" y="533448"/>
            <a:ext cx="414866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Arial" charset="0"/>
                <a:cs typeface="+mn-cs"/>
              </a:rPr>
              <a:t>كيف تنمو النباتات؟</a:t>
            </a:r>
            <a:endParaRPr 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292598" y="1997839"/>
            <a:ext cx="655880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  <a:latin typeface="Arial" charset="0"/>
                <a:cs typeface="+mn-cs"/>
              </a:rPr>
              <a:t>البذرة</a:t>
            </a:r>
            <a:r>
              <a:rPr lang="ar-EG" sz="3600" b="1" dirty="0">
                <a:latin typeface="Arial" charset="0"/>
                <a:cs typeface="+mn-cs"/>
              </a:rPr>
              <a:t> تركيب يمكن أن ينبت لينمو ويصير نباتًا جديدًا. وتحمل البذرة </a:t>
            </a:r>
            <a:r>
              <a:rPr lang="ar-EG" sz="3600" b="1" dirty="0">
                <a:solidFill>
                  <a:srgbClr val="C00000"/>
                </a:solidFill>
                <a:latin typeface="Arial" charset="0"/>
                <a:cs typeface="+mn-cs"/>
              </a:rPr>
              <a:t>الجنين</a:t>
            </a:r>
            <a:r>
              <a:rPr lang="ar-EG" sz="3600" b="1" dirty="0">
                <a:latin typeface="Arial" charset="0"/>
                <a:cs typeface="+mn-cs"/>
              </a:rPr>
              <a:t>، وهو جزء صغير في البذرة يستمد غذاءه المخزون في البذرة لينمو. كما أن للبذرة غلافًا صلبًا يحمي الجنين.</a:t>
            </a:r>
            <a:endParaRPr lang="en-US" sz="3600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3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بذرة تركيب يمكن أن ينبت لينم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 bwMode="auto">
          <a:xfrm>
            <a:off x="2230960" y="547759"/>
            <a:ext cx="4283682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Arial" charset="0"/>
                <a:cs typeface="+mn-cs"/>
              </a:rPr>
              <a:t>كيف تنمو النباتات؟</a:t>
            </a:r>
            <a:endParaRPr 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1710859" y="2014786"/>
            <a:ext cx="572228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EG" sz="3200" b="1" dirty="0">
                <a:latin typeface="Arial" charset="0"/>
                <a:cs typeface="+mn-cs"/>
              </a:rPr>
              <a:t>عند زراعة البذرة في التربة تكون قادرة على الإنبات أو البدء في </a:t>
            </a:r>
            <a:r>
              <a:rPr lang="ar-EG" sz="3200" b="1" dirty="0" err="1">
                <a:latin typeface="Arial" charset="0"/>
                <a:cs typeface="+mn-cs"/>
              </a:rPr>
              <a:t>النمو.</a:t>
            </a:r>
            <a:r>
              <a:rPr lang="ar-EG" sz="3200" b="1" dirty="0">
                <a:latin typeface="Arial" charset="0"/>
                <a:cs typeface="+mn-cs"/>
              </a:rPr>
              <a:t> وتحتاج البذرة إلى الماء، والغذاء، ودرجة حرارة مناسبة </a:t>
            </a:r>
            <a:r>
              <a:rPr lang="ar-EG" sz="3200" b="1" dirty="0" err="1">
                <a:latin typeface="Arial" charset="0"/>
                <a:cs typeface="+mn-cs"/>
              </a:rPr>
              <a:t>لتنبت.</a:t>
            </a:r>
            <a:r>
              <a:rPr lang="ar-EG" sz="3200" b="1" dirty="0">
                <a:latin typeface="Arial" charset="0"/>
                <a:cs typeface="+mn-cs"/>
              </a:rPr>
              <a:t> ويمكن للبذرة أن تتوقف عن الإنبات أو النمو عدة أشهر، أو سنوات إلى أن تتحسن الظروف الخارجية.</a:t>
            </a:r>
            <a:endParaRPr lang="en-US" sz="3200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3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 زراعة البذرة في التربة تك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1"/>
          <p:cNvSpPr txBox="1"/>
          <p:nvPr/>
        </p:nvSpPr>
        <p:spPr bwMode="auto">
          <a:xfrm>
            <a:off x="2501769" y="614867"/>
            <a:ext cx="423867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solidFill>
                  <a:srgbClr val="FFFF00"/>
                </a:solidFill>
                <a:latin typeface="Arial" charset="0"/>
                <a:cs typeface="+mn-cs"/>
              </a:rPr>
              <a:t>كيف تنمو النباتات؟</a:t>
            </a:r>
            <a:endParaRPr lang="en-US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1444152" y="2303875"/>
            <a:ext cx="594886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3600" b="1" dirty="0">
                <a:latin typeface="Arial" charset="0"/>
                <a:cs typeface="+mn-cs"/>
              </a:rPr>
              <a:t>عندما تبدأ البذور في النمو تمتص الماء حتى تنتفخ </a:t>
            </a:r>
            <a:endParaRPr lang="ar-EG" sz="3600" b="1" dirty="0">
              <a:latin typeface="Arial" charset="0"/>
              <a:cs typeface="+mn-cs"/>
            </a:endParaRPr>
          </a:p>
          <a:p>
            <a:pPr algn="ctr" rtl="1">
              <a:defRPr/>
            </a:pPr>
            <a:r>
              <a:rPr lang="ar-SA" sz="3600" b="1" dirty="0">
                <a:latin typeface="Arial" charset="0"/>
                <a:cs typeface="+mn-cs"/>
              </a:rPr>
              <a:t>وتكسر الغلاف الخارجي، فينمو الجنين من البذرة إلى نبتة صغيرة أو شجيرة صغيرة، تنمو فيما بعد إلى نبات كبير، أو شجرة.</a:t>
            </a:r>
            <a:endParaRPr lang="en-US" sz="3600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circle/>
    <p:sndAc>
      <p:stSnd>
        <p:snd r:embed="rId3" name="0056 - arcade beep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ندما تبدأ البذور في النم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2"/>
          <p:cNvGrpSpPr>
            <a:grpSpLocks/>
          </p:cNvGrpSpPr>
          <p:nvPr/>
        </p:nvGrpSpPr>
        <p:grpSpPr bwMode="auto">
          <a:xfrm>
            <a:off x="439321" y="1547242"/>
            <a:ext cx="8052373" cy="4693225"/>
            <a:chOff x="-238312" y="1533481"/>
            <a:chExt cx="9392428" cy="5264988"/>
          </a:xfrm>
        </p:grpSpPr>
        <p:pic>
          <p:nvPicPr>
            <p:cNvPr id="33800" name="Picture 2"/>
            <p:cNvPicPr>
              <a:picLocks noChangeAspect="1" noChangeArrowheads="1"/>
            </p:cNvPicPr>
            <p:nvPr/>
          </p:nvPicPr>
          <p:blipFill>
            <a:blip r:embed="rId5">
              <a:lum contrast="20000"/>
            </a:blip>
            <a:srcRect/>
            <a:stretch>
              <a:fillRect/>
            </a:stretch>
          </p:blipFill>
          <p:spPr bwMode="auto">
            <a:xfrm>
              <a:off x="10116" y="1533481"/>
              <a:ext cx="9144000" cy="469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سهم للأسفل 3"/>
            <p:cNvSpPr/>
            <p:nvPr/>
          </p:nvSpPr>
          <p:spPr>
            <a:xfrm>
              <a:off x="-238312" y="3869531"/>
              <a:ext cx="1143016" cy="2928938"/>
            </a:xfrm>
            <a:prstGeom prst="downArrow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US"/>
            </a:p>
          </p:txBody>
        </p:sp>
      </p:grpSp>
      <p:sp>
        <p:nvSpPr>
          <p:cNvPr id="33799" name="TextBox 5"/>
          <p:cNvSpPr txBox="1">
            <a:spLocks noChangeArrowheads="1"/>
          </p:cNvSpPr>
          <p:nvPr/>
        </p:nvSpPr>
        <p:spPr bwMode="auto">
          <a:xfrm>
            <a:off x="2532900" y="500702"/>
            <a:ext cx="4078197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400" b="1" dirty="0">
                <a:solidFill>
                  <a:srgbClr val="FFFF00"/>
                </a:solidFill>
              </a:rPr>
              <a:t>من </a:t>
            </a:r>
            <a:r>
              <a:rPr lang="ar-SA" sz="4400" b="1" dirty="0" err="1">
                <a:solidFill>
                  <a:srgbClr val="FFFF00"/>
                </a:solidFill>
              </a:rPr>
              <a:t>البذ</a:t>
            </a:r>
            <a:r>
              <a:rPr lang="ar-EG" sz="4400" b="1" dirty="0" err="1">
                <a:solidFill>
                  <a:srgbClr val="FFFF00"/>
                </a:solidFill>
              </a:rPr>
              <a:t>رة</a:t>
            </a:r>
            <a:r>
              <a:rPr lang="ar-SA" sz="4400" b="1" dirty="0">
                <a:solidFill>
                  <a:srgbClr val="FFFF00"/>
                </a:solidFill>
              </a:rPr>
              <a:t> إلى النبتة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3" name="سهم: لليسار 2">
            <a:extLst>
              <a:ext uri="{FF2B5EF4-FFF2-40B4-BE49-F238E27FC236}">
                <a16:creationId xmlns:a16="http://schemas.microsoft.com/office/drawing/2014/main" id="{AF5A76B8-4A72-4027-AAD8-1A46389659AD}"/>
              </a:ext>
            </a:extLst>
          </p:cNvPr>
          <p:cNvSpPr/>
          <p:nvPr/>
        </p:nvSpPr>
        <p:spPr>
          <a:xfrm>
            <a:off x="3131840" y="3465301"/>
            <a:ext cx="1305145" cy="122393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5E2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D358900F-F8D6-4A27-8924-700354B31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965" y="1596639"/>
            <a:ext cx="3018656" cy="51077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1ــ تُزرَعُ البَـذْرة في التربة.</a:t>
            </a:r>
            <a:endParaRPr lang="ar-EG" sz="24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B5A4C96-5918-429C-9048-FCE7F5D25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2" y="1376576"/>
            <a:ext cx="3422958" cy="919401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2ــ تنمو البَذرة، ويبدأ الجذر في</a:t>
            </a:r>
            <a:br>
              <a:rPr lang="ar-EG" sz="2400" b="1" dirty="0">
                <a:solidFill>
                  <a:srgbClr val="C00000"/>
                </a:solidFill>
              </a:rPr>
            </a:br>
            <a:r>
              <a:rPr lang="ar-EG" sz="2400" b="1" dirty="0">
                <a:solidFill>
                  <a:srgbClr val="C00000"/>
                </a:solidFill>
              </a:rPr>
              <a:t>      النمو إلى أسفل التربة.</a:t>
            </a:r>
            <a:endParaRPr lang="ar-EG" sz="24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ُزرَعُ البَـذْرة في التر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نمو البَذرة، ويبدأ الجذر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  <p:bldP spid="3" grpId="0" animBg="1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941" y="1719815"/>
            <a:ext cx="488632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شكل بيضاوي 2"/>
          <p:cNvSpPr/>
          <p:nvPr/>
        </p:nvSpPr>
        <p:spPr>
          <a:xfrm>
            <a:off x="3635442" y="1810440"/>
            <a:ext cx="1296330" cy="50482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EG" sz="2400" b="1" dirty="0"/>
              <a:t>غذاء</a:t>
            </a:r>
            <a:endParaRPr lang="en-US" sz="2400" b="1" dirty="0"/>
          </a:p>
        </p:txBody>
      </p:sp>
      <p:sp>
        <p:nvSpPr>
          <p:cNvPr id="4" name="شكل بيضاوي 3"/>
          <p:cNvSpPr/>
          <p:nvPr/>
        </p:nvSpPr>
        <p:spPr>
          <a:xfrm>
            <a:off x="1466655" y="1674467"/>
            <a:ext cx="1188225" cy="63852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EG" sz="2400" b="1" dirty="0"/>
              <a:t>جنين</a:t>
            </a:r>
            <a:endParaRPr lang="en-US" sz="2400" b="1" dirty="0"/>
          </a:p>
        </p:txBody>
      </p:sp>
      <p:sp>
        <p:nvSpPr>
          <p:cNvPr id="5" name="شكل بيضاوي 4"/>
          <p:cNvSpPr/>
          <p:nvPr/>
        </p:nvSpPr>
        <p:spPr>
          <a:xfrm>
            <a:off x="701570" y="2933945"/>
            <a:ext cx="1071590" cy="66595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EG" sz="2400" b="1" dirty="0"/>
              <a:t>غلاف</a:t>
            </a:r>
            <a:endParaRPr lang="en-US" sz="2400" b="1" dirty="0"/>
          </a:p>
        </p:txBody>
      </p:sp>
      <p:sp>
        <p:nvSpPr>
          <p:cNvPr id="6" name="شكل بيضاوي 5"/>
          <p:cNvSpPr/>
          <p:nvPr/>
        </p:nvSpPr>
        <p:spPr>
          <a:xfrm>
            <a:off x="2483172" y="5715690"/>
            <a:ext cx="2088828" cy="6477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EG" sz="2400" b="1" dirty="0"/>
              <a:t>أجزاء البذرة</a:t>
            </a:r>
            <a:endParaRPr lang="en-US" sz="2400" b="1" dirty="0"/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جزاءُ البذ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غِلاف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جنين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غذاء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320199" y="581775"/>
            <a:ext cx="4575840" cy="783193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1"/>
            <a:r>
              <a:rPr lang="ar-EG" sz="4000" b="1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أختبـــــــــر نفســـــــــــــــي</a:t>
            </a:r>
            <a:endParaRPr lang="ar-EG" sz="48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38968" y="2200529"/>
            <a:ext cx="7866063" cy="76993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 err="1">
                <a:solidFill>
                  <a:srgbClr val="7030A0"/>
                </a:solidFill>
                <a:latin typeface="Times New Roman" pitchFamily="18" charset="0"/>
                <a:cs typeface="+mn-cs"/>
              </a:rPr>
              <a:t>التتابع.</a:t>
            </a:r>
            <a:r>
              <a:rPr lang="ar-EG" sz="4400" b="1" dirty="0">
                <a:solidFill>
                  <a:srgbClr val="7030A0"/>
                </a:solidFill>
                <a:latin typeface="Times New Roman" pitchFamily="18" charset="0"/>
                <a:cs typeface="+mn-cs"/>
              </a:rPr>
              <a:t> </a:t>
            </a:r>
            <a:r>
              <a:rPr lang="ar-SA" sz="4000" b="1" dirty="0">
                <a:latin typeface="Times New Roman" pitchFamily="18" charset="0"/>
                <a:cs typeface="+mn-cs"/>
              </a:rPr>
              <a:t>ماذا يحدث للبذرة بعد أن تنبت</a:t>
            </a:r>
            <a:r>
              <a:rPr lang="ar-EG" sz="4000" b="1" dirty="0">
                <a:latin typeface="Times New Roman" pitchFamily="18" charset="0"/>
                <a:cs typeface="+mn-cs"/>
              </a:rPr>
              <a:t>؟</a:t>
            </a:r>
            <a:endParaRPr lang="en-US" sz="4000" b="1" dirty="0">
              <a:latin typeface="Times New Roman" pitchFamily="18" charset="0"/>
              <a:cs typeface="+mn-cs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928662" y="3668433"/>
            <a:ext cx="7358062" cy="154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52352" bIns="38088" anchor="ctr">
            <a:spAutoFit/>
          </a:bodyPr>
          <a:lstStyle/>
          <a:p>
            <a:pPr algn="ctr" rtl="1">
              <a:defRPr/>
            </a:pPr>
            <a:r>
              <a:rPr lang="ar-SA" sz="4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تنمو إلى بادرة ثم إلى نبتة ناضجة </a:t>
            </a:r>
            <a:r>
              <a:rPr lang="ar-SA" sz="4400" b="1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بها</a:t>
            </a:r>
            <a:r>
              <a:rPr lang="ar-SA" sz="4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ثمار وبداخلها البذور.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1143000"/>
            <a:ext cx="157162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52352" bIns="38088" anchor="ctr">
            <a:spAutoFit/>
          </a:bodyPr>
          <a:lstStyle/>
          <a:p>
            <a:pPr algn="ctr" rtl="1">
              <a:defRPr/>
            </a:pPr>
            <a:endParaRPr lang="en-US" sz="3600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2320" y="719372"/>
            <a:ext cx="571501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ختبر نفســــ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تتا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نمو إلى بادرة ثم إلى نبت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740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771800" y="629394"/>
            <a:ext cx="4575840" cy="783193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rtl="1"/>
            <a:r>
              <a:rPr lang="ar-EG" sz="4000" b="1" dirty="0">
                <a:solidFill>
                  <a:srgbClr val="FFFF00"/>
                </a:solidFill>
                <a:latin typeface="Calibri" pitchFamily="34" charset="0"/>
                <a:cs typeface="Times New Roman" pitchFamily="18" charset="0"/>
              </a:rPr>
              <a:t>أختبـــــــــر نفســـــــــــــــي</a:t>
            </a:r>
            <a:endParaRPr lang="ar-EG" sz="4800" b="1" dirty="0">
              <a:solidFill>
                <a:srgbClr val="FFFF00"/>
              </a:solidFill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0" y="1143000"/>
            <a:ext cx="1571625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152352" bIns="38088" anchor="ctr">
            <a:spAutoFit/>
          </a:bodyPr>
          <a:lstStyle/>
          <a:p>
            <a:pPr algn="ctr" rtl="1">
              <a:defRPr/>
            </a:pPr>
            <a:endParaRPr lang="en-US" sz="3600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15275" y="814374"/>
            <a:ext cx="571501" cy="50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11"/>
          <p:cNvSpPr txBox="1"/>
          <p:nvPr/>
        </p:nvSpPr>
        <p:spPr bwMode="auto">
          <a:xfrm>
            <a:off x="1061048" y="2320637"/>
            <a:ext cx="7346950" cy="132397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solidFill>
                  <a:srgbClr val="7030A0"/>
                </a:solidFill>
                <a:latin typeface="+mn-lt"/>
                <a:cs typeface="+mn-cs"/>
              </a:rPr>
              <a:t>التفكير </a:t>
            </a:r>
            <a:r>
              <a:rPr lang="ar-EG" sz="4400" b="1" dirty="0" err="1">
                <a:solidFill>
                  <a:srgbClr val="7030A0"/>
                </a:solidFill>
                <a:latin typeface="+mn-lt"/>
                <a:cs typeface="+mn-cs"/>
              </a:rPr>
              <a:t>الناقد.</a:t>
            </a:r>
            <a:r>
              <a:rPr lang="ar-EG" sz="4400" b="1" dirty="0">
                <a:solidFill>
                  <a:srgbClr val="7030A0"/>
                </a:solidFill>
                <a:latin typeface="+mn-lt"/>
                <a:cs typeface="+mn-cs"/>
              </a:rPr>
              <a:t> </a:t>
            </a:r>
            <a:r>
              <a:rPr lang="ar-EG" sz="3600" b="1" dirty="0">
                <a:latin typeface="+mn-lt"/>
                <a:cs typeface="+mn-cs"/>
              </a:rPr>
              <a:t>ما</a:t>
            </a:r>
            <a:r>
              <a:rPr lang="ar-SA" sz="3600" b="1" dirty="0">
                <a:latin typeface="+mn-lt"/>
                <a:cs typeface="+mn-cs"/>
              </a:rPr>
              <a:t>ذا يحدث للبذرة إذا لم تحصل على كمية كافية من الماء</a:t>
            </a:r>
            <a:r>
              <a:rPr lang="ar-EG" sz="3600" b="1" dirty="0">
                <a:latin typeface="+mn-lt"/>
                <a:cs typeface="+mn-cs"/>
              </a:rPr>
              <a:t>؟</a:t>
            </a:r>
            <a:endParaRPr lang="en-US" sz="3600" b="1" dirty="0">
              <a:latin typeface="+mn-lt"/>
              <a:cs typeface="+mn-cs"/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1071538" y="5029200"/>
            <a:ext cx="7215238" cy="7143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ar-EG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rial" pitchFamily="34" charset="0"/>
                <a:cs typeface="+mn-cs"/>
              </a:rPr>
              <a:t>تتوقف البذرة عن الإنبات والنمو</a:t>
            </a:r>
            <a:r>
              <a:rPr kumimoji="0" lang="ar-EG" sz="36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rial" pitchFamily="34" charset="0"/>
                <a:cs typeface="+mn-cs"/>
              </a:rPr>
              <a:t> </a:t>
            </a:r>
            <a:r>
              <a:rPr kumimoji="0" lang="ar-EG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rial" pitchFamily="34" charset="0"/>
                <a:cs typeface="+mn-cs"/>
              </a:rPr>
              <a:t>ثم تموت</a:t>
            </a:r>
            <a:r>
              <a:rPr kumimoji="0" lang="ar-SA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rial" pitchFamily="34" charset="0"/>
                <a:cs typeface="+mn-cs"/>
              </a:rPr>
              <a:t>.</a:t>
            </a:r>
            <a:endParaRPr kumimoji="0" lang="ar-EG" sz="36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فكير الناق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توقف البذرة عن الإنبات والنمو ثم تم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1026" grpId="0" uiExpand="1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1890" y="541064"/>
            <a:ext cx="2717304" cy="7831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r" rtl="1">
              <a:defRPr/>
            </a:pPr>
            <a:r>
              <a:rPr lang="ar-EG" sz="4000" b="1" dirty="0">
                <a:solidFill>
                  <a:srgbClr val="FFFF00"/>
                </a:solidFill>
                <a:cs typeface="+mn-cs"/>
              </a:rPr>
              <a:t>  أقرأ الشكل</a:t>
            </a:r>
            <a:endParaRPr lang="en-US" sz="4000" dirty="0">
              <a:solidFill>
                <a:srgbClr val="FFFF00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982" y="2485351"/>
            <a:ext cx="7582036" cy="2795124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Bef>
                <a:spcPts val="100"/>
              </a:spcBef>
              <a:defRPr/>
            </a:pPr>
            <a:r>
              <a:rPr lang="ar-EG" sz="3600" b="1" dirty="0">
                <a:latin typeface="Arial" charset="0"/>
                <a:cs typeface="+mn-cs"/>
              </a:rPr>
              <a:t>ما المراحل التي تمر بها بذرة الفاصوليا لتصبح نبتة فاصوليا.</a:t>
            </a:r>
          </a:p>
          <a:p>
            <a:pPr algn="r" rtl="1">
              <a:lnSpc>
                <a:spcPct val="115000"/>
              </a:lnSpc>
              <a:spcBef>
                <a:spcPts val="100"/>
              </a:spcBef>
              <a:defRPr/>
            </a:pPr>
            <a:r>
              <a:rPr lang="ar-EG" sz="4400" b="1" dirty="0">
                <a:solidFill>
                  <a:srgbClr val="7030A0"/>
                </a:solidFill>
                <a:latin typeface="Arial" charset="0"/>
                <a:cs typeface="+mn-cs"/>
              </a:rPr>
              <a:t>إرشاد. </a:t>
            </a:r>
            <a:r>
              <a:rPr lang="ar-SA" sz="3600" b="1" dirty="0" err="1">
                <a:latin typeface="Arial" charset="0"/>
                <a:cs typeface="+mn-cs"/>
              </a:rPr>
              <a:t>أت</a:t>
            </a:r>
            <a:r>
              <a:rPr lang="ar-EG" sz="3600" b="1" dirty="0">
                <a:latin typeface="Arial" charset="0"/>
                <a:cs typeface="+mn-cs"/>
              </a:rPr>
              <a:t>تبع التغيرات التي تحدث للنبات حسب تسلسل الأرقام الموضحة في الشكل.</a:t>
            </a:r>
            <a:endParaRPr lang="en-US" sz="3200" dirty="0"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قرأُ الشكل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 المراحل التي تمر بها بذ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رشاد أتتب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5"/>
          <p:cNvGrpSpPr>
            <a:grpSpLocks/>
          </p:cNvGrpSpPr>
          <p:nvPr/>
        </p:nvGrpSpPr>
        <p:grpSpPr bwMode="auto">
          <a:xfrm>
            <a:off x="897675" y="1528644"/>
            <a:ext cx="8298585" cy="4895849"/>
            <a:chOff x="0" y="1556792"/>
            <a:chExt cx="9602469" cy="4896396"/>
          </a:xfrm>
        </p:grpSpPr>
        <p:pic>
          <p:nvPicPr>
            <p:cNvPr id="72706" name="Picture 2"/>
            <p:cNvPicPr>
              <a:picLocks noChangeAspect="1" noChangeArrowheads="1"/>
            </p:cNvPicPr>
            <p:nvPr/>
          </p:nvPicPr>
          <p:blipFill>
            <a:blip r:embed="rId6">
              <a:lum bright="-16000" contrast="29000"/>
            </a:blip>
            <a:stretch>
              <a:fillRect/>
            </a:stretch>
          </p:blipFill>
          <p:spPr bwMode="auto">
            <a:xfrm>
              <a:off x="0" y="1556792"/>
              <a:ext cx="9144000" cy="48963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سهم للأسفل 14"/>
            <p:cNvSpPr/>
            <p:nvPr/>
          </p:nvSpPr>
          <p:spPr>
            <a:xfrm>
              <a:off x="8702357" y="2621667"/>
              <a:ext cx="900112" cy="2303719"/>
            </a:xfrm>
            <a:prstGeom prst="downArrow">
              <a:avLst/>
            </a:prstGeom>
            <a:gradFill flip="none" rotWithShape="1">
              <a:gsLst>
                <a:gs pos="0">
                  <a:srgbClr val="FFC000">
                    <a:tint val="66000"/>
                    <a:satMod val="160000"/>
                  </a:srgbClr>
                </a:gs>
                <a:gs pos="50000">
                  <a:srgbClr val="FFC000">
                    <a:tint val="44500"/>
                    <a:satMod val="160000"/>
                  </a:srgbClr>
                </a:gs>
                <a:gs pos="100000">
                  <a:srgbClr val="FFC0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57150"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rtl="1">
                <a:defRPr/>
              </a:pPr>
              <a:endParaRPr lang="en-US" dirty="0"/>
            </a:p>
          </p:txBody>
        </p:sp>
      </p:grpSp>
      <p:sp>
        <p:nvSpPr>
          <p:cNvPr id="38920" name="TextBox 5"/>
          <p:cNvSpPr txBox="1">
            <a:spLocks noChangeArrowheads="1"/>
          </p:cNvSpPr>
          <p:nvPr/>
        </p:nvSpPr>
        <p:spPr bwMode="auto">
          <a:xfrm>
            <a:off x="2648153" y="482401"/>
            <a:ext cx="4752008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400" b="1" dirty="0">
                <a:solidFill>
                  <a:srgbClr val="FFFF00"/>
                </a:solidFill>
              </a:rPr>
              <a:t>من </a:t>
            </a:r>
            <a:r>
              <a:rPr lang="ar-SA" sz="4400" b="1" dirty="0" err="1">
                <a:solidFill>
                  <a:srgbClr val="FFFF00"/>
                </a:solidFill>
              </a:rPr>
              <a:t>البذ</a:t>
            </a:r>
            <a:r>
              <a:rPr lang="ar-EG" sz="4400" b="1" dirty="0" err="1">
                <a:solidFill>
                  <a:srgbClr val="FFFF00"/>
                </a:solidFill>
              </a:rPr>
              <a:t>رة</a:t>
            </a:r>
            <a:r>
              <a:rPr lang="ar-SA" sz="4400" b="1" dirty="0">
                <a:solidFill>
                  <a:srgbClr val="FFFF00"/>
                </a:solidFill>
              </a:rPr>
              <a:t> إلى النبتة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A6DBE8A8-E262-4AB7-B83A-049C4608F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317" y="3052634"/>
            <a:ext cx="3292446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3</a:t>
            </a:r>
            <a:r>
              <a:rPr lang="ar-EG" sz="2400" b="1" dirty="0">
                <a:solidFill>
                  <a:srgbClr val="C00000"/>
                </a:solidFill>
              </a:rPr>
              <a:t>ــ تنمو الجذور لتصبح أطول، </a:t>
            </a:r>
            <a:br>
              <a:rPr lang="ar-EG" sz="2400" b="1" dirty="0">
                <a:solidFill>
                  <a:srgbClr val="C00000"/>
                </a:solidFill>
              </a:rPr>
            </a:br>
            <a:r>
              <a:rPr lang="ar-EG" sz="2400" b="1" dirty="0">
                <a:solidFill>
                  <a:srgbClr val="C00000"/>
                </a:solidFill>
              </a:rPr>
              <a:t>    وتندفع الساق عاليًا فوق الأرض.</a:t>
            </a:r>
            <a:endParaRPr lang="ar-EG" sz="24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20" name="مستطيل 7">
            <a:extLst>
              <a:ext uri="{FF2B5EF4-FFF2-40B4-BE49-F238E27FC236}">
                <a16:creationId xmlns:a16="http://schemas.microsoft.com/office/drawing/2014/main" id="{70AF2782-1CBD-4EA5-8709-B63161DEE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308" y="3500345"/>
            <a:ext cx="3489337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EG" sz="2400" b="1" dirty="0">
                <a:solidFill>
                  <a:srgbClr val="C00000"/>
                </a:solidFill>
              </a:rPr>
              <a:t>4ــ تنمو أوراق النبات، وتبدأ في </a:t>
            </a:r>
            <a:br>
              <a:rPr lang="ar-EG" sz="2400" b="1" dirty="0">
                <a:solidFill>
                  <a:srgbClr val="C00000"/>
                </a:solidFill>
              </a:rPr>
            </a:br>
            <a:r>
              <a:rPr lang="ar-EG" sz="2400" b="1" dirty="0">
                <a:solidFill>
                  <a:srgbClr val="C00000"/>
                </a:solidFill>
              </a:rPr>
              <a:t>      صنع الغذاء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8D135E42-A132-4ABF-BF9A-A936F0844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256" y="1481875"/>
            <a:ext cx="4059488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2400" b="1" dirty="0">
                <a:solidFill>
                  <a:srgbClr val="C00000"/>
                </a:solidFill>
              </a:rPr>
              <a:t>5ــ مع مرور الوقت ينمو النبات </a:t>
            </a:r>
            <a:br>
              <a:rPr lang="ar-EG" sz="2400" b="1" dirty="0">
                <a:solidFill>
                  <a:srgbClr val="C00000"/>
                </a:solidFill>
              </a:rPr>
            </a:br>
            <a:r>
              <a:rPr lang="ar-EG" sz="2400" b="1" dirty="0">
                <a:solidFill>
                  <a:srgbClr val="C00000"/>
                </a:solidFill>
              </a:rPr>
              <a:t>   ويكبُر، ويصبح قادرًا على التكاثر </a:t>
            </a:r>
            <a:br>
              <a:rPr lang="ar-EG" sz="2400" b="1" dirty="0">
                <a:solidFill>
                  <a:srgbClr val="C00000"/>
                </a:solidFill>
              </a:rPr>
            </a:br>
            <a:r>
              <a:rPr lang="ar-EG" sz="2400" b="1" dirty="0">
                <a:solidFill>
                  <a:srgbClr val="C00000"/>
                </a:solidFill>
              </a:rPr>
              <a:t>    وإنتاج بذور جديدة.</a:t>
            </a:r>
            <a:endParaRPr lang="ar-EG" sz="2400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" name="سهم: لليسار 2">
            <a:extLst>
              <a:ext uri="{FF2B5EF4-FFF2-40B4-BE49-F238E27FC236}">
                <a16:creationId xmlns:a16="http://schemas.microsoft.com/office/drawing/2014/main" id="{EB07F613-B14A-4FA2-9691-0EBC930C3DCD}"/>
              </a:ext>
            </a:extLst>
          </p:cNvPr>
          <p:cNvSpPr/>
          <p:nvPr/>
        </p:nvSpPr>
        <p:spPr>
          <a:xfrm>
            <a:off x="5337085" y="4914165"/>
            <a:ext cx="1083483" cy="9001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" name="سهم: لليسار 21">
            <a:extLst>
              <a:ext uri="{FF2B5EF4-FFF2-40B4-BE49-F238E27FC236}">
                <a16:creationId xmlns:a16="http://schemas.microsoft.com/office/drawing/2014/main" id="{ED4AC2CF-3EF7-4A47-8FDD-2568CB1B04FE}"/>
              </a:ext>
            </a:extLst>
          </p:cNvPr>
          <p:cNvSpPr/>
          <p:nvPr/>
        </p:nvSpPr>
        <p:spPr>
          <a:xfrm>
            <a:off x="2575639" y="4831216"/>
            <a:ext cx="1083483" cy="9001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نمو الجذور لتصبح أطول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نمو أوراق النبات، وتبدأ في صنع 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ع مرور الوقت ينمو الن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 animBg="1"/>
      <p:bldP spid="19" grpId="0" animBg="1"/>
      <p:bldP spid="20" grpId="0"/>
      <p:bldP spid="21" grpId="0"/>
      <p:bldP spid="3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36165" y="592543"/>
            <a:ext cx="708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1ــ تُزرَعُ البَـذْرة في التربة.</a:t>
            </a:r>
            <a:endParaRPr lang="ar-EG" sz="36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lum contrast="30000"/>
          </a:blip>
          <a:srcRect/>
          <a:stretch>
            <a:fillRect/>
          </a:stretch>
        </p:blipFill>
        <p:spPr bwMode="auto">
          <a:xfrm>
            <a:off x="652371" y="742937"/>
            <a:ext cx="1441459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02019" y="1261830"/>
            <a:ext cx="708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2ــ تنمو البَذرة، ويبدأ الجذر في</a:t>
            </a:r>
            <a:br>
              <a:rPr lang="ar-EG" sz="3600" b="1" dirty="0">
                <a:solidFill>
                  <a:srgbClr val="C00000"/>
                </a:solidFill>
              </a:rPr>
            </a:br>
            <a:r>
              <a:rPr lang="ar-EG" sz="3600" b="1" dirty="0">
                <a:solidFill>
                  <a:srgbClr val="C00000"/>
                </a:solidFill>
              </a:rPr>
              <a:t>      النمو إلى أسفل التربة.</a:t>
            </a:r>
            <a:endParaRPr lang="ar-EG" sz="36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57400" y="2475442"/>
            <a:ext cx="708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3ــ تنمو الجذور لتصبح أطول، </a:t>
            </a:r>
            <a:br>
              <a:rPr lang="ar-EG" sz="3600" b="1" dirty="0">
                <a:solidFill>
                  <a:srgbClr val="C00000"/>
                </a:solidFill>
              </a:rPr>
            </a:br>
            <a:r>
              <a:rPr lang="ar-EG" sz="3600" b="1" dirty="0">
                <a:solidFill>
                  <a:srgbClr val="C00000"/>
                </a:solidFill>
              </a:rPr>
              <a:t>    وتندفع الساق عاليًا فوق الأرض.</a:t>
            </a:r>
            <a:endParaRPr lang="ar-EG" sz="36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39943" name="مستطيل 7"/>
          <p:cNvSpPr>
            <a:spLocks noChangeArrowheads="1"/>
          </p:cNvSpPr>
          <p:nvPr/>
        </p:nvSpPr>
        <p:spPr bwMode="auto">
          <a:xfrm>
            <a:off x="1511660" y="3613900"/>
            <a:ext cx="65661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ar-EG" sz="3600" b="1" dirty="0">
                <a:solidFill>
                  <a:srgbClr val="C00000"/>
                </a:solidFill>
              </a:rPr>
              <a:t>4ــ تنمو أوراق النبات، وتبدأ في </a:t>
            </a:r>
            <a:br>
              <a:rPr lang="ar-EG" sz="3600" b="1" dirty="0">
                <a:solidFill>
                  <a:srgbClr val="C00000"/>
                </a:solidFill>
              </a:rPr>
            </a:br>
            <a:r>
              <a:rPr lang="ar-EG" sz="3600" b="1" dirty="0">
                <a:solidFill>
                  <a:srgbClr val="C00000"/>
                </a:solidFill>
              </a:rPr>
              <a:t>      صنع الغذاء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01068" y="4814229"/>
            <a:ext cx="7086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rgbClr val="C00000"/>
                </a:solidFill>
              </a:rPr>
              <a:t>5ــ مع مرور الوقت ينمو النبات </a:t>
            </a:r>
            <a:br>
              <a:rPr lang="ar-EG" sz="3600" b="1" dirty="0">
                <a:solidFill>
                  <a:srgbClr val="C00000"/>
                </a:solidFill>
              </a:rPr>
            </a:br>
            <a:r>
              <a:rPr lang="ar-EG" sz="3600" b="1" dirty="0">
                <a:solidFill>
                  <a:srgbClr val="C00000"/>
                </a:solidFill>
              </a:rPr>
              <a:t>   ويكبُر، ويصبح قادرًا على التكاثر </a:t>
            </a:r>
            <a:br>
              <a:rPr lang="ar-EG" sz="3600" b="1" dirty="0">
                <a:solidFill>
                  <a:srgbClr val="C00000"/>
                </a:solidFill>
              </a:rPr>
            </a:br>
            <a:r>
              <a:rPr lang="ar-EG" sz="3600" b="1" dirty="0">
                <a:solidFill>
                  <a:srgbClr val="C00000"/>
                </a:solidFill>
              </a:rPr>
              <a:t>    وإنتاج بذور جديدة.</a:t>
            </a:r>
            <a:endParaRPr lang="ar-EG" sz="36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ُزرَعُ البَـذْرة في الترب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نمو البَذرة، ويبدأ الجذر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نمو الجذور لتصبح أطول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نمو أوراق النبات، وتبدأ في صنع الغذ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مع مرور الوقت ينمو الن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3994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368086" y="1448780"/>
            <a:ext cx="6381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كيف تنمو المخلوقات </a:t>
            </a:r>
            <a:r>
              <a:rPr lang="ar-EG" sz="3600" b="1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الحية؟</a:t>
            </a:r>
            <a:r>
              <a:rPr lang="ar-EG" sz="36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 وكيف </a:t>
            </a:r>
            <a:r>
              <a:rPr lang="ar-EG" sz="3600" b="1" dirty="0" err="1">
                <a:solidFill>
                  <a:srgbClr val="C00000"/>
                </a:solidFill>
                <a:latin typeface="Times New Roman" pitchFamily="18" charset="0"/>
                <a:cs typeface="+mn-cs"/>
              </a:rPr>
              <a:t>تتغير؟</a:t>
            </a:r>
            <a:endParaRPr lang="ar-EG" sz="36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2750331" y="4104075"/>
            <a:ext cx="36433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rgbClr val="006600"/>
                </a:solidFill>
                <a:latin typeface="Calibri" pitchFamily="34" charset="0"/>
              </a:rPr>
              <a:t>الدرس الثاني </a:t>
            </a:r>
            <a:endParaRPr lang="ar-EG" sz="3600" b="1" dirty="0">
              <a:solidFill>
                <a:srgbClr val="006600"/>
              </a:solidFill>
              <a:latin typeface="Calibri" pitchFamily="34" charset="0"/>
            </a:endParaRPr>
          </a:p>
          <a:p>
            <a:pPr algn="r" rtl="1"/>
            <a:r>
              <a:rPr lang="ar-EG" sz="2800" b="1" dirty="0">
                <a:latin typeface="Calibri" pitchFamily="34" charset="0"/>
              </a:rPr>
              <a:t>كيف تنمو الحيوانات وتتكاثر؟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3" name="مربع نص 9"/>
          <p:cNvSpPr txBox="1">
            <a:spLocks noChangeArrowheads="1"/>
          </p:cNvSpPr>
          <p:nvPr/>
        </p:nvSpPr>
        <p:spPr bwMode="auto">
          <a:xfrm>
            <a:off x="6036828" y="3178967"/>
            <a:ext cx="2165346" cy="500066"/>
          </a:xfrm>
          <a:prstGeom prst="round2Same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anchor="ctr" anchorCtr="0">
            <a:noAutofit/>
          </a:bodyPr>
          <a:lstStyle/>
          <a:p>
            <a:pPr algn="ctr"/>
            <a:r>
              <a:rPr lang="ar-S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الأسئلة الأساسية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درس الثاني كيف تنمو الحيوانات وتتكاث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231739" y="1299612"/>
            <a:ext cx="3836919" cy="783193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000" b="1" dirty="0">
                <a:solidFill>
                  <a:schemeClr val="tx1"/>
                </a:solidFill>
                <a:latin typeface="Calibri" pitchFamily="34" charset="0"/>
                <a:cs typeface="+mn-cs"/>
              </a:rPr>
              <a:t>مفردات الفكرة العامة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 bwMode="auto">
          <a:xfrm>
            <a:off x="2366755" y="3248980"/>
            <a:ext cx="307183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5"/>
          <p:cNvSpPr txBox="1"/>
          <p:nvPr/>
        </p:nvSpPr>
        <p:spPr bwMode="auto">
          <a:xfrm>
            <a:off x="6912260" y="1168554"/>
            <a:ext cx="1214446" cy="104531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0" tIns="0" rIns="0" bIns="0" rtlCol="1" anchor="ctr" anchorCtr="0">
            <a:no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الفكرة العامة </a:t>
            </a:r>
          </a:p>
        </p:txBody>
      </p:sp>
    </p:spTree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كرة ال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مفردات الفك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6012160" y="657368"/>
            <a:ext cx="1665287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rtl="1">
              <a:defRPr/>
            </a:pPr>
            <a:r>
              <a:rPr lang="ar-EG" sz="4400" b="1" dirty="0">
                <a:solidFill>
                  <a:srgbClr val="FFFF00"/>
                </a:solidFill>
                <a:latin typeface="Calibri" pitchFamily="34" charset="0"/>
                <a:cs typeface="+mn-cs"/>
              </a:rPr>
              <a:t>التلقيح</a:t>
            </a:r>
            <a:endParaRPr lang="en-US" sz="4400" b="1" dirty="0">
              <a:solidFill>
                <a:srgbClr val="FFFF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4417162" y="2348880"/>
            <a:ext cx="38138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انتقال حبوب اللقاح من الأجزاء الذكرية في النبات إلى الأجزاء الأنثوية لتكوين البذور.</a:t>
            </a:r>
            <a:endParaRPr lang="en-US" sz="3600" b="1" dirty="0">
              <a:latin typeface="Times New Roman" pitchFamily="18" charset="0"/>
              <a:cs typeface="+mn-cs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 bwMode="auto">
          <a:xfrm>
            <a:off x="827875" y="2168860"/>
            <a:ext cx="307183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792372"/>
      </p:ext>
    </p:extLst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لق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نتقال حبوب اللقاح من الأجزاء الذكرية ف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6687235" y="683695"/>
            <a:ext cx="1416862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400" b="1" dirty="0">
                <a:solidFill>
                  <a:srgbClr val="FFFF00"/>
                </a:solidFill>
                <a:latin typeface="Calibri" pitchFamily="34" charset="0"/>
                <a:cs typeface="+mn-cs"/>
              </a:rPr>
              <a:t>البذرة</a:t>
            </a:r>
            <a:endParaRPr lang="en-US" sz="4400" b="1" dirty="0">
              <a:solidFill>
                <a:srgbClr val="FFFF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4985602" y="2551837"/>
            <a:ext cx="29384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تركيب يمكن أن ينبت لينمو ويصير نباتًا جديدًا.</a:t>
            </a:r>
            <a:endParaRPr lang="en-US" sz="3600" b="1" dirty="0">
              <a:latin typeface="Times New Roman" pitchFamily="18" charset="0"/>
              <a:cs typeface="+mn-cs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71600" y="1964521"/>
            <a:ext cx="328614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بذ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ركيب يمكن أن ينبت لينمو ويصير نباتًا جديد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91580" y="2078850"/>
            <a:ext cx="3357586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5787135" y="776522"/>
            <a:ext cx="2443252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4400" b="1" dirty="0">
                <a:solidFill>
                  <a:srgbClr val="FFFF00"/>
                </a:solidFill>
                <a:latin typeface="Calibri" pitchFamily="34" charset="0"/>
                <a:cs typeface="+mn-cs"/>
              </a:rPr>
              <a:t>دورة الحياة</a:t>
            </a:r>
            <a:endParaRPr lang="en-US" sz="4400" b="1" dirty="0">
              <a:solidFill>
                <a:srgbClr val="FFFF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5160143" y="2551837"/>
            <a:ext cx="307024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EG" sz="3600" b="1" dirty="0">
                <a:latin typeface="Times New Roman" pitchFamily="18" charset="0"/>
                <a:cs typeface="+mn-cs"/>
              </a:rPr>
              <a:t>المراحل التي يمر </a:t>
            </a:r>
            <a:r>
              <a:rPr lang="ar-EG" sz="3600" b="1" dirty="0" err="1">
                <a:latin typeface="Times New Roman" pitchFamily="18" charset="0"/>
                <a:cs typeface="+mn-cs"/>
              </a:rPr>
              <a:t>بها</a:t>
            </a:r>
            <a:r>
              <a:rPr lang="ar-EG" sz="3600" b="1" dirty="0">
                <a:latin typeface="Times New Roman" pitchFamily="18" charset="0"/>
                <a:cs typeface="+mn-cs"/>
              </a:rPr>
              <a:t> المخلوق الحي في حياته.</a:t>
            </a:r>
            <a:endParaRPr lang="en-US" sz="3600" b="1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دورة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راحل الت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6438749" y="683695"/>
            <a:ext cx="1607273" cy="851297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SA" sz="4400" b="1" dirty="0">
                <a:solidFill>
                  <a:srgbClr val="FFFF00"/>
                </a:solidFill>
                <a:latin typeface="Calibri" pitchFamily="34" charset="0"/>
                <a:cs typeface="+mn-cs"/>
              </a:rPr>
              <a:t>التحول</a:t>
            </a:r>
            <a:endParaRPr lang="en-US" sz="4400" b="1" dirty="0">
              <a:solidFill>
                <a:srgbClr val="FFFF00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82650" y="2215059"/>
            <a:ext cx="314327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4927941" y="2525376"/>
            <a:ext cx="30638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 rtl="1">
              <a:defRPr/>
            </a:pPr>
            <a:r>
              <a:rPr lang="ar-SA" sz="3600" b="1" dirty="0">
                <a:latin typeface="Times New Roman" pitchFamily="18" charset="0"/>
                <a:cs typeface="+mn-cs"/>
              </a:rPr>
              <a:t>سلس</a:t>
            </a:r>
            <a:r>
              <a:rPr lang="ar-EG" sz="3600" b="1" dirty="0">
                <a:latin typeface="Times New Roman" pitchFamily="18" charset="0"/>
                <a:cs typeface="+mn-cs"/>
              </a:rPr>
              <a:t>ل</a:t>
            </a:r>
            <a:r>
              <a:rPr lang="ar-SA" sz="3600" b="1" dirty="0">
                <a:latin typeface="Times New Roman" pitchFamily="18" charset="0"/>
                <a:cs typeface="+mn-cs"/>
              </a:rPr>
              <a:t>ة من التغيرات يمر بها المخلوق الحي في أثناء نموه.</a:t>
            </a:r>
            <a:endParaRPr lang="en-US" sz="3600" b="1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>
    <p:zoom/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ح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لسة من التغيرات يمر بها المخلوق الح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4056</TotalTime>
  <Words>1001</Words>
  <Application>Microsoft Office PowerPoint</Application>
  <PresentationFormat>عرض على الشاشة (4:3)</PresentationFormat>
  <Paragraphs>147</Paragraphs>
  <Slides>39</Slides>
  <Notes>17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39</vt:i4>
      </vt:variant>
    </vt:vector>
  </HeadingPairs>
  <TitlesOfParts>
    <vt:vector size="47" baseType="lpstr">
      <vt:lpstr>Andalus</vt:lpstr>
      <vt:lpstr>Arial</vt:lpstr>
      <vt:lpstr>Calibri</vt:lpstr>
      <vt:lpstr>Sakkal Majalla</vt:lpstr>
      <vt:lpstr>Times New Roman</vt:lpstr>
      <vt:lpstr>Traditional Arabic</vt:lpstr>
      <vt:lpstr>Office Theme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3ب - الوحدة الأولى - الفصل الثاني</dc:title>
  <dc:subject>1- الدرس الأول - دورات حياة النبات</dc:subject>
  <dc:creator>أ/بندر الحازمي</dc:creator>
  <cp:keywords>حقيبة إنجاز المعلم و المعلمة</cp:keywords>
  <cp:lastModifiedBy>Wafaa Salah</cp:lastModifiedBy>
  <cp:revision>1068</cp:revision>
  <dcterms:created xsi:type="dcterms:W3CDTF">2011-03-10T00:01:58Z</dcterms:created>
  <dcterms:modified xsi:type="dcterms:W3CDTF">2021-04-29T20:51:40Z</dcterms:modified>
</cp:coreProperties>
</file>