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3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17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6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68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5.png"/><Relationship Id="rId18" Type="http://schemas.openxmlformats.org/officeDocument/2006/relationships/hyperlink" Target="https://wheelofnames.com/a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7" Type="http://schemas.openxmlformats.org/officeDocument/2006/relationships/image" Target="../media/image1.jpg"/><Relationship Id="rId12" Type="http://schemas.openxmlformats.org/officeDocument/2006/relationships/hyperlink" Target="https://www.a-calc.info/" TargetMode="Externa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20" Type="http://schemas.openxmlformats.org/officeDocument/2006/relationships/hyperlink" Target="https://v-clock.com/tim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5" Type="http://schemas.openxmlformats.org/officeDocument/2006/relationships/hyperlink" Target="&#1603;&#1578;&#1575;&#1576;%202.pdf" TargetMode="External"/><Relationship Id="rId23" Type="http://schemas.openxmlformats.org/officeDocument/2006/relationships/image" Target="../media/image12.gif"/><Relationship Id="rId10" Type="http://schemas.openxmlformats.org/officeDocument/2006/relationships/hyperlink" Target="https://www.desmos.com/" TargetMode="Externa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Relationship Id="rId14" Type="http://schemas.openxmlformats.org/officeDocument/2006/relationships/image" Target="../media/image6.svg"/><Relationship Id="rId22" Type="http://schemas.openxmlformats.org/officeDocument/2006/relationships/image" Target="../media/image1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8B0C2C52-B451-C69D-E1A1-E793FD691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20753" r="15821" b="15247"/>
          <a:stretch/>
        </p:blipFill>
        <p:spPr>
          <a:xfrm>
            <a:off x="1" y="11952"/>
            <a:ext cx="1025108" cy="1059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95857590"/>
              </p:ext>
            </p:extLst>
          </p:nvPr>
        </p:nvGraphicFramePr>
        <p:xfrm>
          <a:off x="1061458" y="11952"/>
          <a:ext cx="10787487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850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903031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الأحد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/ 3 / 1445هـ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ضرب المصفوفات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7187617"/>
              </p:ext>
            </p:extLst>
          </p:nvPr>
        </p:nvGraphicFramePr>
        <p:xfrm>
          <a:off x="-29722" y="916411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10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12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659" y="1071822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5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799" y="212498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8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20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  <p:pic>
        <p:nvPicPr>
          <p:cNvPr id="4" name="Picture 8" descr="صور علم السعودية متحرك في الهواء تنزيل مجاني - صور متحركة Gif Images">
            <a:extLst>
              <a:ext uri="{FF2B5EF4-FFF2-40B4-BE49-F238E27FC236}">
                <a16:creationId xmlns:a16="http://schemas.microsoft.com/office/drawing/2014/main" id="{BC4A5ACD-6A6D-4BFE-2DD7-D4A273032F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9" y="834451"/>
            <a:ext cx="1733858" cy="11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71AD6F14-FF17-7BD1-5D41-19804FC8768A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F12188-2049-8108-F9FD-E33BCDF3A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9">
            <a:extLst>
              <a:ext uri="{FF2B5EF4-FFF2-40B4-BE49-F238E27FC236}">
                <a16:creationId xmlns:a16="http://schemas.microsoft.com/office/drawing/2014/main" id="{6D4ADE4F-BAA4-0DED-F2A0-40F58BB9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44713"/>
              </p:ext>
            </p:extLst>
          </p:nvPr>
        </p:nvGraphicFramePr>
        <p:xfrm>
          <a:off x="4952057" y="2843425"/>
          <a:ext cx="6631728" cy="5197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7932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solidFill>
                            <a:schemeClr val="tx1"/>
                          </a:solidFill>
                        </a:rPr>
                        <a:t>أ) 1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solidFill>
                            <a:schemeClr val="tx1"/>
                          </a:solidFill>
                        </a:rPr>
                        <a:t>ب) </a:t>
                      </a:r>
                      <a:r>
                        <a:rPr lang="ar-SA" sz="28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5</a:t>
                      </a:r>
                      <a:endParaRPr lang="ar-SA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solidFill>
                            <a:schemeClr val="tx1"/>
                          </a:solidFill>
                        </a:rPr>
                        <a:t>ج) </a:t>
                      </a:r>
                      <a:r>
                        <a:rPr lang="ar-SA" sz="28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3</a:t>
                      </a:r>
                      <a:endParaRPr lang="ar-SA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solidFill>
                            <a:schemeClr val="tx1"/>
                          </a:solidFill>
                        </a:rPr>
                        <a:t>د) </a:t>
                      </a:r>
                      <a:r>
                        <a:rPr lang="ar-SA" sz="28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6</a:t>
                      </a:r>
                      <a:endParaRPr lang="ar-SA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0FB94AA6-2397-D85C-56F0-0BA6D2D4982E}"/>
              </a:ext>
            </a:extLst>
          </p:cNvPr>
          <p:cNvSpPr txBox="1"/>
          <p:nvPr/>
        </p:nvSpPr>
        <p:spPr>
          <a:xfrm>
            <a:off x="4203290" y="2150241"/>
            <a:ext cx="73804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0779" indent="-290779" algn="r" rtl="1">
              <a:buFont typeface="Wingdings" panose="05000000000000000000" pitchFamily="2" charset="2"/>
              <a:buChar char="v"/>
            </a:pPr>
            <a:r>
              <a:rPr lang="ar-SA" sz="2400" dirty="0">
                <a:ln w="0"/>
                <a:solidFill>
                  <a:srgbClr val="870981"/>
                </a:solidFill>
                <a:cs typeface="Khalid Art bold" pitchFamily="2" charset="-78"/>
              </a:rPr>
              <a:t>ما هو أقرب ناتج للقيمة التالية : 0</a:t>
            </a:r>
            <a:r>
              <a:rPr lang="ar-SA" sz="2400" dirty="0">
                <a:ln w="0"/>
                <a:solidFill>
                  <a:srgbClr val="870981"/>
                </a:solidFill>
                <a:cs typeface="+mj-cs"/>
              </a:rPr>
              <a:t>,</a:t>
            </a:r>
            <a:r>
              <a:rPr lang="ar-SA" sz="2400" dirty="0">
                <a:ln w="0"/>
                <a:solidFill>
                  <a:srgbClr val="870981"/>
                </a:solidFill>
                <a:cs typeface="Khalid Art bold" pitchFamily="2" charset="-78"/>
              </a:rPr>
              <a:t>499 × 0</a:t>
            </a:r>
            <a:r>
              <a:rPr lang="ar-SA" sz="2400" dirty="0">
                <a:ln w="0"/>
                <a:solidFill>
                  <a:srgbClr val="870981"/>
                </a:solidFill>
                <a:cs typeface="+mj-cs"/>
              </a:rPr>
              <a:t>,</a:t>
            </a:r>
            <a:r>
              <a:rPr lang="ar-SA" sz="2400" dirty="0">
                <a:ln w="0"/>
                <a:solidFill>
                  <a:srgbClr val="870981"/>
                </a:solidFill>
                <a:cs typeface="Khalid Art bold" pitchFamily="2" charset="-78"/>
              </a:rPr>
              <a:t>75 × 8 </a:t>
            </a:r>
          </a:p>
        </p:txBody>
      </p:sp>
    </p:spTree>
    <p:extLst>
      <p:ext uri="{BB962C8B-B14F-4D97-AF65-F5344CB8AC3E}">
        <p14:creationId xmlns:p14="http://schemas.microsoft.com/office/powerpoint/2010/main" val="250388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FD18A4E2-162F-2707-1082-FFE1A1B721AE}"/>
              </a:ext>
            </a:extLst>
          </p:cNvPr>
          <p:cNvSpPr txBox="1"/>
          <p:nvPr/>
        </p:nvSpPr>
        <p:spPr>
          <a:xfrm>
            <a:off x="10073148" y="1124533"/>
            <a:ext cx="1641987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تأكــــد :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6D4A5D5-86C2-B986-AD95-FF8E4B0EE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5559"/>
          <a:stretch/>
        </p:blipFill>
        <p:spPr>
          <a:xfrm>
            <a:off x="7270956" y="1782711"/>
            <a:ext cx="4444180" cy="54753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A9C0092-BEA4-0745-5154-3EDFD217ED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038" y="2330245"/>
            <a:ext cx="3875097" cy="9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FD18A4E2-162F-2707-1082-FFE1A1B721AE}"/>
              </a:ext>
            </a:extLst>
          </p:cNvPr>
          <p:cNvSpPr txBox="1"/>
          <p:nvPr/>
        </p:nvSpPr>
        <p:spPr>
          <a:xfrm>
            <a:off x="10073148" y="1124533"/>
            <a:ext cx="1641987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تأكــــد :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6D4A5D5-86C2-B986-AD95-FF8E4B0EE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5559"/>
          <a:stretch/>
        </p:blipFill>
        <p:spPr>
          <a:xfrm>
            <a:off x="7270956" y="1782711"/>
            <a:ext cx="4444180" cy="5475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81390BC-62A9-F274-6F8A-FD4DBCC500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651" y="2330245"/>
            <a:ext cx="5370484" cy="16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6ABB24-F6D6-064D-54EB-773E07B4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455" y="2168651"/>
            <a:ext cx="8972183" cy="890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62767F9-F47A-20A8-8D26-6A53F7B2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6150" y="2713841"/>
            <a:ext cx="5426792" cy="14303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EB7AD3-8120-93BC-95A0-D2A230B389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2311" y="1083425"/>
            <a:ext cx="5265634" cy="437817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036AC7A3-A15E-285B-7C47-33F3196804AD}"/>
              </a:ext>
            </a:extLst>
          </p:cNvPr>
          <p:cNvSpPr txBox="1"/>
          <p:nvPr/>
        </p:nvSpPr>
        <p:spPr>
          <a:xfrm>
            <a:off x="9440420" y="165002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645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5AC4B8-6155-2537-2AB4-A14111F3FE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477" y="982303"/>
            <a:ext cx="9296554" cy="10087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4A684C-1BFA-1FC4-C12D-1C205DDB4B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05" y="2640728"/>
            <a:ext cx="7544733" cy="1008728"/>
          </a:xfrm>
          <a:prstGeom prst="rect">
            <a:avLst/>
          </a:prstGeom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2A80BF66-CF46-558E-8250-C3199567B43E}"/>
              </a:ext>
            </a:extLst>
          </p:cNvPr>
          <p:cNvSpPr txBox="1"/>
          <p:nvPr/>
        </p:nvSpPr>
        <p:spPr>
          <a:xfrm>
            <a:off x="9440420" y="2112666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70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C065B5-7BA5-CE31-D075-5A62CA3BCD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455" y="1651512"/>
            <a:ext cx="9301982" cy="1394030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5E999DC8-A5D3-B8F7-E1E3-968D74361465}"/>
              </a:ext>
            </a:extLst>
          </p:cNvPr>
          <p:cNvSpPr txBox="1"/>
          <p:nvPr/>
        </p:nvSpPr>
        <p:spPr>
          <a:xfrm>
            <a:off x="9381735" y="1109776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7E881CA-D449-DFF1-27EA-2E6092DAAB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568" y="2297983"/>
            <a:ext cx="2346036" cy="34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8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D17F66-002C-2012-36D4-AE9739E8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569" y="1850769"/>
            <a:ext cx="9531133" cy="37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4F21B5-6F9D-5375-E328-0CF55C4509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9172" y="1650743"/>
            <a:ext cx="9984648" cy="1003966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403D0CF8-0ABA-E7E9-AA75-4D3CC963DE4E}"/>
              </a:ext>
            </a:extLst>
          </p:cNvPr>
          <p:cNvSpPr txBox="1"/>
          <p:nvPr/>
        </p:nvSpPr>
        <p:spPr>
          <a:xfrm>
            <a:off x="8745794" y="1109776"/>
            <a:ext cx="2881159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مسائل التفكير العليا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486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B27DCE-47D6-B8EB-99A7-AB2353F8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8787" y="1887492"/>
            <a:ext cx="5252884" cy="391702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909779A-53F0-A4D0-AF9B-93B5625AF7E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83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909779A-53F0-A4D0-AF9B-93B5625AF7E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771CB7-0044-4D1E-4ED2-D1BBAFCB29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2850" y="1780713"/>
            <a:ext cx="4972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909779A-53F0-A4D0-AF9B-93B5625AF7E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F75A635-9EAF-6787-F1EA-56AE09E9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25" y="1721239"/>
            <a:ext cx="57054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71AD6F14-FF17-7BD1-5D41-19804FC8768A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F12188-2049-8108-F9FD-E33BCDF3A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9">
            <a:extLst>
              <a:ext uri="{FF2B5EF4-FFF2-40B4-BE49-F238E27FC236}">
                <a16:creationId xmlns:a16="http://schemas.microsoft.com/office/drawing/2014/main" id="{6D4ADE4F-BAA4-0DED-F2A0-40F58BB9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18419"/>
              </p:ext>
            </p:extLst>
          </p:nvPr>
        </p:nvGraphicFramePr>
        <p:xfrm>
          <a:off x="4952057" y="2843425"/>
          <a:ext cx="6631728" cy="4616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7932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chemeClr val="tx1"/>
                          </a:solidFill>
                        </a:rPr>
                        <a:t>أ) 512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chemeClr val="tx1"/>
                          </a:solidFill>
                        </a:rPr>
                        <a:t>ب) 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0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512</a:t>
                      </a: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chemeClr val="tx1"/>
                          </a:solidFill>
                        </a:rPr>
                        <a:t>ج) 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0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</a:rPr>
                        <a:t>,0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512</a:t>
                      </a: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chemeClr val="tx1"/>
                          </a:solidFill>
                        </a:rPr>
                        <a:t>د) 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0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</a:rPr>
                        <a:t>,00</a:t>
                      </a:r>
                      <a:r>
                        <a:rPr lang="ar-SA" sz="2400" b="0" dirty="0">
                          <a:ln w="0"/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512</a:t>
                      </a: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4ADDEF31-0D91-EA60-DD7D-51F5AEC9F6BD}"/>
              </a:ext>
            </a:extLst>
          </p:cNvPr>
          <p:cNvSpPr txBox="1"/>
          <p:nvPr/>
        </p:nvSpPr>
        <p:spPr>
          <a:xfrm>
            <a:off x="5058698" y="2030144"/>
            <a:ext cx="65250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0779" indent="-290779" algn="r" rtl="1">
              <a:buFont typeface="Wingdings" panose="05000000000000000000" pitchFamily="2" charset="2"/>
              <a:buChar char="v"/>
            </a:pPr>
            <a:r>
              <a:rPr lang="ar-SA" sz="2800" dirty="0">
                <a:ln w="0"/>
                <a:solidFill>
                  <a:srgbClr val="870981"/>
                </a:solidFill>
                <a:cs typeface="Khalid Art bold" pitchFamily="2" charset="-78"/>
              </a:rPr>
              <a:t>40 × 4 × 4 × 0</a:t>
            </a:r>
            <a:r>
              <a:rPr lang="ar-SA" sz="2800" dirty="0">
                <a:ln w="0"/>
                <a:solidFill>
                  <a:srgbClr val="870981"/>
                </a:solidFill>
              </a:rPr>
              <a:t>,</a:t>
            </a:r>
            <a:r>
              <a:rPr lang="ar-SA" sz="2800" dirty="0">
                <a:ln w="0"/>
                <a:solidFill>
                  <a:srgbClr val="870981"/>
                </a:solidFill>
                <a:cs typeface="Khalid Art bold" pitchFamily="2" charset="-78"/>
              </a:rPr>
              <a:t>04 × 0</a:t>
            </a:r>
            <a:r>
              <a:rPr lang="ar-SA" sz="2800" dirty="0">
                <a:ln w="0"/>
                <a:solidFill>
                  <a:srgbClr val="870981"/>
                </a:solidFill>
              </a:rPr>
              <a:t>,</a:t>
            </a:r>
            <a:r>
              <a:rPr lang="ar-SA" sz="2800" dirty="0">
                <a:ln w="0"/>
                <a:solidFill>
                  <a:srgbClr val="870981"/>
                </a:solidFill>
                <a:cs typeface="Khalid Art bold" pitchFamily="2" charset="-78"/>
              </a:rPr>
              <a:t>0002 =  ............. ؟</a:t>
            </a:r>
          </a:p>
        </p:txBody>
      </p:sp>
    </p:spTree>
    <p:extLst>
      <p:ext uri="{BB962C8B-B14F-4D97-AF65-F5344CB8AC3E}">
        <p14:creationId xmlns:p14="http://schemas.microsoft.com/office/powerpoint/2010/main" val="276901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909779A-53F0-A4D0-AF9B-93B5625AF7E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1228C1-E266-A2D7-3A4F-A63DC9A7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4550" y="1847850"/>
            <a:ext cx="66103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2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0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FC27EAE2-FA6D-1B4E-D43E-3DC9AB4A1943}"/>
              </a:ext>
            </a:extLst>
          </p:cNvPr>
          <p:cNvSpPr/>
          <p:nvPr/>
        </p:nvSpPr>
        <p:spPr>
          <a:xfrm>
            <a:off x="7728154" y="2321529"/>
            <a:ext cx="2887792" cy="22149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F2E8327-804B-5516-8E2A-7886B4EC1ECD}"/>
              </a:ext>
            </a:extLst>
          </p:cNvPr>
          <p:cNvSpPr/>
          <p:nvPr/>
        </p:nvSpPr>
        <p:spPr>
          <a:xfrm>
            <a:off x="8301193" y="1602845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9F92AB13-2683-FA6D-6D0F-27C38B551302}"/>
              </a:ext>
            </a:extLst>
          </p:cNvPr>
          <p:cNvSpPr/>
          <p:nvPr/>
        </p:nvSpPr>
        <p:spPr>
          <a:xfrm>
            <a:off x="3134291" y="2387072"/>
            <a:ext cx="3119025" cy="22149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65707594-826B-5443-18F3-4AA5FCD96E9F}"/>
              </a:ext>
            </a:extLst>
          </p:cNvPr>
          <p:cNvSpPr/>
          <p:nvPr/>
        </p:nvSpPr>
        <p:spPr>
          <a:xfrm>
            <a:off x="3822945" y="1602845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E06E35-2A99-5416-FA81-C8B71BD04D73}"/>
              </a:ext>
            </a:extLst>
          </p:cNvPr>
          <p:cNvSpPr txBox="1"/>
          <p:nvPr/>
        </p:nvSpPr>
        <p:spPr>
          <a:xfrm>
            <a:off x="3337737" y="2948239"/>
            <a:ext cx="2758263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1- اضرب المصفوفات</a:t>
            </a:r>
          </a:p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2- استعمل خصائص ضرب المصفوفات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D2206E1-1BFF-29D3-95EF-3E3FFCC57FEB}"/>
              </a:ext>
            </a:extLst>
          </p:cNvPr>
          <p:cNvSpPr txBox="1"/>
          <p:nvPr/>
        </p:nvSpPr>
        <p:spPr>
          <a:xfrm>
            <a:off x="7792918" y="2948239"/>
            <a:ext cx="2758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درست المصفوفات في عدد ثابت </a:t>
            </a:r>
          </a:p>
        </p:txBody>
      </p:sp>
    </p:spTree>
    <p:extLst>
      <p:ext uri="{BB962C8B-B14F-4D97-AF65-F5344CB8AC3E}">
        <p14:creationId xmlns:p14="http://schemas.microsoft.com/office/powerpoint/2010/main" val="413325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A42384-BAE6-2388-2D40-38E08DAE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0245" y="1755059"/>
            <a:ext cx="9409187" cy="4554624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13FA21FB-2F29-332A-F5F9-F8013B06B640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19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697E6A-8F24-7642-8867-0D9DC19A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831" y="1846390"/>
            <a:ext cx="10361248" cy="31652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3C5EBDE-2219-F0CB-8180-A6862DBCCF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4"/>
          <a:stretch/>
        </p:blipFill>
        <p:spPr>
          <a:xfrm>
            <a:off x="1150374" y="3207158"/>
            <a:ext cx="2611694" cy="24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80A645-0FB7-A087-2FF0-1380B9AEC1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2867" y="1722180"/>
            <a:ext cx="7942772" cy="799793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8319287-D084-DDE3-E5B8-C8E93928AE38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14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8319287-D084-DDE3-E5B8-C8E93928AE38}"/>
              </a:ext>
            </a:extLst>
          </p:cNvPr>
          <p:cNvSpPr txBox="1"/>
          <p:nvPr/>
        </p:nvSpPr>
        <p:spPr>
          <a:xfrm>
            <a:off x="10043651" y="1070918"/>
            <a:ext cx="1641987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تأكــــد :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078FD2-3053-ABBB-2B27-065CB155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69" y="1723871"/>
            <a:ext cx="9561870" cy="12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C15454-DAAA-98E4-EE38-9B2543067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447" y="1482058"/>
            <a:ext cx="9192120" cy="44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74F09A-104C-0762-C61C-C2F7AF37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086" y="1654123"/>
            <a:ext cx="6758798" cy="823606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4A0D4B5D-DBC0-D185-774A-EE74F608FD8E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635FD20-4B9B-08E7-799E-BEBB4CDD11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877" y="1972596"/>
            <a:ext cx="2488943" cy="361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00430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108</Words>
  <Application>Microsoft Office PowerPoint</Application>
  <PresentationFormat>شاشة عريضة</PresentationFormat>
  <Paragraphs>31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Arial</vt:lpstr>
      <vt:lpstr>Calibri</vt:lpstr>
      <vt:lpstr>Khalid Art bold</vt:lpstr>
      <vt:lpstr>Nahdi-Black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2</cp:revision>
  <dcterms:created xsi:type="dcterms:W3CDTF">2023-09-15T20:56:36Z</dcterms:created>
  <dcterms:modified xsi:type="dcterms:W3CDTF">2023-09-16T15:24:28Z</dcterms:modified>
</cp:coreProperties>
</file>