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7" r:id="rId2"/>
    <p:sldMasterId id="2147483747" r:id="rId3"/>
  </p:sldMasterIdLst>
  <p:notesMasterIdLst>
    <p:notesMasterId r:id="rId18"/>
  </p:notesMasterIdLst>
  <p:sldIdLst>
    <p:sldId id="361" r:id="rId4"/>
    <p:sldId id="500" r:id="rId5"/>
    <p:sldId id="476" r:id="rId6"/>
    <p:sldId id="469" r:id="rId7"/>
    <p:sldId id="477" r:id="rId8"/>
    <p:sldId id="527" r:id="rId9"/>
    <p:sldId id="501" r:id="rId10"/>
    <p:sldId id="478" r:id="rId11"/>
    <p:sldId id="528" r:id="rId12"/>
    <p:sldId id="529" r:id="rId13"/>
    <p:sldId id="521" r:id="rId14"/>
    <p:sldId id="526" r:id="rId15"/>
    <p:sldId id="512" r:id="rId16"/>
    <p:sldId id="499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BC9"/>
    <a:srgbClr val="FFFFFF"/>
    <a:srgbClr val="F0E8DA"/>
    <a:srgbClr val="404040"/>
    <a:srgbClr val="4B4744"/>
    <a:srgbClr val="22201D"/>
    <a:srgbClr val="FF7F78"/>
    <a:srgbClr val="75B9FC"/>
    <a:srgbClr val="83A8C9"/>
    <a:srgbClr val="EBD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97A9A-E8C1-4604-A12E-8CD3512E83C1}" v="1" dt="2023-08-31T16:19:02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5" autoAdjust="0"/>
    <p:restoredTop sz="94700" autoAdjust="0"/>
  </p:normalViewPr>
  <p:slideViewPr>
    <p:cSldViewPr>
      <p:cViewPr varScale="1">
        <p:scale>
          <a:sx n="92" d="100"/>
          <a:sy n="92" d="100"/>
        </p:scale>
        <p:origin x="54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00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560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839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965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9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68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1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36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10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222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202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63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zh-CN"/>
              <a:t>انقر لتحرير نمط عنوان الشكل الرئيسي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altLang="zh-CN"/>
              <a:t>انقر لتحرير أنماط نص الشكل الرئيسي</a:t>
            </a:r>
          </a:p>
          <a:p>
            <a:pPr lvl="1"/>
            <a:r>
              <a:rPr lang="ar-SA" altLang="zh-CN"/>
              <a:t>المستوى الثاني</a:t>
            </a:r>
          </a:p>
          <a:p>
            <a:pPr lvl="2"/>
            <a:r>
              <a:rPr lang="ar-SA" altLang="zh-CN"/>
              <a:t>المستوى الثالث</a:t>
            </a:r>
          </a:p>
          <a:p>
            <a:pPr lvl="3"/>
            <a:r>
              <a:rPr lang="ar-SA" altLang="zh-CN"/>
              <a:t>المستوى الرابع</a:t>
            </a:r>
          </a:p>
          <a:p>
            <a:pPr lvl="4"/>
            <a:r>
              <a:rPr lang="ar-SA" altLang="zh-CN"/>
              <a:t>المستوى الخامس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41079"/>
      </p:ext>
    </p:extLst>
  </p:cSld>
  <p:clrMapOvr>
    <a:masterClrMapping/>
  </p:clrMapOvr>
  <p:transition spd="slow" advTm="3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74587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教学设计分析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899522"/>
      </p:ext>
    </p:extLst>
  </p:cSld>
  <p:clrMapOvr>
    <a:masterClrMapping/>
  </p:clrMapOvr>
  <p:transition spd="slow" advTm="3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37994"/>
      </p:ext>
    </p:extLst>
  </p:cSld>
  <p:clrMapOvr>
    <a:masterClrMapping/>
  </p:clrMapOvr>
  <p:transition spd="slow" advTm="3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261388"/>
            <a:ext cx="3867151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1880663"/>
            <a:ext cx="386715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80663"/>
            <a:ext cx="388620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4881"/>
      </p:ext>
    </p:extLst>
  </p:cSld>
  <p:clrMapOvr>
    <a:masterClrMapping/>
  </p:clrMapOvr>
  <p:transition spd="slow" advTm="3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6893"/>
      </p:ext>
    </p:extLst>
  </p:cSld>
  <p:clrMapOvr>
    <a:masterClrMapping/>
  </p:clrMapOvr>
  <p:transition spd="slow" advTm="3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56395"/>
      </p:ext>
    </p:extLst>
  </p:cSld>
  <p:clrMapOvr>
    <a:masterClrMapping/>
  </p:clrMapOvr>
  <p:transition spd="slow" advTm="3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138329"/>
      </p:ext>
    </p:extLst>
  </p:cSld>
  <p:clrMapOvr>
    <a:masterClrMapping/>
  </p:clrMapOvr>
  <p:transition spd="slow" advTm="3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59179"/>
      </p:ext>
    </p:extLst>
  </p:cSld>
  <p:clrMapOvr>
    <a:masterClrMapping/>
  </p:clrMapOvr>
  <p:transition spd="slow" advTm="3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176960"/>
      </p:ext>
    </p:extLst>
  </p:cSld>
  <p:clrMapOvr>
    <a:masterClrMapping/>
  </p:clrMapOvr>
  <p:transition spd="slow" advTm="3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0273"/>
            <a:ext cx="1971675" cy="435887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0272"/>
            <a:ext cx="5800725" cy="435887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66845"/>
      </p:ext>
    </p:extLst>
  </p:cSld>
  <p:clrMapOvr>
    <a:masterClrMapping/>
  </p:clrMapOvr>
  <p:transition spd="slow" advTm="3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313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教育培训重点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04840"/>
      </p:ext>
    </p:extLst>
  </p:cSld>
  <p:clrMapOvr>
    <a:masterClrMapping/>
  </p:clrMapOvr>
  <p:transition spd="slow" advTm="3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670"/>
      </p:ext>
    </p:extLst>
  </p:cSld>
  <p:clrMapOvr>
    <a:masterClrMapping/>
  </p:clrMapOvr>
  <p:transition spd="slow" advTm="3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55508"/>
      </p:ext>
    </p:extLst>
  </p:cSld>
  <p:clrMapOvr>
    <a:masterClrMapping/>
  </p:clrMapOvr>
  <p:transition spd="slow" advTm="3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63793"/>
      </p:ext>
    </p:extLst>
  </p:cSld>
  <p:clrMapOvr>
    <a:masterClrMapping/>
  </p:clrMapOvr>
  <p:transition spd="slow" advTm="3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02789"/>
      </p:ext>
    </p:extLst>
  </p:cSld>
  <p:clrMapOvr>
    <a:masterClrMapping/>
  </p:clrMapOvr>
  <p:transition spd="slow" advTm="3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08978"/>
      </p:ext>
    </p:extLst>
  </p:cSld>
  <p:clrMapOvr>
    <a:masterClrMapping/>
  </p:clrMapOvr>
  <p:transition spd="slow" advTm="3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77177"/>
      </p:ext>
    </p:extLst>
  </p:cSld>
  <p:clrMapOvr>
    <a:masterClrMapping/>
  </p:clrMapOvr>
  <p:transition spd="slow" advTm="3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54069"/>
      </p:ext>
    </p:extLst>
  </p:cSld>
  <p:clrMapOvr>
    <a:masterClrMapping/>
  </p:clrMapOvr>
  <p:transition spd="slow" advTm="3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717578"/>
      </p:ext>
    </p:extLst>
  </p:cSld>
  <p:clrMapOvr>
    <a:masterClrMapping/>
  </p:clrMapOvr>
  <p:transition spd="slow" advTm="3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47481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主题内容学习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92196"/>
      </p:ext>
    </p:extLst>
  </p:cSld>
  <p:clrMapOvr>
    <a:masterClrMapping/>
  </p:clrMapOvr>
  <p:transition spd="slow" advTm="3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672699"/>
      </p:ext>
    </p:extLst>
  </p:cSld>
  <p:clrMapOvr>
    <a:masterClrMapping/>
  </p:clrMapOvr>
  <p:transition spd="slow" advTm="3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18441"/>
      </p:ext>
    </p:extLst>
  </p:cSld>
  <p:clrMapOvr>
    <a:masterClrMapping/>
  </p:clrMapOvr>
  <p:transition spd="slow" advTm="3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21591"/>
      </p:ext>
    </p:extLst>
  </p:cSld>
  <p:clrMapOvr>
    <a:masterClrMapping/>
  </p:clrMapOvr>
  <p:transition spd="slow" advTm="3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55281"/>
      </p:ext>
    </p:extLst>
  </p:cSld>
  <p:clrMapOvr>
    <a:masterClrMapping/>
  </p:clrMapOvr>
  <p:transition spd="slow" advTm="3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980280"/>
      </p:ext>
    </p:extLst>
  </p:cSld>
  <p:clrMapOvr>
    <a:masterClrMapping/>
  </p:clrMapOvr>
  <p:transition spd="slow" advTm="3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80243"/>
      </p:ext>
    </p:extLst>
  </p:cSld>
  <p:clrMapOvr>
    <a:masterClrMapping/>
  </p:clrMapOvr>
  <p:transition spd="slow" advTm="3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580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绿色教学规程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总体教学结果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spd="slow" advTm="3000">
    <p:wipe/>
  </p:transition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6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 advTm="3000">
    <p:wipe/>
  </p:transition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59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ransition spd="slow" advTm="3000">
    <p:wipe/>
  </p:transition>
  <p:txStyles>
    <p:titleStyle>
      <a:lvl1pPr algn="l" defTabSz="342900" rtl="1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11" Type="http://schemas.openxmlformats.org/officeDocument/2006/relationships/image" Target="../media/image51.png"/><Relationship Id="rId5" Type="http://schemas.openxmlformats.org/officeDocument/2006/relationships/image" Target="../media/image26.png"/><Relationship Id="rId10" Type="http://schemas.openxmlformats.org/officeDocument/2006/relationships/image" Target="../media/image46.png"/><Relationship Id="rId4" Type="http://schemas.openxmlformats.org/officeDocument/2006/relationships/image" Target="../media/image25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11" Type="http://schemas.openxmlformats.org/officeDocument/2006/relationships/image" Target="../media/image57.png"/><Relationship Id="rId5" Type="http://schemas.openxmlformats.org/officeDocument/2006/relationships/image" Target="../media/image26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25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11" Type="http://schemas.openxmlformats.org/officeDocument/2006/relationships/image" Target="../media/image62.png"/><Relationship Id="rId5" Type="http://schemas.openxmlformats.org/officeDocument/2006/relationships/image" Target="../media/image26.png"/><Relationship Id="rId10" Type="http://schemas.openxmlformats.org/officeDocument/2006/relationships/image" Target="../media/image56.png"/><Relationship Id="rId4" Type="http://schemas.openxmlformats.org/officeDocument/2006/relationships/image" Target="../media/image25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27.png"/><Relationship Id="rId10" Type="http://schemas.openxmlformats.org/officeDocument/2006/relationships/image" Target="../media/image68.png"/><Relationship Id="rId4" Type="http://schemas.openxmlformats.org/officeDocument/2006/relationships/image" Target="../media/image26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5.png"/><Relationship Id="rId5" Type="http://schemas.openxmlformats.org/officeDocument/2006/relationships/image" Target="../media/image27.png"/><Relationship Id="rId10" Type="http://schemas.openxmlformats.org/officeDocument/2006/relationships/image" Target="../media/image73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11" Type="http://schemas.openxmlformats.org/officeDocument/2006/relationships/image" Target="../media/image40.png"/><Relationship Id="rId5" Type="http://schemas.openxmlformats.org/officeDocument/2006/relationships/image" Target="../media/image26.png"/><Relationship Id="rId10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11" Type="http://schemas.openxmlformats.org/officeDocument/2006/relationships/image" Target="../media/image47.png"/><Relationship Id="rId5" Type="http://schemas.openxmlformats.org/officeDocument/2006/relationships/image" Target="../media/image26.png"/><Relationship Id="rId10" Type="http://schemas.openxmlformats.org/officeDocument/2006/relationships/image" Target="../media/image46.png"/><Relationship Id="rId4" Type="http://schemas.openxmlformats.org/officeDocument/2006/relationships/image" Target="../media/image25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11" Type="http://schemas.openxmlformats.org/officeDocument/2006/relationships/image" Target="../media/image49.png"/><Relationship Id="rId5" Type="http://schemas.openxmlformats.org/officeDocument/2006/relationships/image" Target="../media/image26.png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351" y="2479436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2C231D1-D379-4A80-8CFB-63BBDB4728A8}"/>
              </a:ext>
            </a:extLst>
          </p:cNvPr>
          <p:cNvSpPr txBox="1"/>
          <p:nvPr/>
        </p:nvSpPr>
        <p:spPr>
          <a:xfrm>
            <a:off x="1159415" y="2033173"/>
            <a:ext cx="66170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ada Reqa" pitchFamily="2" charset="-78"/>
                <a:cs typeface="Barada Reqa" pitchFamily="2" charset="-78"/>
              </a:rPr>
              <a:t>اثبات توازي مستقيمين 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49" y="-23942"/>
            <a:ext cx="1284653" cy="1371635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21" y="1224729"/>
            <a:ext cx="1235257" cy="95471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CF17E62-7189-452E-BE2A-70E3DF238C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889414"/>
            <a:ext cx="2551394" cy="1254086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F3C32CD7-9FFF-4E01-8598-0879A3B0D048}"/>
              </a:ext>
            </a:extLst>
          </p:cNvPr>
          <p:cNvGrpSpPr/>
          <p:nvPr/>
        </p:nvGrpSpPr>
        <p:grpSpPr>
          <a:xfrm>
            <a:off x="163364" y="4185839"/>
            <a:ext cx="2300734" cy="807755"/>
            <a:chOff x="281048" y="4171950"/>
            <a:chExt cx="2300734" cy="807755"/>
          </a:xfrm>
        </p:grpSpPr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544B38F3-2CA0-4246-8F44-28429BB2629A}"/>
                </a:ext>
              </a:extLst>
            </p:cNvPr>
            <p:cNvGrpSpPr/>
            <p:nvPr/>
          </p:nvGrpSpPr>
          <p:grpSpPr>
            <a:xfrm>
              <a:off x="304801" y="4171950"/>
              <a:ext cx="1456465" cy="412262"/>
              <a:chOff x="2428685" y="4384712"/>
              <a:chExt cx="1456465" cy="412262"/>
            </a:xfrm>
          </p:grpSpPr>
          <p:sp>
            <p:nvSpPr>
              <p:cNvPr id="35" name="TextBox 7">
                <a:extLst>
                  <a:ext uri="{FF2B5EF4-FFF2-40B4-BE49-F238E27FC236}">
                    <a16:creationId xmlns:a16="http://schemas.microsoft.com/office/drawing/2014/main" id="{AFABBF3D-303F-4131-BAC8-F0CCEF756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9478" y="4483121"/>
                <a:ext cx="10056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defRPr/>
                </a:pPr>
                <a:r>
                  <a:rPr lang="es-CO" altLang="zh-CN" sz="1400" dirty="0">
                    <a:solidFill>
                      <a:srgbClr val="46484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  <a:ea typeface="Monotype Koufi" pitchFamily="2" charset="-78"/>
                    <a:cs typeface="Monotype Koufi" pitchFamily="2" charset="-78"/>
                    <a:sym typeface="微软雅黑" panose="020B0503020204020204" pitchFamily="34" charset="-122"/>
                  </a:rPr>
                  <a:t>@luna_xr36</a:t>
                </a:r>
              </a:p>
            </p:txBody>
          </p:sp>
          <p:pic>
            <p:nvPicPr>
              <p:cNvPr id="36" name="صورة 35" descr="صورة تحتوي على الرسومات, رمز, لقطة شاشة, قصاصة فنية&#10;&#10;تم إنشاء الوصف تلقائياً">
                <a:extLst>
                  <a:ext uri="{FF2B5EF4-FFF2-40B4-BE49-F238E27FC236}">
                    <a16:creationId xmlns:a16="http://schemas.microsoft.com/office/drawing/2014/main" id="{76D9F4F7-8FEF-4522-B844-A2DB89560F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232" r="76304" b="37232"/>
              <a:stretch/>
            </p:blipFill>
            <p:spPr>
              <a:xfrm>
                <a:off x="2428685" y="4384712"/>
                <a:ext cx="385922" cy="412262"/>
              </a:xfrm>
              <a:prstGeom prst="rect">
                <a:avLst/>
              </a:prstGeom>
            </p:spPr>
          </p:pic>
        </p:grpSp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E21D9E7C-2DDD-4674-9A6C-3B169A18A94A}"/>
                </a:ext>
              </a:extLst>
            </p:cNvPr>
            <p:cNvGrpSpPr/>
            <p:nvPr/>
          </p:nvGrpSpPr>
          <p:grpSpPr>
            <a:xfrm>
              <a:off x="281048" y="4584568"/>
              <a:ext cx="2300734" cy="395137"/>
              <a:chOff x="2428685" y="3941930"/>
              <a:chExt cx="2300734" cy="395137"/>
            </a:xfrm>
          </p:grpSpPr>
          <p:pic>
            <p:nvPicPr>
              <p:cNvPr id="31" name="صورة 30" descr="صورة تحتوي على الرسومات, رمز, لقطة شاشة, قصاصة فنية&#10;&#10;تم إنشاء الوصف تلقائياً">
                <a:extLst>
                  <a:ext uri="{FF2B5EF4-FFF2-40B4-BE49-F238E27FC236}">
                    <a16:creationId xmlns:a16="http://schemas.microsoft.com/office/drawing/2014/main" id="{EF77BCF2-4557-4457-907D-6B9A06470A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12" t="73041" r="37347" b="52"/>
              <a:stretch/>
            </p:blipFill>
            <p:spPr>
              <a:xfrm>
                <a:off x="2428685" y="3941930"/>
                <a:ext cx="380933" cy="395137"/>
              </a:xfrm>
              <a:prstGeom prst="rect">
                <a:avLst/>
              </a:prstGeom>
            </p:spPr>
          </p:pic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4C585C2B-F042-45ED-B168-2BFED80208F2}"/>
                  </a:ext>
                </a:extLst>
              </p:cNvPr>
              <p:cNvSpPr txBox="1"/>
              <p:nvPr/>
            </p:nvSpPr>
            <p:spPr>
              <a:xfrm>
                <a:off x="2753410" y="4005141"/>
                <a:ext cx="1976009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s-CO" sz="1400" dirty="0">
                    <a:solidFill>
                      <a:srgbClr val="46484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badi Extra Light" panose="020B0204020104020204" pitchFamily="34" charset="0"/>
                  </a:rPr>
                  <a:t>t.me/lunaaaxr633</a:t>
                </a:r>
              </a:p>
            </p:txBody>
          </p:sp>
        </p:grp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557740C7-2139-479C-A6EF-83121A5E11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352" y="3833368"/>
            <a:ext cx="171474" cy="209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78019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187624" y="572094"/>
            <a:ext cx="4861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52" y="1285077"/>
            <a:ext cx="8072789" cy="2792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87EBFD7-5750-404E-BB5B-DE5526874F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1965" y="572094"/>
            <a:ext cx="585267" cy="58526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588" y="1995726"/>
            <a:ext cx="1119059" cy="42291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0D8DEE0-8F74-4634-B31D-5002894723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6271" y="1548330"/>
            <a:ext cx="4671877" cy="131770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85E8DEF-FCBA-422D-8EC6-BD97908492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646" y="1689358"/>
            <a:ext cx="2976527" cy="191033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78476D3-FFE2-48BF-8490-979448BB6C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2296" y="2513824"/>
            <a:ext cx="1238423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59442"/>
      </p:ext>
    </p:extLst>
  </p:cSld>
  <p:clrMapOvr>
    <a:masterClrMapping/>
  </p:clrMapOvr>
  <p:transition spd="slow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26946F-8F8A-4E76-93A3-94729C9493C7}"/>
              </a:ext>
            </a:extLst>
          </p:cNvPr>
          <p:cNvSpPr txBox="1"/>
          <p:nvPr/>
        </p:nvSpPr>
        <p:spPr>
          <a:xfrm>
            <a:off x="1795504" y="195560"/>
            <a:ext cx="6061005" cy="830997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48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تأكد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4904EC0-FD4E-43FA-9EB9-D9E30DDDB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908" y="1073292"/>
            <a:ext cx="7969780" cy="297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26D772B-ECE2-442E-8C2A-3A90ADCE67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3888" y="1351482"/>
            <a:ext cx="666843" cy="31203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58B8870-2896-4C62-AB6B-371A75123B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628" y="1904197"/>
            <a:ext cx="2823195" cy="310923"/>
          </a:xfrm>
          <a:prstGeom prst="rect">
            <a:avLst/>
          </a:prstGeom>
        </p:spPr>
      </p:pic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9068A2A4-2EC4-4437-A1CB-28035FD9CA1F}"/>
              </a:ext>
            </a:extLst>
          </p:cNvPr>
          <p:cNvCxnSpPr/>
          <p:nvPr/>
        </p:nvCxnSpPr>
        <p:spPr>
          <a:xfrm>
            <a:off x="6064055" y="2059658"/>
            <a:ext cx="0" cy="169154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8BAC9E35-949C-4509-9F09-96E6B07730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0628" y="1166762"/>
            <a:ext cx="5871429" cy="77255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AFA772E-0563-4BEA-B4E5-618084209E5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59062"/>
          <a:stretch/>
        </p:blipFill>
        <p:spPr>
          <a:xfrm>
            <a:off x="6955174" y="3127836"/>
            <a:ext cx="1469918" cy="33848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F7896E0-7F0F-404F-9FD4-D29B2BE5CB6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50000"/>
          <a:stretch/>
        </p:blipFill>
        <p:spPr>
          <a:xfrm>
            <a:off x="6955174" y="2088299"/>
            <a:ext cx="1469918" cy="41341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B80D971-A784-4414-91AA-0E9D148E21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70365" y="2088299"/>
            <a:ext cx="1229355" cy="36961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ACD98B9-4EF7-454B-BB7D-C360D83CD6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57586" y="3125140"/>
            <a:ext cx="2342134" cy="32482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5C251E2E-52F9-49ED-9166-AC583E0077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827" y="1939319"/>
            <a:ext cx="2090643" cy="188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69209"/>
      </p:ext>
    </p:extLst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69643" y="435419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26946F-8F8A-4E76-93A3-94729C9493C7}"/>
              </a:ext>
            </a:extLst>
          </p:cNvPr>
          <p:cNvSpPr txBox="1"/>
          <p:nvPr/>
        </p:nvSpPr>
        <p:spPr>
          <a:xfrm>
            <a:off x="1619621" y="366981"/>
            <a:ext cx="6061005" cy="584775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28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تدرب</a:t>
            </a:r>
            <a:r>
              <a:rPr lang="ar-SA" sz="32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و حل مسائل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4904EC0-FD4E-43FA-9EB9-D9E30DDDB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1073292"/>
            <a:ext cx="8077128" cy="297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26D772B-ECE2-442E-8C2A-3A90ADCE67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3888" y="1351482"/>
            <a:ext cx="666843" cy="31203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58B8870-2896-4C62-AB6B-371A75123B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628" y="1904197"/>
            <a:ext cx="2823195" cy="31092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0E59CF9-9F49-495B-A860-220F9A1B00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3448" y="1313611"/>
            <a:ext cx="4416013" cy="140398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DB3C200-DC2C-41BC-868E-7CBCDF9AA7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723" y="1462338"/>
            <a:ext cx="2566702" cy="20301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2A41E5A-6494-480E-9509-6DB74A246E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0844" y="2445893"/>
            <a:ext cx="1000540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96942"/>
      </p:ext>
    </p:extLst>
  </p:cSld>
  <p:clrMapOvr>
    <a:masterClrMapping/>
  </p:clrMapOvr>
  <p:transition spd="slow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2E7370B-29D6-43C2-918A-38010AB54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64214" y="-1504179"/>
            <a:ext cx="1275606" cy="428397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74CC03-CB19-4CE4-AFBC-D057BD2A6637}"/>
              </a:ext>
            </a:extLst>
          </p:cNvPr>
          <p:cNvSpPr txBox="1"/>
          <p:nvPr/>
        </p:nvSpPr>
        <p:spPr>
          <a:xfrm>
            <a:off x="2019702" y="213749"/>
            <a:ext cx="53836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تدريب تقويمي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42E9CDE9-00F7-42CF-BEFC-E5DCE56A46BB}"/>
              </a:ext>
            </a:extLst>
          </p:cNvPr>
          <p:cNvCxnSpPr>
            <a:cxnSpLocks/>
          </p:cNvCxnSpPr>
          <p:nvPr/>
        </p:nvCxnSpPr>
        <p:spPr>
          <a:xfrm>
            <a:off x="4703665" y="1069038"/>
            <a:ext cx="0" cy="3669472"/>
          </a:xfrm>
          <a:prstGeom prst="line">
            <a:avLst/>
          </a:prstGeom>
          <a:ln w="19050">
            <a:solidFill>
              <a:srgbClr val="52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958495A-F29F-420B-8218-9D2A81C37DA0}"/>
              </a:ext>
            </a:extLst>
          </p:cNvPr>
          <p:cNvSpPr/>
          <p:nvPr/>
        </p:nvSpPr>
        <p:spPr>
          <a:xfrm>
            <a:off x="4995760" y="1413326"/>
            <a:ext cx="510085" cy="141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صورة 31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BB4EF192-85C2-4CC0-8973-D61245907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34" y="3900128"/>
            <a:ext cx="1160369" cy="123893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FC02A1A-09A1-44FD-A16A-DB07585DCE09}"/>
              </a:ext>
            </a:extLst>
          </p:cNvPr>
          <p:cNvSpPr/>
          <p:nvPr/>
        </p:nvSpPr>
        <p:spPr>
          <a:xfrm>
            <a:off x="6590003" y="1645680"/>
            <a:ext cx="535741" cy="2059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C79AD38-F4CF-4DDE-9B9B-1E2017EBA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0108" y="1159282"/>
            <a:ext cx="555149" cy="1840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88E368C-96BD-406F-8F9C-2D68A0B4A8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6583" y="1127852"/>
            <a:ext cx="425769" cy="3111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D18B218-83FC-474E-BF2E-233F0398FC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0371" y="1375645"/>
            <a:ext cx="212673" cy="31092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55AEF89-DBBB-41E8-BBCE-10C3DA53A0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5760" y="1120374"/>
            <a:ext cx="3911795" cy="1939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74ADB22-EBB4-495D-B499-F4BEE80BCF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776" y="1120375"/>
            <a:ext cx="3911795" cy="1939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65390"/>
      </p:ext>
    </p:extLst>
  </p:cSld>
  <p:clrMapOvr>
    <a:masterClrMapping/>
  </p:clrMapOvr>
  <p:transition spd="slow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89964" y="382991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تدريب تقويمي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0" y="0"/>
            <a:ext cx="9144000" cy="51390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22E639F-1800-496E-97FA-1CE03436B134}"/>
              </a:ext>
            </a:extLst>
          </p:cNvPr>
          <p:cNvSpPr/>
          <p:nvPr/>
        </p:nvSpPr>
        <p:spPr>
          <a:xfrm>
            <a:off x="4273878" y="3811869"/>
            <a:ext cx="859575" cy="273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77" y="4239731"/>
            <a:ext cx="2355522" cy="89091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3F6994-31E4-4A8D-A919-00D6CBD57BE9}"/>
              </a:ext>
            </a:extLst>
          </p:cNvPr>
          <p:cNvSpPr/>
          <p:nvPr/>
        </p:nvSpPr>
        <p:spPr>
          <a:xfrm rot="776722">
            <a:off x="1127369" y="869019"/>
            <a:ext cx="6823192" cy="3178806"/>
          </a:xfrm>
          <a:prstGeom prst="rect">
            <a:avLst/>
          </a:prstGeom>
          <a:solidFill>
            <a:srgbClr val="F4B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صورة تحتوي على نبات, بتلة, زهرة, حبوب لقاح&#10;&#10;تم إنشاء الوصف تلقائياً">
            <a:extLst>
              <a:ext uri="{FF2B5EF4-FFF2-40B4-BE49-F238E27FC236}">
                <a16:creationId xmlns:a16="http://schemas.microsoft.com/office/drawing/2014/main" id="{BE342B2C-D0EF-4ADD-8095-E3D4B09A0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055">
            <a:off x="3635110" y="-936405"/>
            <a:ext cx="6767269" cy="676726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83B2D67-0920-4813-8FFC-5DF074AEAEC9}"/>
              </a:ext>
            </a:extLst>
          </p:cNvPr>
          <p:cNvSpPr txBox="1"/>
          <p:nvPr/>
        </p:nvSpPr>
        <p:spPr>
          <a:xfrm rot="768783">
            <a:off x="2138331" y="1093626"/>
            <a:ext cx="39840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u="sng" dirty="0">
                <a:solidFill>
                  <a:srgbClr val="C1513F"/>
                </a:solidFill>
                <a:latin typeface="(A) Arslan Wessam A" panose="03020402040406030203" pitchFamily="66" charset="-78"/>
                <a:ea typeface="Rosemary" panose="02000500040000020004" pitchFamily="2" charset="0"/>
                <a:cs typeface="(A) Arslan Wessam A" panose="03020402040406030203" pitchFamily="66" charset="-78"/>
              </a:rPr>
              <a:t>الواجب المنزلي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ECC098B-75CA-421F-93DD-A8D464DB0F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464" y="1308152"/>
            <a:ext cx="5916136" cy="2609314"/>
          </a:xfrm>
          <a:prstGeom prst="rect">
            <a:avLst/>
          </a:prstGeom>
        </p:spPr>
      </p:pic>
      <p:pic>
        <p:nvPicPr>
          <p:cNvPr id="20" name="صورة 1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EADBE411-393E-49CB-86E1-A554E706D0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56" y="3910961"/>
            <a:ext cx="1117057" cy="11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6699"/>
      </p:ext>
    </p:extLst>
  </p:cSld>
  <p:clrMapOvr>
    <a:masterClrMapping/>
  </p:clrMapOvr>
  <p:transition spd="slow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15" y="-23942"/>
            <a:ext cx="1169487" cy="1248671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43" y="1097436"/>
            <a:ext cx="1131120" cy="874228"/>
          </a:xfrm>
          <a:prstGeom prst="rect">
            <a:avLst/>
          </a:prstGeom>
        </p:spPr>
      </p:pic>
      <p:pic>
        <p:nvPicPr>
          <p:cNvPr id="3" name="صورة 2" descr="صورة تحتوي على رسم, توضيح, قصاصة فنية, قصص مصورة يابانية&#10;&#10;تم إنشاء الوصف تلقائياً">
            <a:extLst>
              <a:ext uri="{FF2B5EF4-FFF2-40B4-BE49-F238E27FC236}">
                <a16:creationId xmlns:a16="http://schemas.microsoft.com/office/drawing/2014/main" id="{EEEC98BB-2D96-495A-8517-9A4B1D5106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2" y="2208137"/>
            <a:ext cx="2036984" cy="261945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12E4B71-9DF4-490C-96BF-AD52EBEC6078}"/>
              </a:ext>
            </a:extLst>
          </p:cNvPr>
          <p:cNvSpPr txBox="1"/>
          <p:nvPr/>
        </p:nvSpPr>
        <p:spPr>
          <a:xfrm>
            <a:off x="2923512" y="871443"/>
            <a:ext cx="3768845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1000" sy="1000" algn="ctr" rotWithShape="0">
              <a:schemeClr val="bg1">
                <a:lumMod val="65000"/>
                <a:lumOff val="35000"/>
              </a:schemeClr>
            </a:outerShdw>
            <a:softEdge rad="723900"/>
          </a:effectLst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سؤال قدرات</a:t>
            </a:r>
          </a:p>
        </p:txBody>
      </p:sp>
      <p:sp>
        <p:nvSpPr>
          <p:cNvPr id="15" name="مربع نص 17">
            <a:extLst>
              <a:ext uri="{FF2B5EF4-FFF2-40B4-BE49-F238E27FC236}">
                <a16:creationId xmlns:a16="http://schemas.microsoft.com/office/drawing/2014/main" id="{2DD7DC18-B8F7-43F4-8C60-8FBE15540AB7}"/>
              </a:ext>
            </a:extLst>
          </p:cNvPr>
          <p:cNvSpPr txBox="1"/>
          <p:nvPr/>
        </p:nvSpPr>
        <p:spPr>
          <a:xfrm>
            <a:off x="2443459" y="2078674"/>
            <a:ext cx="4341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40404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خالد واحمد مجموع رواتبهم 9000 ريال، اذا خالد راتبه مثليّ راتب احمد فكم راتب خالد؟</a:t>
            </a:r>
          </a:p>
        </p:txBody>
      </p:sp>
    </p:spTree>
    <p:extLst>
      <p:ext uri="{BB962C8B-B14F-4D97-AF65-F5344CB8AC3E}">
        <p14:creationId xmlns:p14="http://schemas.microsoft.com/office/powerpoint/2010/main" val="3016940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44" y="3781425"/>
            <a:ext cx="1284653" cy="13716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4A578B-8833-474C-A4F3-1CB06E8D9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88" y="-7104"/>
            <a:ext cx="3017782" cy="20057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1A8B51-79CB-4725-9DB3-29901247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87" y="-10676"/>
            <a:ext cx="1461031" cy="97106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5144BB7-80A5-4686-B0B7-5CFEF5AA7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742" y="246755"/>
            <a:ext cx="2304488" cy="8718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F779DB6-4298-4970-8E6A-ACF907962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7500" y="533134"/>
            <a:ext cx="3733799" cy="356593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BDF62AE-3AAD-4C39-AB97-B999DDEF9B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534" y="1355525"/>
            <a:ext cx="3820996" cy="341331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2B9EF5B-0BDD-4C88-8C44-759315F7AFD9}"/>
              </a:ext>
            </a:extLst>
          </p:cNvPr>
          <p:cNvSpPr txBox="1"/>
          <p:nvPr/>
        </p:nvSpPr>
        <p:spPr>
          <a:xfrm>
            <a:off x="5070382" y="2004673"/>
            <a:ext cx="28554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484745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درستُ استعمال خصائص المستقيمات المتوازية لتحديد الزوايا المتطابقة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01BB5DA-B1EE-4BC4-B6E1-35976D976134}"/>
              </a:ext>
            </a:extLst>
          </p:cNvPr>
          <p:cNvSpPr txBox="1"/>
          <p:nvPr/>
        </p:nvSpPr>
        <p:spPr>
          <a:xfrm>
            <a:off x="1141339" y="2653410"/>
            <a:ext cx="301778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أميز المستقيمات المتوازية بناءً على علاقات بين أزواج من الزوايا الناتجة عن</a:t>
            </a:r>
          </a:p>
          <a:p>
            <a:pPr algn="ctr"/>
            <a: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 مستقيم قاطع </a:t>
            </a:r>
            <a:b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</a:br>
            <a: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أبرهن توازي مستقيمين باستعمال العلاقات بين أزواج الزوايا </a:t>
            </a:r>
          </a:p>
        </p:txBody>
      </p:sp>
    </p:spTree>
    <p:extLst>
      <p:ext uri="{BB962C8B-B14F-4D97-AF65-F5344CB8AC3E}">
        <p14:creationId xmlns:p14="http://schemas.microsoft.com/office/powerpoint/2010/main" val="31791352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405422"/>
            <a:ext cx="2878558" cy="2242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4DCD847-E372-4670-9C13-B9460D4C0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4776" y="405422"/>
            <a:ext cx="5541680" cy="2242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7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454A4C60-2DC5-4D2A-96E3-698C509E7B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2" y="2826726"/>
            <a:ext cx="3054147" cy="220954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9D316B6-D4D7-462D-A915-42119565B1D5}"/>
              </a:ext>
            </a:extLst>
          </p:cNvPr>
          <p:cNvSpPr txBox="1"/>
          <p:nvPr/>
        </p:nvSpPr>
        <p:spPr>
          <a:xfrm>
            <a:off x="1222864" y="3335919"/>
            <a:ext cx="42041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4B4744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ما العلاقة بين الزاويتين المتحالفتين</a:t>
            </a:r>
          </a:p>
          <a:p>
            <a:pPr algn="ctr"/>
            <a:r>
              <a:rPr lang="ar-SA" sz="2000" dirty="0">
                <a:solidFill>
                  <a:srgbClr val="4B4744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المتكونتين في خطي السكة وخط عرضي</a:t>
            </a:r>
          </a:p>
          <a:p>
            <a:pPr algn="ctr"/>
            <a:r>
              <a:rPr lang="ar-SA" sz="2000" dirty="0">
                <a:solidFill>
                  <a:srgbClr val="4B4744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السكة؟ </a:t>
            </a:r>
          </a:p>
        </p:txBody>
      </p:sp>
      <p:pic>
        <p:nvPicPr>
          <p:cNvPr id="29" name="صورة 28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CB30E623-51EB-405C-94BC-8F8BBBD5B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69" y="2826726"/>
            <a:ext cx="3054147" cy="2209540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BE33BF4-2C0A-49CE-9EFD-F8E275BE9659}"/>
              </a:ext>
            </a:extLst>
          </p:cNvPr>
          <p:cNvSpPr txBox="1"/>
          <p:nvPr/>
        </p:nvSpPr>
        <p:spPr>
          <a:xfrm>
            <a:off x="5061919" y="3470735"/>
            <a:ext cx="3180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dirty="0">
                <a:solidFill>
                  <a:srgbClr val="404040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هل يبدو للزوايا المتكونة بين خطي السكة</a:t>
            </a:r>
          </a:p>
          <a:p>
            <a:pPr algn="ctr"/>
            <a:r>
              <a:rPr lang="ar-SA" dirty="0">
                <a:solidFill>
                  <a:srgbClr val="404040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والخطوط العرضية للسكة القياس نفسه؟ 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68C3D076-0FF2-49F2-9581-052164AFFD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8033" y="405422"/>
            <a:ext cx="1076137" cy="22427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6F54455-0A27-470E-8926-F583D97B750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8965"/>
          <a:stretch/>
        </p:blipFill>
        <p:spPr>
          <a:xfrm>
            <a:off x="1723178" y="1767675"/>
            <a:ext cx="6872357" cy="87489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A769E84-B37F-414D-B3DE-FAFCE267E2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4169" y="457264"/>
            <a:ext cx="3669838" cy="129913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DDB125C-544B-4A31-BB21-26FDB6D4F0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9742" y="1588116"/>
            <a:ext cx="4570068" cy="58124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C47352-039C-426D-ABA3-8F16C9B074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1134" y="614119"/>
            <a:ext cx="2193807" cy="1556417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38491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B74A637-DF0D-42CF-89EE-37A68AC7C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8787" y="285750"/>
            <a:ext cx="5606426" cy="1556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869D742-D4DE-4BF9-B216-0090E405E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1720" y="1968403"/>
            <a:ext cx="5188500" cy="2822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303694"/>
      </p:ext>
    </p:extLst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 descr="صورة تحتوي على أبيض, التصميم, شكل&#10;&#10;تم إنشاء الوصف تلقائياً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 descr="صورة تحتوي على أبيض, التصميم, شكل&#10;&#10;تم إنشاء الوصف تلقائياً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 descr="صورة تحتوي على أبيض, التصميم, شكل&#10;&#10;تم إنشاء الوصف تلقائياً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38491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4B32903-FC5F-4C02-A289-B21305BAC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6" y="370878"/>
            <a:ext cx="5716534" cy="427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564572"/>
      </p:ext>
    </p:extLst>
  </p:cSld>
  <p:clrMapOvr>
    <a:masterClrMapping/>
  </p:clrMapOvr>
  <p:transition spd="slow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16" y="1004599"/>
            <a:ext cx="7884877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CBE9887-5FA2-43F1-BB3E-725FE381B5F7}"/>
              </a:ext>
            </a:extLst>
          </p:cNvPr>
          <p:cNvSpPr txBox="1"/>
          <p:nvPr/>
        </p:nvSpPr>
        <p:spPr>
          <a:xfrm>
            <a:off x="1269403" y="358389"/>
            <a:ext cx="5688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1 : تعيين المستقيمات المتوازية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BA93E75-A11E-4D88-BC58-1868FC2FEE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1162278"/>
            <a:ext cx="5648191" cy="5875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E82EC5F-E3AF-4336-87FF-7B0F5C6CAE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7784" y="1654838"/>
            <a:ext cx="962159" cy="40963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6A5E508-2E48-4176-86AA-14F1261055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5641" y="1848581"/>
            <a:ext cx="3318801" cy="113699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EA1E189-CFDF-4374-A503-E6EACEC1CF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5542" y="3043462"/>
            <a:ext cx="5335751" cy="90716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290F828-0280-4600-ADC1-06B7A8499A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7624" y="1646769"/>
            <a:ext cx="2362530" cy="193384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FB93A5-E0A1-4C61-9465-0C169F0A02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08890" y="1646769"/>
            <a:ext cx="1282990" cy="4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3033"/>
      </p:ext>
    </p:extLst>
  </p:cSld>
  <p:clrMapOvr>
    <a:masterClrMapping/>
  </p:clrMapOvr>
  <p:transition spd="slow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78019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187624" y="572094"/>
            <a:ext cx="4861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52" y="1285077"/>
            <a:ext cx="8072789" cy="2792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87EBFD7-5750-404E-BB5B-DE5526874F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1965" y="572094"/>
            <a:ext cx="585267" cy="58526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588" y="1995726"/>
            <a:ext cx="1119059" cy="42291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2C369A9-C3B1-4622-A45D-D5FC905F33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835" y="1463122"/>
            <a:ext cx="3367381" cy="234138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101E413-716C-4F5A-924C-5E69FDDE61E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66868"/>
          <a:stretch/>
        </p:blipFill>
        <p:spPr>
          <a:xfrm>
            <a:off x="5253614" y="1588221"/>
            <a:ext cx="3264534" cy="54080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36A4216-2725-4492-B32F-F5FAD76A1EE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4786" b="37467"/>
          <a:stretch/>
        </p:blipFill>
        <p:spPr>
          <a:xfrm>
            <a:off x="5468049" y="2589538"/>
            <a:ext cx="3048425" cy="42291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481A8C4-B9CC-41D7-9BBC-7585BB33246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60650" b="11259"/>
          <a:stretch/>
        </p:blipFill>
        <p:spPr>
          <a:xfrm>
            <a:off x="5468049" y="3469749"/>
            <a:ext cx="3048425" cy="4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3530"/>
      </p:ext>
    </p:extLst>
  </p:cSld>
  <p:clrMapOvr>
    <a:masterClrMapping/>
  </p:clrMapOvr>
  <p:transition spd="slow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16" y="1143947"/>
            <a:ext cx="7884877" cy="2822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CBE9887-5FA2-43F1-BB3E-725FE381B5F7}"/>
              </a:ext>
            </a:extLst>
          </p:cNvPr>
          <p:cNvSpPr txBox="1"/>
          <p:nvPr/>
        </p:nvSpPr>
        <p:spPr>
          <a:xfrm>
            <a:off x="1399496" y="422218"/>
            <a:ext cx="5688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2 : اثبات توازي مستقيمين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E82EC5F-E3AF-4336-87FF-7B0F5C6CAE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7784" y="1654838"/>
            <a:ext cx="962159" cy="40963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FB93A5-E0A1-4C61-9465-0C169F0A02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8890" y="1646769"/>
            <a:ext cx="1282990" cy="41770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C0EADB0-9011-4B89-B020-04D89D646C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3799" y="1563638"/>
            <a:ext cx="4802451" cy="186177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A0126D8-89B6-461C-BE14-EBDBAF1F28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2784" y="1304608"/>
            <a:ext cx="2124242" cy="25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08234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18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自定义 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5E59"/>
      </a:accent1>
      <a:accent2>
        <a:srgbClr val="DAC5A2"/>
      </a:accent2>
      <a:accent3>
        <a:srgbClr val="F05E59"/>
      </a:accent3>
      <a:accent4>
        <a:srgbClr val="DAC5A2"/>
      </a:accent4>
      <a:accent5>
        <a:srgbClr val="F05E59"/>
      </a:accent5>
      <a:accent6>
        <a:srgbClr val="DAC5A2"/>
      </a:accent6>
      <a:hlink>
        <a:srgbClr val="F05E59"/>
      </a:hlink>
      <a:folHlink>
        <a:srgbClr val="DAC5A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</a:spPr>
      <a:bodyPr rtlCol="1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التبرير الاستقرائي والتخمين للصف اول ثانوي الفصل الدراسي الاول 1445ه</Template>
  <TotalTime>0</TotalTime>
  <Words>146</Words>
  <Application>Microsoft Office PowerPoint</Application>
  <PresentationFormat>عرض على الشاشة (16:9)</PresentationFormat>
  <Paragraphs>47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14</vt:i4>
      </vt:variant>
    </vt:vector>
  </HeadingPairs>
  <TitlesOfParts>
    <vt:vector size="29" baseType="lpstr">
      <vt:lpstr>(A) Arslan Wessam A</vt:lpstr>
      <vt:lpstr>(A) Arslan Wessam B</vt:lpstr>
      <vt:lpstr>Abadi Extra Light</vt:lpstr>
      <vt:lpstr>Arial</vt:lpstr>
      <vt:lpstr>Barada Reqa</vt:lpstr>
      <vt:lpstr>Calibri</vt:lpstr>
      <vt:lpstr>Calibri Light</vt:lpstr>
      <vt:lpstr>Century Gothic</vt:lpstr>
      <vt:lpstr>GE SS Two Bold</vt:lpstr>
      <vt:lpstr>Wingdings 2</vt:lpstr>
      <vt:lpstr>Wingdings 3</vt:lpstr>
      <vt:lpstr>字魂35号-经典雅黑</vt:lpstr>
      <vt:lpstr>Office 主题</vt:lpstr>
      <vt:lpstr>HDOfficeLightV0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2023-08-25T13:18:11Z</dcterms:created>
  <dcterms:modified xsi:type="dcterms:W3CDTF">2023-09-02T07:15:53Z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6BBB74DD9610473C8995D58C25046A71</vt:lpwstr>
  </property>
  <property fmtid="{D5CDD505-2E9C-101B-9397-08002B2CF9AE}" pid="3" name="KSOProductBuildVer">
    <vt:lpwstr>2052-11.1.0.10577</vt:lpwstr>
  </property>
</Properties>
</file>