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4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YMWTuCnzf/1ivxJvecNMg" hashData="9Gu0rlRp46ZU/hUzoTNOukmHZj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660066"/>
    <a:srgbClr val="FF330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57" autoAdjust="0"/>
    <p:restoredTop sz="94713" autoAdjust="0"/>
  </p:normalViewPr>
  <p:slideViewPr>
    <p:cSldViewPr>
      <p:cViewPr varScale="1">
        <p:scale>
          <a:sx n="84" d="100"/>
          <a:sy n="84" d="100"/>
        </p:scale>
        <p:origin x="-142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91FF28-7C0F-4D75-BE66-A5BEE5800973}" type="datetimeFigureOut">
              <a:rPr lang="ar-SA" smtClean="0"/>
              <a:pPr/>
              <a:t>06/05/40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1CEADE-8B07-4AD4-859E-1590E59EB61D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2034123"/>
            <a:ext cx="9144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Super Goal 1</a:t>
            </a:r>
            <a:endParaRPr lang="ar-SA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643670" y="857232"/>
            <a:ext cx="250033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solidFill>
                  <a:srgbClr val="000000"/>
                </a:solidFill>
              </a:rPr>
              <a:t>المملكة العربية السعودية</a:t>
            </a:r>
          </a:p>
          <a:p>
            <a:pPr algn="ctr"/>
            <a:r>
              <a:rPr lang="ar-SA" sz="1400" dirty="0" smtClean="0">
                <a:solidFill>
                  <a:srgbClr val="000000"/>
                </a:solidFill>
              </a:rPr>
              <a:t>وزارة التعليم</a:t>
            </a:r>
          </a:p>
          <a:p>
            <a:pPr algn="ctr"/>
            <a:r>
              <a:rPr lang="ar-SA" sz="1400" dirty="0" smtClean="0">
                <a:solidFill>
                  <a:srgbClr val="000000"/>
                </a:solidFill>
              </a:rPr>
              <a:t>اللغة الإنجليزية للمرحلة المتوسطة</a:t>
            </a:r>
          </a:p>
          <a:p>
            <a:pPr algn="ctr"/>
            <a:r>
              <a:rPr lang="ar-SA" sz="1400" dirty="0" smtClean="0">
                <a:solidFill>
                  <a:srgbClr val="000000"/>
                </a:solidFill>
              </a:rPr>
              <a:t>الصف الأول المتوسط</a:t>
            </a:r>
          </a:p>
          <a:p>
            <a:pPr algn="ctr"/>
            <a:r>
              <a:rPr lang="ar-SA" sz="1400" dirty="0" smtClean="0">
                <a:solidFill>
                  <a:srgbClr val="000000"/>
                </a:solidFill>
              </a:rPr>
              <a:t>الفصل الدراسي الأول</a:t>
            </a:r>
            <a:endParaRPr lang="ar-SA" sz="1400" dirty="0">
              <a:solidFill>
                <a:srgbClr val="0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32" y="857232"/>
            <a:ext cx="2714644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cs typeface="+mj-cs"/>
              </a:rPr>
              <a:t>Kingdom Of Saudi Arabia</a:t>
            </a:r>
            <a:endParaRPr lang="ar-SA" sz="1400" dirty="0" smtClean="0">
              <a:solidFill>
                <a:srgbClr val="000000"/>
              </a:solidFill>
              <a:cs typeface="+mj-cs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+mj-cs"/>
              </a:rPr>
              <a:t>Ministry Of Education</a:t>
            </a:r>
            <a:endParaRPr lang="en-US" sz="1400" dirty="0">
              <a:solidFill>
                <a:srgbClr val="000000"/>
              </a:solidFill>
              <a:cs typeface="+mj-cs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+mj-cs"/>
              </a:rPr>
              <a:t>English For Intermediate Grade</a:t>
            </a:r>
            <a:endParaRPr lang="ar-SA" sz="1400" dirty="0" smtClean="0">
              <a:solidFill>
                <a:srgbClr val="000000"/>
              </a:solidFill>
              <a:cs typeface="+mj-cs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+mj-cs"/>
              </a:rPr>
              <a:t>1</a:t>
            </a:r>
            <a:r>
              <a:rPr lang="en-US" sz="1400" baseline="30000" dirty="0" smtClean="0">
                <a:solidFill>
                  <a:srgbClr val="000000"/>
                </a:solidFill>
                <a:cs typeface="+mj-cs"/>
              </a:rPr>
              <a:t>st</a:t>
            </a:r>
            <a:r>
              <a:rPr lang="en-US" sz="1400" dirty="0" smtClean="0">
                <a:solidFill>
                  <a:srgbClr val="000000"/>
                </a:solidFill>
                <a:cs typeface="+mj-cs"/>
              </a:rPr>
              <a:t> Intermediate Grade </a:t>
            </a:r>
            <a:endParaRPr lang="ar-SA" sz="1400" dirty="0" smtClean="0">
              <a:solidFill>
                <a:srgbClr val="000000"/>
              </a:solidFill>
              <a:cs typeface="+mj-cs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+mj-cs"/>
              </a:rPr>
              <a:t>1</a:t>
            </a:r>
            <a:r>
              <a:rPr lang="en-US" sz="1400" baseline="30000" dirty="0" smtClean="0">
                <a:solidFill>
                  <a:srgbClr val="000000"/>
                </a:solidFill>
                <a:cs typeface="+mj-cs"/>
              </a:rPr>
              <a:t>st</a:t>
            </a:r>
            <a:r>
              <a:rPr lang="en-US" sz="1400" dirty="0" smtClean="0">
                <a:solidFill>
                  <a:srgbClr val="000000"/>
                </a:solidFill>
                <a:cs typeface="+mj-cs"/>
              </a:rPr>
              <a:t> Term</a:t>
            </a:r>
            <a:endParaRPr lang="ar-SA" sz="1400" dirty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7" name="صورة 6" descr="MO1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785794"/>
            <a:ext cx="2643174" cy="1285884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0" y="3068421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Workbook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-32" y="5514819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إعداد المعلم</a:t>
            </a:r>
          </a:p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أحمد سعيد </a:t>
            </a:r>
            <a:r>
              <a:rPr lang="ar-SA" sz="3600" b="1" dirty="0" err="1" smtClean="0">
                <a:solidFill>
                  <a:srgbClr val="002060"/>
                </a:solidFill>
              </a:rPr>
              <a:t>بلغيث</a:t>
            </a:r>
            <a:endParaRPr lang="ar-SA" sz="3600" b="1" dirty="0" smtClean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0" y="3714752"/>
            <a:ext cx="9144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Unit 1</a:t>
            </a:r>
            <a:endParaRPr lang="ar-SA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478632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Good Morning</a:t>
            </a:r>
            <a:endParaRPr lang="ar-S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3143240" y="1785926"/>
            <a:ext cx="2714644" cy="642942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Pages</a:t>
            </a:r>
            <a:endParaRPr lang="ar-SA" sz="28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3" name="مجسم مشطوف الحواف 62">
            <a:hlinkClick r:id="rId2" action="ppaction://hlinksldjump"/>
          </p:cNvPr>
          <p:cNvSpPr/>
          <p:nvPr/>
        </p:nvSpPr>
        <p:spPr>
          <a:xfrm>
            <a:off x="3000364" y="2643182"/>
            <a:ext cx="714380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</a:rPr>
              <a:t>89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4" name="مجسم مشطوف الحواف 63">
            <a:hlinkClick r:id="rId3" action="ppaction://hlinksldjump"/>
          </p:cNvPr>
          <p:cNvSpPr/>
          <p:nvPr/>
        </p:nvSpPr>
        <p:spPr>
          <a:xfrm>
            <a:off x="3786182" y="2643182"/>
            <a:ext cx="714380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</a:rPr>
              <a:t>90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5" name="مجسم مشطوف الحواف 64">
            <a:hlinkClick r:id="rId4" action="ppaction://hlinksldjump"/>
          </p:cNvPr>
          <p:cNvSpPr/>
          <p:nvPr/>
        </p:nvSpPr>
        <p:spPr>
          <a:xfrm>
            <a:off x="4572000" y="2643182"/>
            <a:ext cx="714380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</a:rPr>
              <a:t>91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6" name="مجسم مشطوف الحواف 65">
            <a:hlinkClick r:id="rId5" action="ppaction://hlinksldjump"/>
          </p:cNvPr>
          <p:cNvSpPr/>
          <p:nvPr/>
        </p:nvSpPr>
        <p:spPr>
          <a:xfrm>
            <a:off x="5357818" y="2643182"/>
            <a:ext cx="714380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</a:rPr>
              <a:t>92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56" name="مجسم مشطوف الحواف 55"/>
          <p:cNvSpPr/>
          <p:nvPr/>
        </p:nvSpPr>
        <p:spPr>
          <a:xfrm>
            <a:off x="3143240" y="785794"/>
            <a:ext cx="2714644" cy="642942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Content</a:t>
            </a:r>
            <a:endParaRPr lang="ar-SA" sz="28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57" name="مجسم مشطوف الحواف 56"/>
          <p:cNvSpPr/>
          <p:nvPr/>
        </p:nvSpPr>
        <p:spPr>
          <a:xfrm>
            <a:off x="3143240" y="3571876"/>
            <a:ext cx="2714644" cy="642942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Exercises</a:t>
            </a:r>
            <a:endParaRPr lang="ar-SA" sz="28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5" name="مجسم مشطوف الحواف 84">
            <a:hlinkClick r:id="rId2" action="ppaction://hlinksldjump"/>
          </p:cNvPr>
          <p:cNvSpPr/>
          <p:nvPr/>
        </p:nvSpPr>
        <p:spPr>
          <a:xfrm>
            <a:off x="2571736" y="4429132"/>
            <a:ext cx="500066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A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6" name="مجسم مشطوف الحواف 85">
            <a:hlinkClick r:id="rId3" action="ppaction://hlinksldjump"/>
          </p:cNvPr>
          <p:cNvSpPr/>
          <p:nvPr/>
        </p:nvSpPr>
        <p:spPr>
          <a:xfrm>
            <a:off x="3143240" y="4429132"/>
            <a:ext cx="500066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B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7" name="مجسم مشطوف الحواف 86">
            <a:hlinkClick r:id="rId6" action="ppaction://hlinksldjump"/>
          </p:cNvPr>
          <p:cNvSpPr/>
          <p:nvPr/>
        </p:nvSpPr>
        <p:spPr>
          <a:xfrm>
            <a:off x="3714744" y="4429132"/>
            <a:ext cx="500066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C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8" name="مجسم مشطوف الحواف 87">
            <a:hlinkClick r:id="rId4" action="ppaction://hlinksldjump"/>
          </p:cNvPr>
          <p:cNvSpPr/>
          <p:nvPr/>
        </p:nvSpPr>
        <p:spPr>
          <a:xfrm>
            <a:off x="4286248" y="4429132"/>
            <a:ext cx="500066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D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9" name="مجسم مشطوف الحواف 88">
            <a:hlinkClick r:id="rId7" action="ppaction://hlinksldjump"/>
          </p:cNvPr>
          <p:cNvSpPr/>
          <p:nvPr/>
        </p:nvSpPr>
        <p:spPr>
          <a:xfrm>
            <a:off x="4857752" y="4429132"/>
            <a:ext cx="500066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E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0" name="مجسم مشطوف الحواف 89">
            <a:hlinkClick r:id="rId5" action="ppaction://hlinksldjump"/>
          </p:cNvPr>
          <p:cNvSpPr/>
          <p:nvPr/>
        </p:nvSpPr>
        <p:spPr>
          <a:xfrm>
            <a:off x="5429256" y="4429132"/>
            <a:ext cx="500066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F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2" name="مجسم مشطوف الحواف 91">
            <a:hlinkClick r:id="rId8" action="ppaction://hlinksldjump"/>
          </p:cNvPr>
          <p:cNvSpPr/>
          <p:nvPr/>
        </p:nvSpPr>
        <p:spPr>
          <a:xfrm>
            <a:off x="6000760" y="4429132"/>
            <a:ext cx="500066" cy="500066"/>
          </a:xfrm>
          <a:prstGeom prst="bevel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G</a:t>
            </a:r>
            <a:endParaRPr lang="ar-SA" sz="1900" b="1" dirty="0">
              <a:solidFill>
                <a:srgbClr val="000000"/>
              </a:solidFill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 Point\Books\Super Goal 1\WB\01. Unit 1\089.JPG"/>
          <p:cNvPicPr>
            <a:picLocks noChangeAspect="1" noChangeArrowheads="1"/>
          </p:cNvPicPr>
          <p:nvPr/>
        </p:nvPicPr>
        <p:blipFill>
          <a:blip r:embed="rId2" cstate="print"/>
          <a:srcRect l="12390" t="24310" r="14846" b="27903"/>
          <a:stretch>
            <a:fillRect/>
          </a:stretch>
        </p:blipFill>
        <p:spPr bwMode="auto">
          <a:xfrm>
            <a:off x="0" y="2071678"/>
            <a:ext cx="5500726" cy="4643470"/>
          </a:xfrm>
          <a:prstGeom prst="rect">
            <a:avLst/>
          </a:prstGeom>
          <a:noFill/>
        </p:spPr>
      </p:pic>
      <p:pic>
        <p:nvPicPr>
          <p:cNvPr id="32" name="Picture 2" descr="D:\Power Point\Books\Super Goal 1\WB\01. Unit 1\089.JPG"/>
          <p:cNvPicPr>
            <a:picLocks noChangeAspect="1" noChangeArrowheads="1"/>
          </p:cNvPicPr>
          <p:nvPr/>
        </p:nvPicPr>
        <p:blipFill>
          <a:blip r:embed="rId2" cstate="print"/>
          <a:srcRect l="12390" t="71998" r="55607" b="5848"/>
          <a:stretch>
            <a:fillRect/>
          </a:stretch>
        </p:blipFill>
        <p:spPr bwMode="auto">
          <a:xfrm>
            <a:off x="6000760" y="2143116"/>
            <a:ext cx="2419336" cy="2152688"/>
          </a:xfrm>
          <a:prstGeom prst="rect">
            <a:avLst/>
          </a:prstGeom>
          <a:noFill/>
        </p:spPr>
      </p:pic>
      <p:pic>
        <p:nvPicPr>
          <p:cNvPr id="34" name="صورة 33" descr="Untitle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357694"/>
            <a:ext cx="3114675" cy="2466975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28628" y="1000108"/>
            <a:ext cx="8715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Write the correct expression in each picture.</a:t>
            </a:r>
            <a:endParaRPr lang="ar-SA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2844" y="1000108"/>
            <a:ext cx="2857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A</a:t>
            </a:r>
            <a:endParaRPr lang="ar-SA" b="1" dirty="0"/>
          </a:p>
        </p:txBody>
      </p:sp>
      <p:pic>
        <p:nvPicPr>
          <p:cNvPr id="1027" name="Picture 3" descr="D:\Power Point\Mini Pictures\Back white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14"/>
            <a:ext cx="381000" cy="390525"/>
          </a:xfrm>
          <a:prstGeom prst="rect">
            <a:avLst/>
          </a:prstGeom>
          <a:noFill/>
        </p:spPr>
      </p:pic>
      <p:pic>
        <p:nvPicPr>
          <p:cNvPr id="1031" name="Picture 7" descr="D:\Power Point\Mini Pictures\Next whit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71414"/>
            <a:ext cx="381000" cy="390525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428596" y="2559602"/>
            <a:ext cx="12858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Goodbye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2" name="صورة 11" descr="Untitled.jpg"/>
          <p:cNvPicPr>
            <a:picLocks noChangeAspect="1"/>
          </p:cNvPicPr>
          <p:nvPr/>
        </p:nvPicPr>
        <p:blipFill>
          <a:blip r:embed="rId6"/>
          <a:srcRect b="8651"/>
          <a:stretch>
            <a:fillRect/>
          </a:stretch>
        </p:blipFill>
        <p:spPr>
          <a:xfrm>
            <a:off x="71406" y="2571744"/>
            <a:ext cx="358514" cy="285752"/>
          </a:xfrm>
          <a:prstGeom prst="rect">
            <a:avLst/>
          </a:prstGeom>
        </p:spPr>
      </p:pic>
      <p:pic>
        <p:nvPicPr>
          <p:cNvPr id="23" name="Picture 5" descr="D:\Power Point\Mini Pictures\Home whi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06" y="71414"/>
            <a:ext cx="381000" cy="390525"/>
          </a:xfrm>
          <a:prstGeom prst="rect">
            <a:avLst/>
          </a:prstGeom>
          <a:noFill/>
        </p:spPr>
      </p:pic>
      <p:sp>
        <p:nvSpPr>
          <p:cNvPr id="29" name="مستطيل مخدوش من كلا الطرفين 28"/>
          <p:cNvSpPr/>
          <p:nvPr/>
        </p:nvSpPr>
        <p:spPr>
          <a:xfrm>
            <a:off x="6215074" y="71414"/>
            <a:ext cx="1428760" cy="357190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U1 : P 89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71538" y="1357298"/>
            <a:ext cx="6500858" cy="6463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Good night.              Good morning.               Goodbye.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Good evening	    Nice to meet you.           Hi. How are you?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3357554" y="6500834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2428860" y="2357430"/>
            <a:ext cx="22145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Hi. How are you?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9" name="صورة 48" descr="Untitled.jpg"/>
          <p:cNvPicPr>
            <a:picLocks noChangeAspect="1"/>
          </p:cNvPicPr>
          <p:nvPr/>
        </p:nvPicPr>
        <p:blipFill>
          <a:blip r:embed="rId6"/>
          <a:srcRect b="8651"/>
          <a:stretch>
            <a:fillRect/>
          </a:stretch>
        </p:blipFill>
        <p:spPr>
          <a:xfrm>
            <a:off x="2643174" y="3071810"/>
            <a:ext cx="358514" cy="285752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285720" y="4643446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Good morning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1" name="صورة 50" descr="Untitled.jpg"/>
          <p:cNvPicPr>
            <a:picLocks noChangeAspect="1"/>
          </p:cNvPicPr>
          <p:nvPr/>
        </p:nvPicPr>
        <p:blipFill>
          <a:blip r:embed="rId6"/>
          <a:srcRect b="8651"/>
          <a:stretch>
            <a:fillRect/>
          </a:stretch>
        </p:blipFill>
        <p:spPr>
          <a:xfrm>
            <a:off x="71406" y="5072074"/>
            <a:ext cx="358514" cy="285752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3214678" y="4733520"/>
            <a:ext cx="1285884" cy="4406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Nice to meet you.</a:t>
            </a:r>
            <a:endParaRPr lang="ar-SA" sz="16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3" name="صورة 52" descr="Untitled.jpg"/>
          <p:cNvPicPr>
            <a:picLocks noChangeAspect="1"/>
          </p:cNvPicPr>
          <p:nvPr/>
        </p:nvPicPr>
        <p:blipFill>
          <a:blip r:embed="rId6"/>
          <a:srcRect b="8651"/>
          <a:stretch>
            <a:fillRect/>
          </a:stretch>
        </p:blipFill>
        <p:spPr>
          <a:xfrm>
            <a:off x="3071834" y="5500702"/>
            <a:ext cx="358514" cy="285752"/>
          </a:xfrm>
          <a:prstGeom prst="rect">
            <a:avLst/>
          </a:prstGeom>
        </p:spPr>
      </p:pic>
      <p:sp>
        <p:nvSpPr>
          <p:cNvPr id="56" name="مربع نص 55"/>
          <p:cNvSpPr txBox="1"/>
          <p:nvPr/>
        </p:nvSpPr>
        <p:spPr>
          <a:xfrm>
            <a:off x="6715140" y="3857628"/>
            <a:ext cx="1214446" cy="4842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Good evening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7" name="صورة 56" descr="Untitled.jpg"/>
          <p:cNvPicPr>
            <a:picLocks noChangeAspect="1"/>
          </p:cNvPicPr>
          <p:nvPr/>
        </p:nvPicPr>
        <p:blipFill>
          <a:blip r:embed="rId6"/>
          <a:srcRect b="8651"/>
          <a:stretch>
            <a:fillRect/>
          </a:stretch>
        </p:blipFill>
        <p:spPr>
          <a:xfrm>
            <a:off x="6072198" y="2786058"/>
            <a:ext cx="358514" cy="285752"/>
          </a:xfrm>
          <a:prstGeom prst="rect">
            <a:avLst/>
          </a:prstGeom>
        </p:spPr>
      </p:pic>
      <p:sp>
        <p:nvSpPr>
          <p:cNvPr id="58" name="مربع نص 57"/>
          <p:cNvSpPr txBox="1"/>
          <p:nvPr/>
        </p:nvSpPr>
        <p:spPr>
          <a:xfrm>
            <a:off x="6643702" y="4572008"/>
            <a:ext cx="1285884" cy="268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Good night</a:t>
            </a:r>
            <a:endParaRPr lang="ar-SA" sz="16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9" name="صورة 58" descr="Untitled.jpg"/>
          <p:cNvPicPr>
            <a:picLocks noChangeAspect="1"/>
          </p:cNvPicPr>
          <p:nvPr/>
        </p:nvPicPr>
        <p:blipFill>
          <a:blip r:embed="rId6"/>
          <a:srcRect b="8651"/>
          <a:stretch>
            <a:fillRect/>
          </a:stretch>
        </p:blipFill>
        <p:spPr>
          <a:xfrm>
            <a:off x="6000760" y="5072074"/>
            <a:ext cx="358514" cy="285752"/>
          </a:xfrm>
          <a:prstGeom prst="rect">
            <a:avLst/>
          </a:prstGeom>
        </p:spPr>
      </p:pic>
      <p:pic>
        <p:nvPicPr>
          <p:cNvPr id="26" name="Picture 3" descr="D:\Power Point\Mini Pictures\Super Gaol 1 - All Answe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5372" y="0"/>
            <a:ext cx="428628" cy="42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48" grpId="0"/>
      <p:bldP spid="48" grpId="1"/>
      <p:bldP spid="48" grpId="2"/>
      <p:bldP spid="48" grpId="3"/>
      <p:bldP spid="48" grpId="4"/>
      <p:bldP spid="50" grpId="0"/>
      <p:bldP spid="50" grpId="1"/>
      <p:bldP spid="50" grpId="2"/>
      <p:bldP spid="50" grpId="3"/>
      <p:bldP spid="50" grpId="4"/>
      <p:bldP spid="52" grpId="0"/>
      <p:bldP spid="52" grpId="1"/>
      <p:bldP spid="52" grpId="2"/>
      <p:bldP spid="52" grpId="3"/>
      <p:bldP spid="52" grpId="4"/>
      <p:bldP spid="56" grpId="0"/>
      <p:bldP spid="56" grpId="1"/>
      <p:bldP spid="56" grpId="2"/>
      <p:bldP spid="56" grpId="3"/>
      <p:bldP spid="56" grpId="4"/>
      <p:bldP spid="58" grpId="0"/>
      <p:bldP spid="58" grpId="1"/>
      <p:bldP spid="58" grpId="2"/>
      <p:bldP spid="58" grpId="3"/>
      <p:bldP spid="5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/>
          <p:cNvSpPr txBox="1"/>
          <p:nvPr/>
        </p:nvSpPr>
        <p:spPr>
          <a:xfrm>
            <a:off x="428628" y="1916660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Omar ______ a student.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8628" y="1000108"/>
            <a:ext cx="8715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Complete the sentences. Use the correct form of the verb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</a:rPr>
              <a:t>be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ar-SA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2844" y="1000108"/>
            <a:ext cx="2857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B</a:t>
            </a:r>
            <a:endParaRPr lang="ar-SA" b="1" dirty="0"/>
          </a:p>
        </p:txBody>
      </p:sp>
      <p:pic>
        <p:nvPicPr>
          <p:cNvPr id="1027" name="Picture 3" descr="D:\Power Point\Mini Pictures\Back white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381000" cy="390525"/>
          </a:xfrm>
          <a:prstGeom prst="rect">
            <a:avLst/>
          </a:prstGeom>
          <a:noFill/>
        </p:spPr>
      </p:pic>
      <p:pic>
        <p:nvPicPr>
          <p:cNvPr id="1031" name="Picture 7" descr="D:\Power Point\Mini Pictures\Next whit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14"/>
            <a:ext cx="381000" cy="390525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1357290" y="1928802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2" name="صورة 1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0082" y="1928802"/>
            <a:ext cx="358514" cy="285752"/>
          </a:xfrm>
          <a:prstGeom prst="rect">
            <a:avLst/>
          </a:prstGeom>
        </p:spPr>
      </p:pic>
      <p:pic>
        <p:nvPicPr>
          <p:cNvPr id="23" name="Picture 5" descr="D:\Power Point\Mini Pictures\Home whit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71414"/>
            <a:ext cx="381000" cy="390525"/>
          </a:xfrm>
          <a:prstGeom prst="rect">
            <a:avLst/>
          </a:prstGeom>
          <a:noFill/>
        </p:spPr>
      </p:pic>
      <p:pic>
        <p:nvPicPr>
          <p:cNvPr id="13" name="Picture 3" descr="D:\Power Point\Mini Pictures\Super Gaol 1 - All Ans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5372" y="0"/>
            <a:ext cx="428628" cy="428627"/>
          </a:xfrm>
          <a:prstGeom prst="rect">
            <a:avLst/>
          </a:prstGeom>
          <a:noFill/>
        </p:spPr>
      </p:pic>
      <p:sp>
        <p:nvSpPr>
          <p:cNvPr id="16" name="مربع نص 15"/>
          <p:cNvSpPr txBox="1"/>
          <p:nvPr/>
        </p:nvSpPr>
        <p:spPr>
          <a:xfrm>
            <a:off x="71438" y="1357298"/>
            <a:ext cx="4643438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9875" indent="-269875" algn="l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Mrs. Rivera ____ Anita’s mom.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571604" y="1428736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is</a:t>
            </a:r>
          </a:p>
        </p:txBody>
      </p:sp>
      <p:pic>
        <p:nvPicPr>
          <p:cNvPr id="18" name="Picture 2" descr="D:\Power Point\Mini Pictures\idea.png"/>
          <p:cNvPicPr>
            <a:picLocks noChangeArrowheads="1"/>
          </p:cNvPicPr>
          <p:nvPr/>
        </p:nvPicPr>
        <p:blipFill>
          <a:blip r:embed="rId8" cstate="print"/>
          <a:srcRect l="20148" t="17499" r="18624" b="19743"/>
          <a:stretch>
            <a:fillRect/>
          </a:stretch>
        </p:blipFill>
        <p:spPr bwMode="auto">
          <a:xfrm>
            <a:off x="-32" y="1456309"/>
            <a:ext cx="357190" cy="357524"/>
          </a:xfrm>
          <a:prstGeom prst="rect">
            <a:avLst/>
          </a:prstGeom>
          <a:noFill/>
        </p:spPr>
      </p:pic>
      <p:sp>
        <p:nvSpPr>
          <p:cNvPr id="19" name="مربع نص 18"/>
          <p:cNvSpPr txBox="1"/>
          <p:nvPr/>
        </p:nvSpPr>
        <p:spPr>
          <a:xfrm>
            <a:off x="429952" y="2404584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You ______ a teacher.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214414" y="2416726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are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21" name="صورة 20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2416726"/>
            <a:ext cx="358514" cy="285752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429952" y="2928934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______ Jennifer. But her friend call her Jenny.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1285852" y="2941076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25" name="صورة 24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2941076"/>
            <a:ext cx="358514" cy="285752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431276" y="3416858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4.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Mr. Bond ______ a good teacher.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1714480" y="3429000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2" name="صورة 3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3429000"/>
            <a:ext cx="358514" cy="285752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429952" y="3942196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5.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Asma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and Mona ______ best friends.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2500298" y="3954338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are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5" name="صورة 34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3954338"/>
            <a:ext cx="358514" cy="285752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431276" y="4430120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6.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We ______ students.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1142976" y="4442262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are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8" name="صورة 37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4442262"/>
            <a:ext cx="358514" cy="285752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429952" y="4942328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7.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He ______ Ahmed.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1071538" y="4954470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1" name="صورة 40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4954470"/>
            <a:ext cx="358514" cy="285752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431276" y="5430252"/>
            <a:ext cx="6572264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8.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A: How ______ you?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B: I ______ fine, thanks.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1500166" y="5442394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are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4" name="صورة 43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5442394"/>
            <a:ext cx="358514" cy="285752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1142976" y="5799584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am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6" name="صورة 45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5799584"/>
            <a:ext cx="358514" cy="285752"/>
          </a:xfrm>
          <a:prstGeom prst="rect">
            <a:avLst/>
          </a:prstGeom>
        </p:spPr>
      </p:pic>
      <p:sp>
        <p:nvSpPr>
          <p:cNvPr id="47" name="مستطيل مخدوش من كلا الطرفين 46"/>
          <p:cNvSpPr/>
          <p:nvPr/>
        </p:nvSpPr>
        <p:spPr>
          <a:xfrm>
            <a:off x="6357950" y="71414"/>
            <a:ext cx="1428760" cy="357190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U1 : P 90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20" grpId="0"/>
      <p:bldP spid="20" grpId="1"/>
      <p:bldP spid="20" grpId="2"/>
      <p:bldP spid="20" grpId="3"/>
      <p:bldP spid="20" grpId="4"/>
      <p:bldP spid="24" grpId="0"/>
      <p:bldP spid="24" grpId="1"/>
      <p:bldP spid="24" grpId="2"/>
      <p:bldP spid="24" grpId="3"/>
      <p:bldP spid="24" grpId="4"/>
      <p:bldP spid="31" grpId="0"/>
      <p:bldP spid="31" grpId="1"/>
      <p:bldP spid="31" grpId="2"/>
      <p:bldP spid="31" grpId="3"/>
      <p:bldP spid="31" grpId="4"/>
      <p:bldP spid="34" grpId="0"/>
      <p:bldP spid="34" grpId="1"/>
      <p:bldP spid="34" grpId="2"/>
      <p:bldP spid="34" grpId="3"/>
      <p:bldP spid="34" grpId="4"/>
      <p:bldP spid="37" grpId="0"/>
      <p:bldP spid="37" grpId="1"/>
      <p:bldP spid="37" grpId="2"/>
      <p:bldP spid="37" grpId="3"/>
      <p:bldP spid="37" grpId="4"/>
      <p:bldP spid="40" grpId="0"/>
      <p:bldP spid="40" grpId="1"/>
      <p:bldP spid="40" grpId="2"/>
      <p:bldP spid="40" grpId="3"/>
      <p:bldP spid="40" grpId="4"/>
      <p:bldP spid="43" grpId="0"/>
      <p:bldP spid="43" grpId="1"/>
      <p:bldP spid="43" grpId="2"/>
      <p:bldP spid="43" grpId="3"/>
      <p:bldP spid="43" grpId="4"/>
      <p:bldP spid="45" grpId="0"/>
      <p:bldP spid="45" grpId="1"/>
      <p:bldP spid="45" grpId="2"/>
      <p:bldP spid="45" grpId="3"/>
      <p:bldP spid="45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/>
          <p:cNvSpPr txBox="1"/>
          <p:nvPr/>
        </p:nvSpPr>
        <p:spPr>
          <a:xfrm>
            <a:off x="428628" y="1975956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is my first day here. ________ your new classmate.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8628" y="1000108"/>
            <a:ext cx="8715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Complete the sentences. Use contractions with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</a:rPr>
              <a:t>be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ar-SA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2844" y="1000108"/>
            <a:ext cx="2857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C</a:t>
            </a:r>
            <a:endParaRPr lang="ar-SA" b="1" dirty="0"/>
          </a:p>
        </p:txBody>
      </p:sp>
      <p:pic>
        <p:nvPicPr>
          <p:cNvPr id="1027" name="Picture 3" descr="D:\Power Point\Mini Pictures\Back white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381000" cy="390525"/>
          </a:xfrm>
          <a:prstGeom prst="rect">
            <a:avLst/>
          </a:prstGeom>
          <a:noFill/>
        </p:spPr>
      </p:pic>
      <p:pic>
        <p:nvPicPr>
          <p:cNvPr id="1031" name="Picture 7" descr="D:\Power Point\Mini Pictures\Next whit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14"/>
            <a:ext cx="381000" cy="390525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3286116" y="198809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I’m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2" name="صورة 1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0082" y="1988098"/>
            <a:ext cx="358514" cy="285752"/>
          </a:xfrm>
          <a:prstGeom prst="rect">
            <a:avLst/>
          </a:prstGeom>
        </p:spPr>
      </p:pic>
      <p:pic>
        <p:nvPicPr>
          <p:cNvPr id="23" name="Picture 5" descr="D:\Power Point\Mini Pictures\Home whit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71414"/>
            <a:ext cx="381000" cy="390525"/>
          </a:xfrm>
          <a:prstGeom prst="rect">
            <a:avLst/>
          </a:prstGeom>
          <a:noFill/>
        </p:spPr>
      </p:pic>
      <p:pic>
        <p:nvPicPr>
          <p:cNvPr id="13" name="Picture 3" descr="D:\Power Point\Mini Pictures\Super Gaol 1 - All Ans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5372" y="0"/>
            <a:ext cx="428628" cy="428627"/>
          </a:xfrm>
          <a:prstGeom prst="rect">
            <a:avLst/>
          </a:prstGeom>
          <a:noFill/>
        </p:spPr>
      </p:pic>
      <p:sp>
        <p:nvSpPr>
          <p:cNvPr id="16" name="مربع نص 15"/>
          <p:cNvSpPr txBox="1"/>
          <p:nvPr/>
        </p:nvSpPr>
        <p:spPr>
          <a:xfrm>
            <a:off x="71438" y="1357298"/>
            <a:ext cx="5929322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9875" indent="-269875" algn="l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This is my friend, Saeed. ________ a student. 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000364" y="142873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He’s</a:t>
            </a:r>
          </a:p>
        </p:txBody>
      </p:sp>
      <p:pic>
        <p:nvPicPr>
          <p:cNvPr id="18" name="Picture 2" descr="D:\Power Point\Mini Pictures\idea.png"/>
          <p:cNvPicPr>
            <a:picLocks noChangeArrowheads="1"/>
          </p:cNvPicPr>
          <p:nvPr/>
        </p:nvPicPr>
        <p:blipFill>
          <a:blip r:embed="rId8" cstate="print"/>
          <a:srcRect l="20148" t="17499" r="18624" b="19743"/>
          <a:stretch>
            <a:fillRect/>
          </a:stretch>
        </p:blipFill>
        <p:spPr bwMode="auto">
          <a:xfrm>
            <a:off x="-32" y="1456309"/>
            <a:ext cx="357190" cy="357524"/>
          </a:xfrm>
          <a:prstGeom prst="rect">
            <a:avLst/>
          </a:prstGeom>
          <a:noFill/>
        </p:spPr>
      </p:pic>
      <p:sp>
        <p:nvSpPr>
          <p:cNvPr id="47" name="مربع نص 46"/>
          <p:cNvSpPr txBox="1"/>
          <p:nvPr/>
        </p:nvSpPr>
        <p:spPr>
          <a:xfrm>
            <a:off x="429952" y="2476022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is my friend. ________ a student.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571736" y="248816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He’s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9" name="صورة 48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2488164"/>
            <a:ext cx="358514" cy="285752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429952" y="2976088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is Mr. Lee. ________ the principal.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2357422" y="300037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</a:rPr>
              <a:t>He’s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2" name="صورة 5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2988230"/>
            <a:ext cx="358514" cy="285752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431276" y="3476154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4.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My name is Paul. ________ a student.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2571736" y="348829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I’m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5" name="صورة 54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3488296"/>
            <a:ext cx="358514" cy="285752"/>
          </a:xfrm>
          <a:prstGeom prst="rect">
            <a:avLst/>
          </a:prstGeom>
        </p:spPr>
      </p:pic>
      <p:sp>
        <p:nvSpPr>
          <p:cNvPr id="56" name="مربع نص 55"/>
          <p:cNvSpPr txBox="1"/>
          <p:nvPr/>
        </p:nvSpPr>
        <p:spPr>
          <a:xfrm>
            <a:off x="429952" y="3976220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5.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is Mr. White and Mr. Cole. ________ teachers.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3929058" y="398836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They’re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8" name="صورة 57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3988362"/>
            <a:ext cx="358514" cy="285752"/>
          </a:xfrm>
          <a:prstGeom prst="rect">
            <a:avLst/>
          </a:prstGeom>
        </p:spPr>
      </p:pic>
      <p:sp>
        <p:nvSpPr>
          <p:cNvPr id="59" name="مربع نص 58"/>
          <p:cNvSpPr txBox="1"/>
          <p:nvPr/>
        </p:nvSpPr>
        <p:spPr>
          <a:xfrm>
            <a:off x="431276" y="4476286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6.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Our names are Adel and Fahd. ________ best friends.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929058" y="448842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We’re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1" name="صورة 60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4488428"/>
            <a:ext cx="358514" cy="285752"/>
          </a:xfrm>
          <a:prstGeom prst="rect">
            <a:avLst/>
          </a:prstGeom>
        </p:spPr>
      </p:pic>
      <p:sp>
        <p:nvSpPr>
          <p:cNvPr id="62" name="مربع نص 61"/>
          <p:cNvSpPr txBox="1"/>
          <p:nvPr/>
        </p:nvSpPr>
        <p:spPr>
          <a:xfrm>
            <a:off x="429952" y="4976352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7.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You are my friend. ________ my best friend!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2643174" y="498849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You’re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4" name="صورة 63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4988494"/>
            <a:ext cx="358514" cy="285752"/>
          </a:xfrm>
          <a:prstGeom prst="rect">
            <a:avLst/>
          </a:prstGeom>
        </p:spPr>
      </p:pic>
      <p:sp>
        <p:nvSpPr>
          <p:cNvPr id="65" name="مربع نص 64"/>
          <p:cNvSpPr txBox="1"/>
          <p:nvPr/>
        </p:nvSpPr>
        <p:spPr>
          <a:xfrm>
            <a:off x="431276" y="5476418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8.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Saeed and Alex are friends. ________ classmates, too.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3643306" y="5488560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They’re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7" name="صورة 66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5488560"/>
            <a:ext cx="358514" cy="285752"/>
          </a:xfrm>
          <a:prstGeom prst="rect">
            <a:avLst/>
          </a:prstGeom>
        </p:spPr>
      </p:pic>
      <p:sp>
        <p:nvSpPr>
          <p:cNvPr id="36" name="مستطيل مخدوش من كلا الطرفين 35"/>
          <p:cNvSpPr/>
          <p:nvPr/>
        </p:nvSpPr>
        <p:spPr>
          <a:xfrm>
            <a:off x="6357950" y="71414"/>
            <a:ext cx="1428760" cy="357190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U1 : P 90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48" grpId="0"/>
      <p:bldP spid="48" grpId="1"/>
      <p:bldP spid="48" grpId="2"/>
      <p:bldP spid="48" grpId="3"/>
      <p:bldP spid="48" grpId="4"/>
      <p:bldP spid="51" grpId="0"/>
      <p:bldP spid="51" grpId="1"/>
      <p:bldP spid="51" grpId="2"/>
      <p:bldP spid="51" grpId="3"/>
      <p:bldP spid="51" grpId="4"/>
      <p:bldP spid="54" grpId="0"/>
      <p:bldP spid="54" grpId="1"/>
      <p:bldP spid="54" grpId="2"/>
      <p:bldP spid="54" grpId="3"/>
      <p:bldP spid="54" grpId="4"/>
      <p:bldP spid="57" grpId="0"/>
      <p:bldP spid="57" grpId="1"/>
      <p:bldP spid="57" grpId="2"/>
      <p:bldP spid="57" grpId="3"/>
      <p:bldP spid="57" grpId="4"/>
      <p:bldP spid="60" grpId="0"/>
      <p:bldP spid="60" grpId="1"/>
      <p:bldP spid="60" grpId="2"/>
      <p:bldP spid="60" grpId="3"/>
      <p:bldP spid="60" grpId="4"/>
      <p:bldP spid="63" grpId="0"/>
      <p:bldP spid="63" grpId="1"/>
      <p:bldP spid="63" grpId="2"/>
      <p:bldP spid="63" grpId="3"/>
      <p:bldP spid="63" grpId="4"/>
      <p:bldP spid="66" grpId="0"/>
      <p:bldP spid="66" grpId="1"/>
      <p:bldP spid="66" grpId="2"/>
      <p:bldP spid="66" grpId="3"/>
      <p:bldP spid="6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/>
          <p:cNvSpPr txBox="1"/>
          <p:nvPr/>
        </p:nvSpPr>
        <p:spPr>
          <a:xfrm>
            <a:off x="428628" y="1975956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is my sister. ________ name is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Amira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8628" y="1000108"/>
            <a:ext cx="8715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Complete the sentences. Use possessive adjectives.</a:t>
            </a:r>
            <a:endParaRPr lang="ar-SA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2844" y="1000108"/>
            <a:ext cx="2857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D</a:t>
            </a:r>
            <a:endParaRPr lang="ar-SA" b="1" dirty="0"/>
          </a:p>
        </p:txBody>
      </p:sp>
      <p:pic>
        <p:nvPicPr>
          <p:cNvPr id="1027" name="Picture 3" descr="D:\Power Point\Mini Pictures\Back white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381000" cy="390525"/>
          </a:xfrm>
          <a:prstGeom prst="rect">
            <a:avLst/>
          </a:prstGeom>
          <a:noFill/>
        </p:spPr>
      </p:pic>
      <p:pic>
        <p:nvPicPr>
          <p:cNvPr id="1031" name="Picture 7" descr="D:\Power Point\Mini Pictures\Next whit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14"/>
            <a:ext cx="381000" cy="390525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2500298" y="198809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Her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2" name="صورة 1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0082" y="1988098"/>
            <a:ext cx="358514" cy="285752"/>
          </a:xfrm>
          <a:prstGeom prst="rect">
            <a:avLst/>
          </a:prstGeom>
        </p:spPr>
      </p:pic>
      <p:pic>
        <p:nvPicPr>
          <p:cNvPr id="23" name="Picture 5" descr="D:\Power Point\Mini Pictures\Home whit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71414"/>
            <a:ext cx="381000" cy="390525"/>
          </a:xfrm>
          <a:prstGeom prst="rect">
            <a:avLst/>
          </a:prstGeom>
          <a:noFill/>
        </p:spPr>
      </p:pic>
      <p:pic>
        <p:nvPicPr>
          <p:cNvPr id="13" name="Picture 3" descr="D:\Power Point\Mini Pictures\Super Gaol 1 - All Ans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5372" y="0"/>
            <a:ext cx="428628" cy="428627"/>
          </a:xfrm>
          <a:prstGeom prst="rect">
            <a:avLst/>
          </a:prstGeom>
          <a:noFill/>
        </p:spPr>
      </p:pic>
      <p:sp>
        <p:nvSpPr>
          <p:cNvPr id="16" name="مربع نص 15"/>
          <p:cNvSpPr txBox="1"/>
          <p:nvPr/>
        </p:nvSpPr>
        <p:spPr>
          <a:xfrm>
            <a:off x="71438" y="1357298"/>
            <a:ext cx="5929322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9875" indent="-269875" algn="l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He’s a student. ________ name is Sam.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000232" y="142873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+mj-cs"/>
              </a:rPr>
              <a:t>His</a:t>
            </a:r>
          </a:p>
        </p:txBody>
      </p:sp>
      <p:pic>
        <p:nvPicPr>
          <p:cNvPr id="18" name="Picture 2" descr="D:\Power Point\Mini Pictures\idea.png"/>
          <p:cNvPicPr>
            <a:picLocks noChangeArrowheads="1"/>
          </p:cNvPicPr>
          <p:nvPr/>
        </p:nvPicPr>
        <p:blipFill>
          <a:blip r:embed="rId8" cstate="print"/>
          <a:srcRect l="20148" t="17499" r="18624" b="19743"/>
          <a:stretch>
            <a:fillRect/>
          </a:stretch>
        </p:blipFill>
        <p:spPr bwMode="auto">
          <a:xfrm>
            <a:off x="-32" y="1456309"/>
            <a:ext cx="357190" cy="357524"/>
          </a:xfrm>
          <a:prstGeom prst="rect">
            <a:avLst/>
          </a:prstGeom>
          <a:noFill/>
        </p:spPr>
      </p:pic>
      <p:sp>
        <p:nvSpPr>
          <p:cNvPr id="47" name="مربع نص 46"/>
          <p:cNvSpPr txBox="1"/>
          <p:nvPr/>
        </p:nvSpPr>
        <p:spPr>
          <a:xfrm>
            <a:off x="429952" y="2476022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is the teacher. ________ name is Mr. Martinez.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714612" y="248816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9" name="صورة 48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2488164"/>
            <a:ext cx="358514" cy="285752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429952" y="2976088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I’m a student. ________ name is Alan.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2214546" y="292893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</a:rPr>
              <a:t>My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2" name="صورة 5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2988230"/>
            <a:ext cx="358514" cy="285752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431276" y="3476154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4.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Daniel is a student. ________ friends call him Dan.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2786050" y="348829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5" name="صورة 54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3488296"/>
            <a:ext cx="358514" cy="285752"/>
          </a:xfrm>
          <a:prstGeom prst="rect">
            <a:avLst/>
          </a:prstGeom>
        </p:spPr>
      </p:pic>
      <p:sp>
        <p:nvSpPr>
          <p:cNvPr id="56" name="مربع نص 55"/>
          <p:cNvSpPr txBox="1"/>
          <p:nvPr/>
        </p:nvSpPr>
        <p:spPr>
          <a:xfrm>
            <a:off x="429952" y="3976220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5.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Hi. My name’s Yuko. What’s ________ name?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3643306" y="392906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your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8" name="صورة 57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3988362"/>
            <a:ext cx="358514" cy="285752"/>
          </a:xfrm>
          <a:prstGeom prst="rect">
            <a:avLst/>
          </a:prstGeom>
        </p:spPr>
      </p:pic>
      <p:sp>
        <p:nvSpPr>
          <p:cNvPr id="59" name="مربع نص 58"/>
          <p:cNvSpPr txBox="1"/>
          <p:nvPr/>
        </p:nvSpPr>
        <p:spPr>
          <a:xfrm>
            <a:off x="431276" y="4476286"/>
            <a:ext cx="6572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6.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This is my mother. ________ name is Kate.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714612" y="448842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Her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1" name="صورة 60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4488428"/>
            <a:ext cx="358514" cy="285752"/>
          </a:xfrm>
          <a:prstGeom prst="rect">
            <a:avLst/>
          </a:prstGeom>
        </p:spPr>
      </p:pic>
      <p:sp>
        <p:nvSpPr>
          <p:cNvPr id="62" name="مربع نص 61"/>
          <p:cNvSpPr txBox="1"/>
          <p:nvPr/>
        </p:nvSpPr>
        <p:spPr>
          <a:xfrm>
            <a:off x="429952" y="4976352"/>
            <a:ext cx="8714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7.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Good morning, class! I’m your English teacher. ________ name is Ms. Johnson.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5572132" y="492919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My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4" name="صورة 63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4988494"/>
            <a:ext cx="358514" cy="285752"/>
          </a:xfrm>
          <a:prstGeom prst="rect">
            <a:avLst/>
          </a:prstGeom>
        </p:spPr>
      </p:pic>
      <p:sp>
        <p:nvSpPr>
          <p:cNvPr id="65" name="مربع نص 64"/>
          <p:cNvSpPr txBox="1"/>
          <p:nvPr/>
        </p:nvSpPr>
        <p:spPr>
          <a:xfrm>
            <a:off x="431276" y="5476418"/>
            <a:ext cx="6572264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161607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8.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A: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What’s ________ name?</a:t>
            </a:r>
          </a:p>
          <a:p>
            <a:pPr algn="l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B: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My name’s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Yasmin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1785918" y="542926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your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7" name="صورة 66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2730" y="5488560"/>
            <a:ext cx="358514" cy="285752"/>
          </a:xfrm>
          <a:prstGeom prst="rect">
            <a:avLst/>
          </a:prstGeom>
        </p:spPr>
      </p:pic>
      <p:sp>
        <p:nvSpPr>
          <p:cNvPr id="36" name="مستطيل مخدوش من كلا الطرفين 35"/>
          <p:cNvSpPr/>
          <p:nvPr/>
        </p:nvSpPr>
        <p:spPr>
          <a:xfrm>
            <a:off x="6357950" y="71414"/>
            <a:ext cx="1428760" cy="357190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U1 : P 91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48" grpId="0"/>
      <p:bldP spid="48" grpId="1"/>
      <p:bldP spid="48" grpId="2"/>
      <p:bldP spid="48" grpId="3"/>
      <p:bldP spid="48" grpId="4"/>
      <p:bldP spid="51" grpId="0"/>
      <p:bldP spid="51" grpId="1"/>
      <p:bldP spid="51" grpId="2"/>
      <p:bldP spid="51" grpId="3"/>
      <p:bldP spid="51" grpId="4"/>
      <p:bldP spid="54" grpId="0"/>
      <p:bldP spid="54" grpId="1"/>
      <p:bldP spid="54" grpId="2"/>
      <p:bldP spid="54" grpId="3"/>
      <p:bldP spid="54" grpId="4"/>
      <p:bldP spid="57" grpId="0"/>
      <p:bldP spid="57" grpId="1"/>
      <p:bldP spid="57" grpId="2"/>
      <p:bldP spid="57" grpId="3"/>
      <p:bldP spid="57" grpId="4"/>
      <p:bldP spid="60" grpId="0"/>
      <p:bldP spid="60" grpId="1"/>
      <p:bldP spid="60" grpId="2"/>
      <p:bldP spid="60" grpId="3"/>
      <p:bldP spid="60" grpId="4"/>
      <p:bldP spid="63" grpId="0"/>
      <p:bldP spid="63" grpId="1"/>
      <p:bldP spid="63" grpId="2"/>
      <p:bldP spid="63" grpId="3"/>
      <p:bldP spid="63" grpId="4"/>
      <p:bldP spid="66" grpId="0"/>
      <p:bldP spid="66" grpId="1"/>
      <p:bldP spid="66" grpId="2"/>
      <p:bldP spid="66" grpId="3"/>
      <p:bldP spid="66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/>
          <p:cNvSpPr txBox="1"/>
          <p:nvPr/>
        </p:nvSpPr>
        <p:spPr>
          <a:xfrm>
            <a:off x="428628" y="3929066"/>
            <a:ext cx="828677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20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Hello! My name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(1)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Manuel. But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(2)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friends call me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Manolo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I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(3)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 a student. This is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(4)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 friend Andrew.                         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(5)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 friends call him Andy. He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(6)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a student, too.          Timmy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(7)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 my classmate.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(8)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 friends call him Tiny. Tiny means “small.” What’s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(9)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________ name?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8628" y="1000108"/>
            <a:ext cx="8715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Complete the sentences. Use a form of the verb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</a:rPr>
              <a:t>be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 or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</a:rPr>
              <a:t>my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</a:rPr>
              <a:t>your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</a:rPr>
              <a:t>his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</a:rPr>
              <a:t>her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ar-SA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2844" y="1000108"/>
            <a:ext cx="2857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E</a:t>
            </a:r>
            <a:endParaRPr lang="ar-SA" b="1" dirty="0"/>
          </a:p>
        </p:txBody>
      </p:sp>
      <p:pic>
        <p:nvPicPr>
          <p:cNvPr id="1027" name="Picture 3" descr="D:\Power Point\Mini Pictures\Back white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381000" cy="390525"/>
          </a:xfrm>
          <a:prstGeom prst="rect">
            <a:avLst/>
          </a:prstGeom>
          <a:noFill/>
        </p:spPr>
      </p:pic>
      <p:pic>
        <p:nvPicPr>
          <p:cNvPr id="1031" name="Picture 7" descr="D:\Power Point\Mini Pictures\Next whit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14"/>
            <a:ext cx="381000" cy="390525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2857488" y="407194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2" name="صورة 1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0082" y="4155522"/>
            <a:ext cx="358514" cy="285752"/>
          </a:xfrm>
          <a:prstGeom prst="rect">
            <a:avLst/>
          </a:prstGeom>
        </p:spPr>
      </p:pic>
      <p:pic>
        <p:nvPicPr>
          <p:cNvPr id="23" name="Picture 5" descr="D:\Power Point\Mini Pictures\Home whit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71414"/>
            <a:ext cx="381000" cy="390525"/>
          </a:xfrm>
          <a:prstGeom prst="rect">
            <a:avLst/>
          </a:prstGeom>
          <a:noFill/>
        </p:spPr>
      </p:pic>
      <p:pic>
        <p:nvPicPr>
          <p:cNvPr id="13" name="Picture 3" descr="D:\Power Point\Mini Pictures\Super Gaol 1 - All Ans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5372" y="0"/>
            <a:ext cx="428628" cy="428627"/>
          </a:xfrm>
          <a:prstGeom prst="rect">
            <a:avLst/>
          </a:prstGeom>
          <a:noFill/>
        </p:spPr>
      </p:pic>
      <p:sp>
        <p:nvSpPr>
          <p:cNvPr id="36" name="مربع نص 35"/>
          <p:cNvSpPr txBox="1"/>
          <p:nvPr/>
        </p:nvSpPr>
        <p:spPr>
          <a:xfrm>
            <a:off x="5857884" y="407194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my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7" name="صورة 36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8715404" y="4167664"/>
            <a:ext cx="358514" cy="285752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2071670" y="464344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am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9" name="صورة 38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0082" y="4667730"/>
            <a:ext cx="358514" cy="285752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5787770" y="464344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my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1" name="صورة 40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8714080" y="4667730"/>
            <a:ext cx="358514" cy="285752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928662" y="5214950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3" name="صورة 42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0082" y="5239234"/>
            <a:ext cx="358514" cy="285752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5787770" y="520280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5" name="صورة 44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8714080" y="5227092"/>
            <a:ext cx="358514" cy="285752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1643042" y="577431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8" name="صورة 67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5798596"/>
            <a:ext cx="358514" cy="285752"/>
          </a:xfrm>
          <a:prstGeom prst="rect">
            <a:avLst/>
          </a:prstGeom>
        </p:spPr>
      </p:pic>
      <p:sp>
        <p:nvSpPr>
          <p:cNvPr id="69" name="مربع نص 68"/>
          <p:cNvSpPr txBox="1"/>
          <p:nvPr/>
        </p:nvSpPr>
        <p:spPr>
          <a:xfrm>
            <a:off x="4786314" y="577431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70" name="صورة 69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8715404" y="5739300"/>
            <a:ext cx="358514" cy="285752"/>
          </a:xfrm>
          <a:prstGeom prst="rect">
            <a:avLst/>
          </a:prstGeom>
        </p:spPr>
      </p:pic>
      <p:sp>
        <p:nvSpPr>
          <p:cNvPr id="71" name="مربع نص 70"/>
          <p:cNvSpPr txBox="1"/>
          <p:nvPr/>
        </p:nvSpPr>
        <p:spPr>
          <a:xfrm>
            <a:off x="3143240" y="627437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your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72" name="صورة 7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71406" y="6298662"/>
            <a:ext cx="358514" cy="285752"/>
          </a:xfrm>
          <a:prstGeom prst="rect">
            <a:avLst/>
          </a:prstGeom>
        </p:spPr>
      </p:pic>
      <p:pic>
        <p:nvPicPr>
          <p:cNvPr id="1026" name="Picture 2" descr="D:\Power Point\Books\Super Goal 1\WB\01. Unit 1\091.JPG"/>
          <p:cNvPicPr>
            <a:picLocks noChangeAspect="1" noChangeArrowheads="1"/>
          </p:cNvPicPr>
          <p:nvPr/>
        </p:nvPicPr>
        <p:blipFill>
          <a:blip r:embed="rId8" cstate="print"/>
          <a:srcRect l="9156" t="51740" r="3905" b="22529"/>
          <a:stretch>
            <a:fillRect/>
          </a:stretch>
        </p:blipFill>
        <p:spPr bwMode="auto">
          <a:xfrm>
            <a:off x="1000100" y="1500174"/>
            <a:ext cx="6572296" cy="2500330"/>
          </a:xfrm>
          <a:prstGeom prst="rect">
            <a:avLst/>
          </a:prstGeom>
          <a:noFill/>
        </p:spPr>
      </p:pic>
      <p:sp>
        <p:nvSpPr>
          <p:cNvPr id="30" name="مستطيل مخدوش من كلا الطرفين 29"/>
          <p:cNvSpPr/>
          <p:nvPr/>
        </p:nvSpPr>
        <p:spPr>
          <a:xfrm>
            <a:off x="6357950" y="71414"/>
            <a:ext cx="1428760" cy="357190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U1 : P 91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36" grpId="0"/>
      <p:bldP spid="36" grpId="1"/>
      <p:bldP spid="36" grpId="2"/>
      <p:bldP spid="36" grpId="3"/>
      <p:bldP spid="36" grpId="4"/>
      <p:bldP spid="38" grpId="0"/>
      <p:bldP spid="38" grpId="1"/>
      <p:bldP spid="38" grpId="2"/>
      <p:bldP spid="38" grpId="3"/>
      <p:bldP spid="38" grpId="4"/>
      <p:bldP spid="40" grpId="0"/>
      <p:bldP spid="40" grpId="1"/>
      <p:bldP spid="40" grpId="2"/>
      <p:bldP spid="40" grpId="3"/>
      <p:bldP spid="40" grpId="4"/>
      <p:bldP spid="42" grpId="0"/>
      <p:bldP spid="42" grpId="1"/>
      <p:bldP spid="42" grpId="2"/>
      <p:bldP spid="42" grpId="3"/>
      <p:bldP spid="42" grpId="4"/>
      <p:bldP spid="44" grpId="0"/>
      <p:bldP spid="44" grpId="1"/>
      <p:bldP spid="44" grpId="2"/>
      <p:bldP spid="44" grpId="3"/>
      <p:bldP spid="44" grpId="4"/>
      <p:bldP spid="46" grpId="0"/>
      <p:bldP spid="46" grpId="1"/>
      <p:bldP spid="46" grpId="2"/>
      <p:bldP spid="46" grpId="3"/>
      <p:bldP spid="46" grpId="4"/>
      <p:bldP spid="69" grpId="0"/>
      <p:bldP spid="69" grpId="1"/>
      <p:bldP spid="69" grpId="2"/>
      <p:bldP spid="69" grpId="3"/>
      <p:bldP spid="69" grpId="4"/>
      <p:bldP spid="71" grpId="0"/>
      <p:bldP spid="71" grpId="1"/>
      <p:bldP spid="71" grpId="2"/>
      <p:bldP spid="71" grpId="3"/>
      <p:bldP spid="7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3571868" y="1643050"/>
          <a:ext cx="3257550" cy="3785616"/>
        </p:xfrm>
        <a:graphic>
          <a:graphicData uri="http://schemas.openxmlformats.org/drawingml/2006/table">
            <a:tbl>
              <a:tblPr/>
              <a:tblGrid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h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o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o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u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p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4.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5.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i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6.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i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h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7.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y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o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u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8.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9.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a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مربع نص 25"/>
          <p:cNvSpPr txBox="1"/>
          <p:nvPr/>
        </p:nvSpPr>
        <p:spPr>
          <a:xfrm>
            <a:off x="1500198" y="1543705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o l s h o c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8628" y="1000108"/>
            <a:ext cx="8715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Unscramble the words. Write the letters in the boxes. Find the secret word!</a:t>
            </a:r>
            <a:endParaRPr lang="ar-SA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2844" y="1000108"/>
            <a:ext cx="2857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F</a:t>
            </a:r>
            <a:endParaRPr lang="ar-SA" b="1" dirty="0"/>
          </a:p>
        </p:txBody>
      </p:sp>
      <p:pic>
        <p:nvPicPr>
          <p:cNvPr id="1027" name="Picture 3" descr="D:\Power Point\Mini Pictures\Back white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381000" cy="390525"/>
          </a:xfrm>
          <a:prstGeom prst="rect">
            <a:avLst/>
          </a:prstGeom>
          <a:noFill/>
        </p:spPr>
      </p:pic>
      <p:pic>
        <p:nvPicPr>
          <p:cNvPr id="1031" name="Picture 7" descr="D:\Power Point\Mini Pictures\Next whit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14"/>
            <a:ext cx="381000" cy="390525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4714876" y="1714488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2" name="صورة 11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6929454" y="1714488"/>
            <a:ext cx="358514" cy="285752"/>
          </a:xfrm>
          <a:prstGeom prst="rect">
            <a:avLst/>
          </a:prstGeom>
        </p:spPr>
      </p:pic>
      <p:pic>
        <p:nvPicPr>
          <p:cNvPr id="23" name="Picture 5" descr="D:\Power Point\Mini Pictures\Home whit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71414"/>
            <a:ext cx="381000" cy="390525"/>
          </a:xfrm>
          <a:prstGeom prst="rect">
            <a:avLst/>
          </a:prstGeom>
          <a:noFill/>
        </p:spPr>
      </p:pic>
      <p:pic>
        <p:nvPicPr>
          <p:cNvPr id="13" name="Picture 3" descr="D:\Power Point\Mini Pictures\Super Gaol 1 - All Ans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5372" y="0"/>
            <a:ext cx="428628" cy="428627"/>
          </a:xfrm>
          <a:prstGeom prst="rect">
            <a:avLst/>
          </a:prstGeom>
          <a:noFill/>
        </p:spPr>
      </p:pic>
      <p:sp>
        <p:nvSpPr>
          <p:cNvPr id="32" name="مربع نص 31"/>
          <p:cNvSpPr txBox="1"/>
          <p:nvPr/>
        </p:nvSpPr>
        <p:spPr>
          <a:xfrm>
            <a:off x="5072066" y="1714488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429256" y="1714488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786446" y="1714488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143636" y="1714488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500826" y="1692463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8" name="صورة 57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6572264" y="2143116"/>
            <a:ext cx="358514" cy="285752"/>
          </a:xfrm>
          <a:prstGeom prst="rect">
            <a:avLst/>
          </a:prstGeom>
        </p:spPr>
      </p:pic>
      <p:sp>
        <p:nvSpPr>
          <p:cNvPr id="59" name="مربع نص 58"/>
          <p:cNvSpPr txBox="1"/>
          <p:nvPr/>
        </p:nvSpPr>
        <p:spPr>
          <a:xfrm>
            <a:off x="4357686" y="212109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5072066" y="212109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5429256" y="212109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5786446" y="212109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6143636" y="2099066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4000496" y="2143116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4714876" y="2571744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66" name="صورة 65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6215074" y="2571744"/>
            <a:ext cx="358514" cy="285752"/>
          </a:xfrm>
          <a:prstGeom prst="rect">
            <a:avLst/>
          </a:prstGeom>
        </p:spPr>
      </p:pic>
      <p:sp>
        <p:nvSpPr>
          <p:cNvPr id="73" name="مربع نص 72"/>
          <p:cNvSpPr txBox="1"/>
          <p:nvPr/>
        </p:nvSpPr>
        <p:spPr>
          <a:xfrm>
            <a:off x="4357686" y="2549719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5072066" y="252233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5429256" y="252233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5786446" y="2500306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714876" y="2978347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79" name="صورة 78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5856560" y="3000372"/>
            <a:ext cx="358514" cy="285752"/>
          </a:xfrm>
          <a:prstGeom prst="rect">
            <a:avLst/>
          </a:prstGeom>
        </p:spPr>
      </p:pic>
      <p:sp>
        <p:nvSpPr>
          <p:cNvPr id="81" name="مربع نص 80"/>
          <p:cNvSpPr txBox="1"/>
          <p:nvPr/>
        </p:nvSpPr>
        <p:spPr>
          <a:xfrm>
            <a:off x="4356362" y="2950959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5070742" y="2950959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5427932" y="2928934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4713552" y="3401612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87" name="صورة 86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6570940" y="3379587"/>
            <a:ext cx="358514" cy="285752"/>
          </a:xfrm>
          <a:prstGeom prst="rect">
            <a:avLst/>
          </a:prstGeom>
        </p:spPr>
      </p:pic>
      <p:sp>
        <p:nvSpPr>
          <p:cNvPr id="88" name="مربع نص 87"/>
          <p:cNvSpPr txBox="1"/>
          <p:nvPr/>
        </p:nvSpPr>
        <p:spPr>
          <a:xfrm>
            <a:off x="4356362" y="3379587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5070742" y="3379587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5427932" y="3379587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5785122" y="3379587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6142312" y="3357562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4714876" y="3786190"/>
            <a:ext cx="285752" cy="353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en-US" sz="1700" b="1" dirty="0" smtClean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95" name="صورة 94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5856560" y="3813578"/>
            <a:ext cx="358514" cy="285752"/>
          </a:xfrm>
          <a:prstGeom prst="rect">
            <a:avLst/>
          </a:prstGeom>
        </p:spPr>
      </p:pic>
      <p:sp>
        <p:nvSpPr>
          <p:cNvPr id="97" name="مربع نص 96"/>
          <p:cNvSpPr txBox="1"/>
          <p:nvPr/>
        </p:nvSpPr>
        <p:spPr>
          <a:xfrm>
            <a:off x="4356362" y="3813578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4000496" y="3786190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5070742" y="3813578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5427932" y="3791553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4714876" y="4214818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03" name="صورة 102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5857884" y="4242206"/>
            <a:ext cx="358514" cy="285752"/>
          </a:xfrm>
          <a:prstGeom prst="rect">
            <a:avLst/>
          </a:prstGeom>
        </p:spPr>
      </p:pic>
      <p:sp>
        <p:nvSpPr>
          <p:cNvPr id="105" name="مربع نص 104"/>
          <p:cNvSpPr txBox="1"/>
          <p:nvPr/>
        </p:nvSpPr>
        <p:spPr>
          <a:xfrm>
            <a:off x="4357686" y="4242206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07" name="مربع نص 106"/>
          <p:cNvSpPr txBox="1"/>
          <p:nvPr/>
        </p:nvSpPr>
        <p:spPr>
          <a:xfrm>
            <a:off x="5072066" y="4242206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5429256" y="422018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4714876" y="4643446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11" name="صورة 110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5857884" y="4643446"/>
            <a:ext cx="358514" cy="285752"/>
          </a:xfrm>
          <a:prstGeom prst="rect">
            <a:avLst/>
          </a:prstGeom>
        </p:spPr>
      </p:pic>
      <p:sp>
        <p:nvSpPr>
          <p:cNvPr id="115" name="مربع نص 114"/>
          <p:cNvSpPr txBox="1"/>
          <p:nvPr/>
        </p:nvSpPr>
        <p:spPr>
          <a:xfrm>
            <a:off x="5072066" y="4670834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16" name="مربع نص 115"/>
          <p:cNvSpPr txBox="1"/>
          <p:nvPr/>
        </p:nvSpPr>
        <p:spPr>
          <a:xfrm>
            <a:off x="5429256" y="4648809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18" name="مربع نص 117"/>
          <p:cNvSpPr txBox="1"/>
          <p:nvPr/>
        </p:nvSpPr>
        <p:spPr>
          <a:xfrm>
            <a:off x="4713552" y="5044686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19" name="صورة 118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6570940" y="5072074"/>
            <a:ext cx="358514" cy="285752"/>
          </a:xfrm>
          <a:prstGeom prst="rect">
            <a:avLst/>
          </a:prstGeom>
        </p:spPr>
      </p:pic>
      <p:sp>
        <p:nvSpPr>
          <p:cNvPr id="121" name="مربع نص 120"/>
          <p:cNvSpPr txBox="1"/>
          <p:nvPr/>
        </p:nvSpPr>
        <p:spPr>
          <a:xfrm>
            <a:off x="5070742" y="502266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22" name="مربع نص 121"/>
          <p:cNvSpPr txBox="1"/>
          <p:nvPr/>
        </p:nvSpPr>
        <p:spPr>
          <a:xfrm>
            <a:off x="5427932" y="5050049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23" name="مربع نص 122"/>
          <p:cNvSpPr txBox="1"/>
          <p:nvPr/>
        </p:nvSpPr>
        <p:spPr>
          <a:xfrm>
            <a:off x="5785122" y="5022661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24" name="مربع نص 123"/>
          <p:cNvSpPr txBox="1"/>
          <p:nvPr/>
        </p:nvSpPr>
        <p:spPr>
          <a:xfrm>
            <a:off x="6142312" y="5050049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34" name="مربع نص 133"/>
          <p:cNvSpPr txBox="1"/>
          <p:nvPr/>
        </p:nvSpPr>
        <p:spPr>
          <a:xfrm>
            <a:off x="1500166" y="2000240"/>
            <a:ext cx="157163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 e t n u s t</a:t>
            </a:r>
          </a:p>
        </p:txBody>
      </p:sp>
      <p:sp>
        <p:nvSpPr>
          <p:cNvPr id="135" name="مربع نص 134"/>
          <p:cNvSpPr txBox="1"/>
          <p:nvPr/>
        </p:nvSpPr>
        <p:spPr>
          <a:xfrm>
            <a:off x="1500198" y="2500306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3.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l p s e l</a:t>
            </a:r>
          </a:p>
        </p:txBody>
      </p:sp>
      <p:sp>
        <p:nvSpPr>
          <p:cNvPr id="136" name="مربع نص 135"/>
          <p:cNvSpPr txBox="1"/>
          <p:nvPr/>
        </p:nvSpPr>
        <p:spPr>
          <a:xfrm>
            <a:off x="1500166" y="2956841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4.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e t e m</a:t>
            </a:r>
          </a:p>
        </p:txBody>
      </p:sp>
      <p:sp>
        <p:nvSpPr>
          <p:cNvPr id="137" name="مربع نص 136"/>
          <p:cNvSpPr txBox="1"/>
          <p:nvPr/>
        </p:nvSpPr>
        <p:spPr>
          <a:xfrm>
            <a:off x="1500198" y="3373186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5.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 r e n I f</a:t>
            </a:r>
          </a:p>
        </p:txBody>
      </p:sp>
      <p:sp>
        <p:nvSpPr>
          <p:cNvPr id="138" name="مربع نص 137"/>
          <p:cNvSpPr txBox="1"/>
          <p:nvPr/>
        </p:nvSpPr>
        <p:spPr>
          <a:xfrm>
            <a:off x="1500166" y="3829721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6.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g n h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</a:t>
            </a:r>
          </a:p>
        </p:txBody>
      </p:sp>
      <p:sp>
        <p:nvSpPr>
          <p:cNvPr id="139" name="مربع نص 138"/>
          <p:cNvSpPr txBox="1"/>
          <p:nvPr/>
        </p:nvSpPr>
        <p:spPr>
          <a:xfrm>
            <a:off x="1500198" y="4230442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7.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u y o r</a:t>
            </a:r>
          </a:p>
        </p:txBody>
      </p:sp>
      <p:sp>
        <p:nvSpPr>
          <p:cNvPr id="140" name="مربع نص 139"/>
          <p:cNvSpPr txBox="1"/>
          <p:nvPr/>
        </p:nvSpPr>
        <p:spPr>
          <a:xfrm>
            <a:off x="1500166" y="4643446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8.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r e a</a:t>
            </a:r>
          </a:p>
        </p:txBody>
      </p:sp>
      <p:sp>
        <p:nvSpPr>
          <p:cNvPr id="141" name="مربع نص 140"/>
          <p:cNvSpPr txBox="1"/>
          <p:nvPr/>
        </p:nvSpPr>
        <p:spPr>
          <a:xfrm>
            <a:off x="1500198" y="5044167"/>
            <a:ext cx="150016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9.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e r a l t</a:t>
            </a:r>
          </a:p>
        </p:txBody>
      </p:sp>
      <p:sp>
        <p:nvSpPr>
          <p:cNvPr id="142" name="مربع نص 141"/>
          <p:cNvSpPr txBox="1"/>
          <p:nvPr/>
        </p:nvSpPr>
        <p:spPr>
          <a:xfrm>
            <a:off x="-32" y="5758547"/>
            <a:ext cx="514353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secret word is : _____________________</a:t>
            </a:r>
          </a:p>
        </p:txBody>
      </p:sp>
      <p:pic>
        <p:nvPicPr>
          <p:cNvPr id="143" name="صورة 142" descr="Untitled.jpg"/>
          <p:cNvPicPr>
            <a:picLocks noChangeAspect="1"/>
          </p:cNvPicPr>
          <p:nvPr/>
        </p:nvPicPr>
        <p:blipFill>
          <a:blip r:embed="rId4"/>
          <a:srcRect b="8651"/>
          <a:stretch>
            <a:fillRect/>
          </a:stretch>
        </p:blipFill>
        <p:spPr>
          <a:xfrm>
            <a:off x="4929190" y="5857892"/>
            <a:ext cx="358514" cy="285752"/>
          </a:xfrm>
          <a:prstGeom prst="rect">
            <a:avLst/>
          </a:prstGeom>
        </p:spPr>
      </p:pic>
      <p:sp>
        <p:nvSpPr>
          <p:cNvPr id="144" name="مربع نص 143"/>
          <p:cNvSpPr txBox="1"/>
          <p:nvPr/>
        </p:nvSpPr>
        <p:spPr>
          <a:xfrm>
            <a:off x="2143108" y="5786454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Super Goal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4714876" y="2121091"/>
            <a:ext cx="28575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ar-SA" sz="1400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0" name="مستطيل مخدوش من كلا الطرفين 79"/>
          <p:cNvSpPr/>
          <p:nvPr/>
        </p:nvSpPr>
        <p:spPr>
          <a:xfrm>
            <a:off x="6357950" y="71414"/>
            <a:ext cx="1428760" cy="357190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U1 : P 92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1" fill="hold">
                      <p:stCondLst>
                        <p:cond delay="0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5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8" fill="hold">
                      <p:stCondLst>
                        <p:cond delay="0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11" grpId="0" animBg="1"/>
      <p:bldP spid="11" grpId="2" animBg="1"/>
      <p:bldP spid="11" grpId="3" animBg="1"/>
      <p:bldP spid="11" grpId="4" animBg="1"/>
      <p:bldP spid="11" grpId="5" animBg="1"/>
      <p:bldP spid="32" grpId="0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47" grpId="0" animBg="1"/>
      <p:bldP spid="47" grpId="1" animBg="1"/>
      <p:bldP spid="47" grpId="2" animBg="1"/>
      <p:bldP spid="47" grpId="3" animBg="1"/>
      <p:bldP spid="47" grpId="4" animBg="1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0" grpId="2" animBg="1"/>
      <p:bldP spid="60" grpId="3" animBg="1"/>
      <p:bldP spid="60" grpId="4" animBg="1"/>
      <p:bldP spid="61" grpId="0" animBg="1"/>
      <p:bldP spid="61" grpId="1" animBg="1"/>
      <p:bldP spid="61" grpId="2" animBg="1"/>
      <p:bldP spid="61" grpId="3" animBg="1"/>
      <p:bldP spid="61" grpId="4" animBg="1"/>
      <p:bldP spid="62" grpId="0" animBg="1"/>
      <p:bldP spid="62" grpId="1" animBg="1"/>
      <p:bldP spid="62" grpId="2" animBg="1"/>
      <p:bldP spid="62" grpId="3" animBg="1"/>
      <p:bldP spid="62" grpId="4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4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76" grpId="0" animBg="1"/>
      <p:bldP spid="76" grpId="1" animBg="1"/>
      <p:bldP spid="76" grpId="2" animBg="1"/>
      <p:bldP spid="76" grpId="3" animBg="1"/>
      <p:bldP spid="76" grpId="4" animBg="1"/>
      <p:bldP spid="78" grpId="0" animBg="1"/>
      <p:bldP spid="78" grpId="1" animBg="1"/>
      <p:bldP spid="78" grpId="2" animBg="1"/>
      <p:bldP spid="81" grpId="0" animBg="1"/>
      <p:bldP spid="81" grpId="1" animBg="1"/>
      <p:bldP spid="81" grpId="2" animBg="1"/>
      <p:bldP spid="81" grpId="3" animBg="1"/>
      <p:bldP spid="81" grpId="4" animBg="1"/>
      <p:bldP spid="83" grpId="0" animBg="1"/>
      <p:bldP spid="83" grpId="1" animBg="1"/>
      <p:bldP spid="83" grpId="2" animBg="1"/>
      <p:bldP spid="83" grpId="3" animBg="1"/>
      <p:bldP spid="83" grpId="4" animBg="1"/>
      <p:bldP spid="84" grpId="0" animBg="1"/>
      <p:bldP spid="84" grpId="1" animBg="1"/>
      <p:bldP spid="84" grpId="2" animBg="1"/>
      <p:bldP spid="84" grpId="3" animBg="1"/>
      <p:bldP spid="84" grpId="4" animBg="1"/>
      <p:bldP spid="86" grpId="0" animBg="1"/>
      <p:bldP spid="86" grpId="1" animBg="1"/>
      <p:bldP spid="86" grpId="2" animBg="1"/>
      <p:bldP spid="88" grpId="0" animBg="1"/>
      <p:bldP spid="88" grpId="1" animBg="1"/>
      <p:bldP spid="88" grpId="2" animBg="1"/>
      <p:bldP spid="88" grpId="3" animBg="1"/>
      <p:bldP spid="88" grpId="4" animBg="1"/>
      <p:bldP spid="89" grpId="0" animBg="1"/>
      <p:bldP spid="89" grpId="1" animBg="1"/>
      <p:bldP spid="89" grpId="2" animBg="1"/>
      <p:bldP spid="89" grpId="3" animBg="1"/>
      <p:bldP spid="89" grpId="4" animBg="1"/>
      <p:bldP spid="90" grpId="0" animBg="1"/>
      <p:bldP spid="90" grpId="1" animBg="1"/>
      <p:bldP spid="90" grpId="2" animBg="1"/>
      <p:bldP spid="90" grpId="3" animBg="1"/>
      <p:bldP spid="90" grpId="4" animBg="1"/>
      <p:bldP spid="91" grpId="0" animBg="1"/>
      <p:bldP spid="91" grpId="1" animBg="1"/>
      <p:bldP spid="91" grpId="2" animBg="1"/>
      <p:bldP spid="91" grpId="3" animBg="1"/>
      <p:bldP spid="91" grpId="4" animBg="1"/>
      <p:bldP spid="92" grpId="0" animBg="1"/>
      <p:bldP spid="92" grpId="1" animBg="1"/>
      <p:bldP spid="92" grpId="2" animBg="1"/>
      <p:bldP spid="92" grpId="3" animBg="1"/>
      <p:bldP spid="92" grpId="4" animBg="1"/>
      <p:bldP spid="94" grpId="0" animBg="1"/>
      <p:bldP spid="94" grpId="1" animBg="1"/>
      <p:bldP spid="94" grpId="2" animBg="1"/>
      <p:bldP spid="97" grpId="0" animBg="1"/>
      <p:bldP spid="97" grpId="1" animBg="1"/>
      <p:bldP spid="97" grpId="2" animBg="1"/>
      <p:bldP spid="97" grpId="3" animBg="1"/>
      <p:bldP spid="97" grpId="4" animBg="1"/>
      <p:bldP spid="98" grpId="0" animBg="1"/>
      <p:bldP spid="98" grpId="1" animBg="1"/>
      <p:bldP spid="98" grpId="2" animBg="1"/>
      <p:bldP spid="98" grpId="3" animBg="1"/>
      <p:bldP spid="98" grpId="4" animBg="1"/>
      <p:bldP spid="99" grpId="0" animBg="1"/>
      <p:bldP spid="99" grpId="1" animBg="1"/>
      <p:bldP spid="99" grpId="2" animBg="1"/>
      <p:bldP spid="99" grpId="3" animBg="1"/>
      <p:bldP spid="99" grpId="4" animBg="1"/>
      <p:bldP spid="100" grpId="0" animBg="1"/>
      <p:bldP spid="100" grpId="1" animBg="1"/>
      <p:bldP spid="100" grpId="2" animBg="1"/>
      <p:bldP spid="100" grpId="3" animBg="1"/>
      <p:bldP spid="100" grpId="4" animBg="1"/>
      <p:bldP spid="102" grpId="0" animBg="1"/>
      <p:bldP spid="102" grpId="1" animBg="1"/>
      <p:bldP spid="102" grpId="2" animBg="1"/>
      <p:bldP spid="105" grpId="0" animBg="1"/>
      <p:bldP spid="105" grpId="1" animBg="1"/>
      <p:bldP spid="105" grpId="2" animBg="1"/>
      <p:bldP spid="105" grpId="3" animBg="1"/>
      <p:bldP spid="105" grpId="4" animBg="1"/>
      <p:bldP spid="107" grpId="0" animBg="1"/>
      <p:bldP spid="107" grpId="1" animBg="1"/>
      <p:bldP spid="107" grpId="2" animBg="1"/>
      <p:bldP spid="107" grpId="3" animBg="1"/>
      <p:bldP spid="107" grpId="4" animBg="1"/>
      <p:bldP spid="108" grpId="0" animBg="1"/>
      <p:bldP spid="108" grpId="1" animBg="1"/>
      <p:bldP spid="108" grpId="2" animBg="1"/>
      <p:bldP spid="108" grpId="3" animBg="1"/>
      <p:bldP spid="108" grpId="4" animBg="1"/>
      <p:bldP spid="110" grpId="0" animBg="1"/>
      <p:bldP spid="110" grpId="1" animBg="1"/>
      <p:bldP spid="110" grpId="2" animBg="1"/>
      <p:bldP spid="115" grpId="0" animBg="1"/>
      <p:bldP spid="115" grpId="1" animBg="1"/>
      <p:bldP spid="115" grpId="2" animBg="1"/>
      <p:bldP spid="115" grpId="3" animBg="1"/>
      <p:bldP spid="115" grpId="4" animBg="1"/>
      <p:bldP spid="116" grpId="0" animBg="1"/>
      <p:bldP spid="116" grpId="1" animBg="1"/>
      <p:bldP spid="116" grpId="2" animBg="1"/>
      <p:bldP spid="116" grpId="3" animBg="1"/>
      <p:bldP spid="116" grpId="4" animBg="1"/>
      <p:bldP spid="118" grpId="0" animBg="1"/>
      <p:bldP spid="118" grpId="1" animBg="1"/>
      <p:bldP spid="118" grpId="2" animBg="1"/>
      <p:bldP spid="121" grpId="0" animBg="1"/>
      <p:bldP spid="121" grpId="1" animBg="1"/>
      <p:bldP spid="121" grpId="2" animBg="1"/>
      <p:bldP spid="121" grpId="3" animBg="1"/>
      <p:bldP spid="121" grpId="4" animBg="1"/>
      <p:bldP spid="122" grpId="0" animBg="1"/>
      <p:bldP spid="122" grpId="1" animBg="1"/>
      <p:bldP spid="122" grpId="2" animBg="1"/>
      <p:bldP spid="122" grpId="3" animBg="1"/>
      <p:bldP spid="122" grpId="4" animBg="1"/>
      <p:bldP spid="123" grpId="0" animBg="1"/>
      <p:bldP spid="123" grpId="1" animBg="1"/>
      <p:bldP spid="123" grpId="2" animBg="1"/>
      <p:bldP spid="123" grpId="3" animBg="1"/>
      <p:bldP spid="123" grpId="4" animBg="1"/>
      <p:bldP spid="124" grpId="0" animBg="1"/>
      <p:bldP spid="124" grpId="1" animBg="1"/>
      <p:bldP spid="124" grpId="2" animBg="1"/>
      <p:bldP spid="124" grpId="3" animBg="1"/>
      <p:bldP spid="124" grpId="4" animBg="1"/>
      <p:bldP spid="144" grpId="0"/>
      <p:bldP spid="144" grpId="1"/>
      <p:bldP spid="144" grpId="2"/>
      <p:bldP spid="144" grpId="3"/>
      <p:bldP spid="144" grpId="4"/>
      <p:bldP spid="77" grpId="0" animBg="1"/>
      <p:bldP spid="77" grpId="1" animBg="1"/>
      <p:bldP spid="77" grpId="2" animBg="1"/>
      <p:bldP spid="77" grpId="3" animBg="1"/>
      <p:bldP spid="77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مربع نص 44"/>
          <p:cNvSpPr txBox="1"/>
          <p:nvPr/>
        </p:nvSpPr>
        <p:spPr>
          <a:xfrm>
            <a:off x="500066" y="1785926"/>
            <a:ext cx="5929322" cy="44730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0"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Paul:    ________. ________ Paul Wilson.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John:   ________, Paul. ________ John.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This is ________ friend, Samuel.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But ________ friends call him ________.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Paul:     _____________________, Sam.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Sam:     _____________________.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Paul:     Mr. Lee and Mr. Grant ________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 the teachers.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 ________, Mr. Lee!</a:t>
            </a:r>
          </a:p>
          <a:p>
            <a:pPr algn="just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Mr. Lee:______________, Paul! ______________?</a:t>
            </a:r>
          </a:p>
          <a:p>
            <a:pPr algn="justLow" rtl="0">
              <a:lnSpc>
                <a:spcPct val="150000"/>
              </a:lnSpc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Paul:      ________, thanks.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0" y="1357298"/>
            <a:ext cx="44291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tabLst>
                <a:tab pos="16160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Look at the picture. Write a conversation.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8628" y="1000108"/>
            <a:ext cx="8715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Writing</a:t>
            </a:r>
            <a:endParaRPr lang="ar-SA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2844" y="1000108"/>
            <a:ext cx="2857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G</a:t>
            </a:r>
            <a:endParaRPr lang="ar-SA" b="1" dirty="0"/>
          </a:p>
        </p:txBody>
      </p:sp>
      <p:pic>
        <p:nvPicPr>
          <p:cNvPr id="1027" name="Picture 3" descr="D:\Power Point\Mini Pictures\Back white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381000" cy="390525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1285852" y="177378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Hi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2" name="صورة 11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0082" y="1785926"/>
            <a:ext cx="358514" cy="285752"/>
          </a:xfrm>
          <a:prstGeom prst="rect">
            <a:avLst/>
          </a:prstGeom>
        </p:spPr>
      </p:pic>
      <p:pic>
        <p:nvPicPr>
          <p:cNvPr id="23" name="Picture 5" descr="D:\Power Point\Mini Pictures\Home whit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71414"/>
            <a:ext cx="381000" cy="390525"/>
          </a:xfrm>
          <a:prstGeom prst="rect">
            <a:avLst/>
          </a:prstGeom>
          <a:noFill/>
        </p:spPr>
      </p:pic>
      <p:pic>
        <p:nvPicPr>
          <p:cNvPr id="13" name="Picture 3" descr="D:\Power Point\Mini Pictures\Super Gaol 1 - All Answ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15372" y="0"/>
            <a:ext cx="428628" cy="428627"/>
          </a:xfrm>
          <a:prstGeom prst="rect">
            <a:avLst/>
          </a:prstGeom>
          <a:noFill/>
        </p:spPr>
      </p:pic>
      <p:pic>
        <p:nvPicPr>
          <p:cNvPr id="22530" name="Picture 2" descr="D:\Power Point\Books\Super Goal 1\WB\01. Unit 1\092.JPG"/>
          <p:cNvPicPr>
            <a:picLocks noChangeAspect="1" noChangeArrowheads="1"/>
          </p:cNvPicPr>
          <p:nvPr/>
        </p:nvPicPr>
        <p:blipFill>
          <a:blip r:embed="rId7" cstate="print"/>
          <a:srcRect l="66065" t="23215" b="8413"/>
          <a:stretch>
            <a:fillRect/>
          </a:stretch>
        </p:blipFill>
        <p:spPr bwMode="auto">
          <a:xfrm>
            <a:off x="6578608" y="714356"/>
            <a:ext cx="2565392" cy="6143644"/>
          </a:xfrm>
          <a:prstGeom prst="rect">
            <a:avLst/>
          </a:prstGeom>
          <a:noFill/>
        </p:spPr>
      </p:pic>
      <p:sp>
        <p:nvSpPr>
          <p:cNvPr id="30" name="مربع نص 29"/>
          <p:cNvSpPr txBox="1"/>
          <p:nvPr/>
        </p:nvSpPr>
        <p:spPr>
          <a:xfrm>
            <a:off x="6357950" y="3571876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428860" y="178592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I’m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3" name="صورة 32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4857752" y="1785926"/>
            <a:ext cx="358514" cy="285752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1285852" y="213097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Hello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19" name="صورة 18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0082" y="2143116"/>
            <a:ext cx="358514" cy="285752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000364" y="213097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I’m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21" name="صورة 20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4713552" y="2143116"/>
            <a:ext cx="358514" cy="285752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928794" y="250030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my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24" name="صورة 23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84462" y="2500306"/>
            <a:ext cx="358514" cy="285752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1644366" y="292893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his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27" name="صورة 26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85786" y="2928934"/>
            <a:ext cx="358514" cy="285752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359010" y="292893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Sam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4" name="صورة 33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5499370" y="2941076"/>
            <a:ext cx="358514" cy="285752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1357290" y="3357562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Nice to meet you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6" name="صورة 35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1406" y="3369704"/>
            <a:ext cx="358514" cy="285752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1357290" y="3774048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Nice to meet you, too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38" name="صورة 37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1406" y="3786190"/>
            <a:ext cx="358514" cy="285752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3643306" y="4202676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are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0" name="صورة 39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1406" y="4155522"/>
            <a:ext cx="358514" cy="285752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1287176" y="498849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Hello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2" name="صورة 41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1406" y="5000636"/>
            <a:ext cx="358514" cy="285752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1428728" y="5417122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Good evening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4" name="صورة 43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1406" y="5429264"/>
            <a:ext cx="358514" cy="285752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3858944" y="5429264"/>
            <a:ext cx="1784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How are you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48" name="صورة 47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5856560" y="5441406"/>
            <a:ext cx="358514" cy="285752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1500166" y="5845750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+mj-cs"/>
              </a:rPr>
              <a:t>I’m fine</a:t>
            </a:r>
            <a:endParaRPr lang="ar-SA" b="1" dirty="0">
              <a:solidFill>
                <a:srgbClr val="0070C0"/>
              </a:solidFill>
              <a:latin typeface="Arial" pitchFamily="34" charset="0"/>
              <a:cs typeface="+mj-cs"/>
            </a:endParaRPr>
          </a:p>
        </p:txBody>
      </p:sp>
      <p:pic>
        <p:nvPicPr>
          <p:cNvPr id="50" name="صورة 49" descr="Untitled.jpg"/>
          <p:cNvPicPr>
            <a:picLocks noChangeAspect="1"/>
          </p:cNvPicPr>
          <p:nvPr/>
        </p:nvPicPr>
        <p:blipFill>
          <a:blip r:embed="rId3"/>
          <a:srcRect b="8651"/>
          <a:stretch>
            <a:fillRect/>
          </a:stretch>
        </p:blipFill>
        <p:spPr>
          <a:xfrm>
            <a:off x="71406" y="5857892"/>
            <a:ext cx="358514" cy="285752"/>
          </a:xfrm>
          <a:prstGeom prst="rect">
            <a:avLst/>
          </a:prstGeom>
        </p:spPr>
      </p:pic>
      <p:sp>
        <p:nvSpPr>
          <p:cNvPr id="46" name="مستطيل مخدوش من كلا الطرفين 45"/>
          <p:cNvSpPr/>
          <p:nvPr/>
        </p:nvSpPr>
        <p:spPr>
          <a:xfrm>
            <a:off x="6357950" y="71414"/>
            <a:ext cx="1428760" cy="357190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U1 : P 92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32" grpId="0"/>
      <p:bldP spid="32" grpId="1"/>
      <p:bldP spid="32" grpId="2"/>
      <p:bldP spid="32" grpId="3"/>
      <p:bldP spid="32" grpId="4"/>
      <p:bldP spid="18" grpId="0"/>
      <p:bldP spid="18" grpId="1"/>
      <p:bldP spid="18" grpId="2"/>
      <p:bldP spid="18" grpId="3"/>
      <p:bldP spid="18" grpId="4"/>
      <p:bldP spid="20" grpId="0"/>
      <p:bldP spid="20" grpId="1"/>
      <p:bldP spid="20" grpId="2"/>
      <p:bldP spid="20" grpId="3"/>
      <p:bldP spid="20" grpId="4"/>
      <p:bldP spid="22" grpId="0"/>
      <p:bldP spid="22" grpId="1"/>
      <p:bldP spid="22" grpId="2"/>
      <p:bldP spid="22" grpId="3"/>
      <p:bldP spid="22" grpId="4"/>
      <p:bldP spid="25" grpId="0"/>
      <p:bldP spid="25" grpId="1"/>
      <p:bldP spid="25" grpId="2"/>
      <p:bldP spid="25" grpId="3"/>
      <p:bldP spid="25" grpId="4"/>
      <p:bldP spid="28" grpId="0"/>
      <p:bldP spid="28" grpId="1"/>
      <p:bldP spid="28" grpId="2"/>
      <p:bldP spid="28" grpId="3"/>
      <p:bldP spid="28" grpId="4"/>
      <p:bldP spid="35" grpId="0"/>
      <p:bldP spid="35" grpId="1"/>
      <p:bldP spid="35" grpId="2"/>
      <p:bldP spid="35" grpId="3"/>
      <p:bldP spid="35" grpId="4"/>
      <p:bldP spid="37" grpId="0"/>
      <p:bldP spid="37" grpId="1"/>
      <p:bldP spid="37" grpId="2"/>
      <p:bldP spid="37" grpId="3"/>
      <p:bldP spid="37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3" grpId="0"/>
      <p:bldP spid="43" grpId="1"/>
      <p:bldP spid="43" grpId="2"/>
      <p:bldP spid="43" grpId="3"/>
      <p:bldP spid="43" grpId="4"/>
      <p:bldP spid="47" grpId="0"/>
      <p:bldP spid="47" grpId="1"/>
      <p:bldP spid="47" grpId="2"/>
      <p:bldP spid="47" grpId="3"/>
      <p:bldP spid="47" grpId="4"/>
      <p:bldP spid="49" grpId="0"/>
      <p:bldP spid="49" grpId="1"/>
      <p:bldP spid="49" grpId="2"/>
      <p:bldP spid="49" grpId="3"/>
      <p:bldP spid="49" grpId="4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Super Gaol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C000"/>
      </a:accent1>
      <a:accent2>
        <a:srgbClr val="FFC0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FFC000"/>
      </a:hlink>
      <a:folHlink>
        <a:srgbClr val="FFC00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3506</TotalTime>
  <Words>871</Words>
  <Application>Microsoft Office PowerPoint</Application>
  <PresentationFormat>عرض على الشاشة (3:4)‏</PresentationFormat>
  <Paragraphs>217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Ahmed</dc:creator>
  <cp:lastModifiedBy>Ahmed</cp:lastModifiedBy>
  <cp:revision>162</cp:revision>
  <dcterms:created xsi:type="dcterms:W3CDTF">2017-03-31T07:45:35Z</dcterms:created>
  <dcterms:modified xsi:type="dcterms:W3CDTF">2019-01-12T16:45:02Z</dcterms:modified>
</cp:coreProperties>
</file>