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57" r:id="rId3"/>
    <p:sldId id="606" r:id="rId4"/>
    <p:sldId id="262" r:id="rId5"/>
    <p:sldId id="258" r:id="rId6"/>
    <p:sldId id="607" r:id="rId7"/>
    <p:sldId id="597" r:id="rId8"/>
    <p:sldId id="598" r:id="rId9"/>
    <p:sldId id="604" r:id="rId10"/>
    <p:sldId id="261" r:id="rId11"/>
    <p:sldId id="599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09D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 snapToGrid="0">
      <p:cViewPr varScale="1">
        <p:scale>
          <a:sx n="87" d="100"/>
          <a:sy n="87" d="100"/>
        </p:scale>
        <p:origin x="66" y="3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6B5834D9-85C8-4977-9AD9-12A0C3EA7DD1}" type="datetimeFigureOut">
              <a:rPr lang="ar-SA" smtClean="0"/>
              <a:t>24/02/1445</a:t>
            </a:fld>
            <a:endParaRPr lang="ar-SA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E2FC329-3ECC-4742-84B1-5CD6F51A6D7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018014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834D9-85C8-4977-9AD9-12A0C3EA7DD1}" type="datetimeFigureOut">
              <a:rPr lang="ar-SA" smtClean="0"/>
              <a:t>24/02/1445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C329-3ECC-4742-84B1-5CD6F51A6D7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56022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834D9-85C8-4977-9AD9-12A0C3EA7DD1}" type="datetimeFigureOut">
              <a:rPr lang="ar-SA" smtClean="0"/>
              <a:t>24/02/1445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C329-3ECC-4742-84B1-5CD6F51A6D7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78798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834D9-85C8-4977-9AD9-12A0C3EA7DD1}" type="datetimeFigureOut">
              <a:rPr lang="ar-SA" smtClean="0"/>
              <a:t>24/02/1445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C329-3ECC-4742-84B1-5CD6F51A6D7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37002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6B5834D9-85C8-4977-9AD9-12A0C3EA7DD1}" type="datetimeFigureOut">
              <a:rPr lang="ar-SA" smtClean="0"/>
              <a:t>24/02/1445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6E2FC329-3ECC-4742-84B1-5CD6F51A6D7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165233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834D9-85C8-4977-9AD9-12A0C3EA7DD1}" type="datetimeFigureOut">
              <a:rPr lang="ar-SA" smtClean="0"/>
              <a:t>24/02/1445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C329-3ECC-4742-84B1-5CD6F51A6D7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82814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834D9-85C8-4977-9AD9-12A0C3EA7DD1}" type="datetimeFigureOut">
              <a:rPr lang="ar-SA" smtClean="0"/>
              <a:t>24/02/1445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C329-3ECC-4742-84B1-5CD6F51A6D7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96301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834D9-85C8-4977-9AD9-12A0C3EA7DD1}" type="datetimeFigureOut">
              <a:rPr lang="ar-SA" smtClean="0"/>
              <a:t>24/02/1445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C329-3ECC-4742-84B1-5CD6F51A6D7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89585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834D9-85C8-4977-9AD9-12A0C3EA7DD1}" type="datetimeFigureOut">
              <a:rPr lang="ar-SA" smtClean="0"/>
              <a:t>24/02/1445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C329-3ECC-4742-84B1-5CD6F51A6D7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68174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834D9-85C8-4977-9AD9-12A0C3EA7DD1}" type="datetimeFigureOut">
              <a:rPr lang="ar-SA" smtClean="0"/>
              <a:t>24/02/1445</a:t>
            </a:fld>
            <a:endParaRPr lang="ar-SA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ar-SA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E2FC329-3ECC-4742-84B1-5CD6F51A6D73}" type="slidenum">
              <a:rPr lang="ar-SA" smtClean="0"/>
              <a:t>‹#›</a:t>
            </a:fld>
            <a:endParaRPr lang="ar-SA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28821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6B5834D9-85C8-4977-9AD9-12A0C3EA7DD1}" type="datetimeFigureOut">
              <a:rPr lang="ar-SA" smtClean="0"/>
              <a:t>24/02/1445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E2FC329-3ECC-4742-84B1-5CD6F51A6D73}" type="slidenum">
              <a:rPr lang="ar-SA" smtClean="0"/>
              <a:t>‹#›</a:t>
            </a:fld>
            <a:endParaRPr lang="ar-SA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52891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B5834D9-85C8-4977-9AD9-12A0C3EA7DD1}" type="datetimeFigureOut">
              <a:rPr lang="ar-SA" smtClean="0"/>
              <a:t>24/02/1445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E2FC329-3ECC-4742-84B1-5CD6F51A6D7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30214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r" defTabSz="914400" rtl="1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r" defTabSz="914400" rtl="1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r" defTabSz="914400" rtl="1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r" defTabSz="914400" rtl="1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r" defTabSz="914400" rtl="1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r" defTabSz="914400" rtl="1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r" defTabSz="914400" rtl="1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r" defTabSz="914400" rtl="1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r" defTabSz="914400" rtl="1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slide" Target="slide5.xml"/><Relationship Id="rId7" Type="http://schemas.openxmlformats.org/officeDocument/2006/relationships/image" Target="../media/image2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ordwall.net/resource/35523426" TargetMode="External"/><Relationship Id="rId5" Type="http://schemas.openxmlformats.org/officeDocument/2006/relationships/image" Target="../media/image27.png"/><Relationship Id="rId10" Type="http://schemas.openxmlformats.org/officeDocument/2006/relationships/image" Target="../media/image31.jpeg"/><Relationship Id="rId4" Type="http://schemas.openxmlformats.org/officeDocument/2006/relationships/slide" Target="slide10.xml"/><Relationship Id="rId9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image" Target="../media/image32.jpeg"/><Relationship Id="rId7" Type="http://schemas.openxmlformats.org/officeDocument/2006/relationships/slide" Target="slide5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image" Target="../media/image8.jp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5" Type="http://schemas.openxmlformats.org/officeDocument/2006/relationships/slide" Target="slide4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slide" Target="slide5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FhKuJQCN9I0?feature=oembed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slide" Target="slide5.xml"/><Relationship Id="rId7" Type="http://schemas.openxmlformats.org/officeDocument/2006/relationships/image" Target="../media/image2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slide" Target="slide10.xml"/><Relationship Id="rId9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7" Type="http://schemas.openxmlformats.org/officeDocument/2006/relationships/image" Target="../media/image2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0.JPG"/><Relationship Id="rId4" Type="http://schemas.openxmlformats.org/officeDocument/2006/relationships/slide" Target="slide10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5.jpeg"/><Relationship Id="rId7" Type="http://schemas.openxmlformats.org/officeDocument/2006/relationships/image" Target="../media/image20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slide" Target="slide10.xml"/><Relationship Id="rId4" Type="http://schemas.openxmlformats.org/officeDocument/2006/relationships/slide" Target="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hade val="92000"/>
                <a:satMod val="160000"/>
              </a:schemeClr>
            </a:gs>
            <a:gs pos="77000">
              <a:schemeClr val="bg2">
                <a:tint val="100000"/>
                <a:shade val="73000"/>
                <a:satMod val="155000"/>
              </a:schemeClr>
            </a:gs>
            <a:gs pos="100000">
              <a:schemeClr val="bg2">
                <a:tint val="100000"/>
                <a:shade val="67000"/>
                <a:satMod val="14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883B94E1-A151-4A9D-8EA8-51C135F271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2207CC9-CFEA-4BDB-80C2-DDB854B2E5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3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ar-SA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C841ADD-F4C7-48FF-A7BE-2C2B1DF42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337" y="643464"/>
            <a:ext cx="6269159" cy="5571072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/>
          <a:lstStyle/>
          <a:p>
            <a:endParaRPr lang="ar-SA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6FF9C34-9276-4F06-9B4B-81132BBB14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6116" y="809244"/>
            <a:ext cx="5943600" cy="523951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CA5EBCF7-4E7F-4CE6-4063-EB56461CE9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70952" y="6401928"/>
            <a:ext cx="2813927" cy="41799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By: Dalal Al-</a:t>
            </a:r>
            <a:r>
              <a:rPr lang="en-US" dirty="0" err="1"/>
              <a:t>Juaid</a:t>
            </a:r>
            <a:endParaRPr lang="ar-SA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10F13CF-6F8C-44CD-BB53-0B49983261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17796" y="640856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ar-SA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0CE19D5-814D-46B9-A3DE-CFE7547B95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932096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016F978-90F8-4BC4-9518-B3D8D341F8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23736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FFB3AB9-CBA1-4A4A-8BE5-F00DA60F9D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932096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62AAC5C4-57EC-4B55-9D7B-A34D9A3F8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055" y="0"/>
            <a:ext cx="4636008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C8EB54B0-BD58-297B-F533-BD344C8AC4A7}"/>
              </a:ext>
            </a:extLst>
          </p:cNvPr>
          <p:cNvSpPr/>
          <p:nvPr/>
        </p:nvSpPr>
        <p:spPr>
          <a:xfrm>
            <a:off x="8023187" y="5657297"/>
            <a:ext cx="1737439" cy="461665"/>
          </a:xfrm>
          <a:prstGeom prst="rect">
            <a:avLst/>
          </a:prstGeom>
          <a:solidFill>
            <a:srgbClr val="B09DBA"/>
          </a:solidFill>
        </p:spPr>
        <p:txBody>
          <a:bodyPr wrap="square" lIns="91440" tIns="45720" rIns="91440" bIns="45720">
            <a:spAutoFit/>
          </a:bodyPr>
          <a:lstStyle/>
          <a:p>
            <a:pPr algn="l" rtl="0"/>
            <a:r>
              <a:rPr lang="en-US" sz="2400" b="1" dirty="0"/>
              <a:t>Page 17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348FAD03-C1E4-85F9-D3B4-46063AAC23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6540" y="705527"/>
            <a:ext cx="1862750" cy="602178"/>
          </a:xfrm>
          <a:prstGeom prst="rect">
            <a:avLst/>
          </a:prstGeom>
        </p:spPr>
      </p:pic>
      <p:sp>
        <p:nvSpPr>
          <p:cNvPr id="9" name="مستطيل 8">
            <a:extLst>
              <a:ext uri="{FF2B5EF4-FFF2-40B4-BE49-F238E27FC236}">
                <a16:creationId xmlns:a16="http://schemas.microsoft.com/office/drawing/2014/main" id="{37E3236E-040E-096A-B585-46D2AE021E72}"/>
              </a:ext>
            </a:extLst>
          </p:cNvPr>
          <p:cNvSpPr/>
          <p:nvPr/>
        </p:nvSpPr>
        <p:spPr>
          <a:xfrm>
            <a:off x="7630179" y="1123717"/>
            <a:ext cx="1382430" cy="623248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l" rtl="0"/>
            <a:r>
              <a:rPr lang="en-US" sz="36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Date:</a:t>
            </a:r>
            <a:endParaRPr lang="ar-SA" sz="360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" name="Picture 6" descr="Calendar Computer Icons Clip art - others png download - 1024*1024 - Free  Transparent Calendar png Download. - Clip Art Library">
            <a:extLst>
              <a:ext uri="{FF2B5EF4-FFF2-40B4-BE49-F238E27FC236}">
                <a16:creationId xmlns:a16="http://schemas.microsoft.com/office/drawing/2014/main" id="{426C28E8-77CC-5111-43D5-2F38F2C41B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832" y="0"/>
            <a:ext cx="1172537" cy="1172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مستطيل 10">
            <a:extLst>
              <a:ext uri="{FF2B5EF4-FFF2-40B4-BE49-F238E27FC236}">
                <a16:creationId xmlns:a16="http://schemas.microsoft.com/office/drawing/2014/main" id="{21CF21D9-C535-8B53-DA85-C8985D9E0814}"/>
              </a:ext>
            </a:extLst>
          </p:cNvPr>
          <p:cNvSpPr/>
          <p:nvPr/>
        </p:nvSpPr>
        <p:spPr>
          <a:xfrm>
            <a:off x="8624545" y="134202"/>
            <a:ext cx="1940659" cy="623248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l" rtl="0"/>
            <a:r>
              <a:rPr lang="en-US" sz="36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Today:     </a:t>
            </a:r>
            <a:endParaRPr lang="ar-SA" sz="360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F749D6B2-C223-983D-B71B-41E2BA4F7835}"/>
              </a:ext>
            </a:extLst>
          </p:cNvPr>
          <p:cNvSpPr/>
          <p:nvPr/>
        </p:nvSpPr>
        <p:spPr>
          <a:xfrm>
            <a:off x="9297655" y="1123717"/>
            <a:ext cx="2581476" cy="623248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l" rtl="0"/>
            <a:r>
              <a:rPr lang="en-US" sz="240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</a:t>
            </a:r>
            <a:r>
              <a:rPr lang="en-US" sz="36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     -1445</a:t>
            </a:r>
            <a:endParaRPr lang="ar-SA" sz="240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16" name="مجموعة 15">
            <a:extLst>
              <a:ext uri="{FF2B5EF4-FFF2-40B4-BE49-F238E27FC236}">
                <a16:creationId xmlns:a16="http://schemas.microsoft.com/office/drawing/2014/main" id="{C0A1E1AD-36B5-D510-F2CB-EB63EA2D3345}"/>
              </a:ext>
            </a:extLst>
          </p:cNvPr>
          <p:cNvGrpSpPr/>
          <p:nvPr/>
        </p:nvGrpSpPr>
        <p:grpSpPr>
          <a:xfrm>
            <a:off x="8963720" y="1737561"/>
            <a:ext cx="3129947" cy="4982827"/>
            <a:chOff x="8963720" y="1737561"/>
            <a:chExt cx="3129947" cy="4982827"/>
          </a:xfrm>
        </p:grpSpPr>
        <p:pic>
          <p:nvPicPr>
            <p:cNvPr id="1026" name="Picture 2" descr="مشاهدة صورة المصدر">
              <a:extLst>
                <a:ext uri="{FF2B5EF4-FFF2-40B4-BE49-F238E27FC236}">
                  <a16:creationId xmlns:a16="http://schemas.microsoft.com/office/drawing/2014/main" id="{77822E9C-7647-020D-86C2-5D38F68201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94819" y="4221571"/>
              <a:ext cx="2498817" cy="24988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4" descr="hand pointer">
              <a:extLst>
                <a:ext uri="{FF2B5EF4-FFF2-40B4-BE49-F238E27FC236}">
                  <a16:creationId xmlns:a16="http://schemas.microsoft.com/office/drawing/2014/main" id="{C83476D8-2FC4-FC35-61C1-35832D96A0B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831"/>
            <a:stretch/>
          </p:blipFill>
          <p:spPr bwMode="auto">
            <a:xfrm flipH="1">
              <a:off x="8963720" y="1737561"/>
              <a:ext cx="3129947" cy="27283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" name="صورة 4">
            <a:extLst>
              <a:ext uri="{FF2B5EF4-FFF2-40B4-BE49-F238E27FC236}">
                <a16:creationId xmlns:a16="http://schemas.microsoft.com/office/drawing/2014/main" id="{F01921AD-F80B-5E8B-9107-2B69D15B346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1001" y="1691417"/>
            <a:ext cx="5552089" cy="1109120"/>
          </a:xfrm>
          <a:prstGeom prst="rect">
            <a:avLst/>
          </a:prstGeom>
        </p:spPr>
      </p:pic>
      <p:sp>
        <p:nvSpPr>
          <p:cNvPr id="8" name="عنوان 1">
            <a:extLst>
              <a:ext uri="{FF2B5EF4-FFF2-40B4-BE49-F238E27FC236}">
                <a16:creationId xmlns:a16="http://schemas.microsoft.com/office/drawing/2014/main" id="{F4BBBD32-1E07-C6B5-6B57-6A7A370B71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6682" y="3122269"/>
            <a:ext cx="5068568" cy="2128687"/>
          </a:xfrm>
        </p:spPr>
        <p:txBody>
          <a:bodyPr>
            <a:noAutofit/>
          </a:bodyPr>
          <a:lstStyle/>
          <a:p>
            <a:r>
              <a:rPr lang="en-US" sz="4400" dirty="0">
                <a:latin typeface="Goudy Old Style" panose="02020502050305020303" pitchFamily="18" charset="0"/>
              </a:rPr>
              <a:t>12 form, meaning &amp; function</a:t>
            </a:r>
            <a:endParaRPr lang="ar-SA" sz="4400" dirty="0">
              <a:latin typeface="Goudy Old Style" panose="0202050205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52316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مشاهدة صورة المصدر">
            <a:extLst>
              <a:ext uri="{FF2B5EF4-FFF2-40B4-BE49-F238E27FC236}">
                <a16:creationId xmlns:a16="http://schemas.microsoft.com/office/drawing/2014/main" id="{CBD6C0D7-C24B-0764-A2A3-5B8AE1885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4819" y="3429001"/>
            <a:ext cx="2498817" cy="329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مربع نص 13">
            <a:hlinkClick r:id="rId3" action="ppaction://hlinksldjump"/>
            <a:extLst>
              <a:ext uri="{FF2B5EF4-FFF2-40B4-BE49-F238E27FC236}">
                <a16:creationId xmlns:a16="http://schemas.microsoft.com/office/drawing/2014/main" id="{0CA10267-9770-BA78-2BF9-81CB94703B4A}"/>
              </a:ext>
            </a:extLst>
          </p:cNvPr>
          <p:cNvSpPr txBox="1"/>
          <p:nvPr/>
        </p:nvSpPr>
        <p:spPr>
          <a:xfrm rot="21326640">
            <a:off x="10671650" y="3783522"/>
            <a:ext cx="12757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Warm up</a:t>
            </a:r>
            <a:endParaRPr lang="ar-SA" dirty="0"/>
          </a:p>
        </p:txBody>
      </p:sp>
      <p:sp>
        <p:nvSpPr>
          <p:cNvPr id="17" name="مربع نص 16">
            <a:hlinkClick r:id="rId4" action="ppaction://hlinksldjump"/>
            <a:extLst>
              <a:ext uri="{FF2B5EF4-FFF2-40B4-BE49-F238E27FC236}">
                <a16:creationId xmlns:a16="http://schemas.microsoft.com/office/drawing/2014/main" id="{223DF431-1A11-A7E5-174C-F22AE413A505}"/>
              </a:ext>
            </a:extLst>
          </p:cNvPr>
          <p:cNvSpPr txBox="1"/>
          <p:nvPr/>
        </p:nvSpPr>
        <p:spPr>
          <a:xfrm rot="21326640">
            <a:off x="10068820" y="5413373"/>
            <a:ext cx="164134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questions</a:t>
            </a:r>
            <a:endParaRPr lang="ar-SA" dirty="0"/>
          </a:p>
        </p:txBody>
      </p:sp>
      <p:sp>
        <p:nvSpPr>
          <p:cNvPr id="18" name="مربع نص 17">
            <a:hlinkClick r:id="rId4" action="ppaction://hlinksldjump"/>
            <a:extLst>
              <a:ext uri="{FF2B5EF4-FFF2-40B4-BE49-F238E27FC236}">
                <a16:creationId xmlns:a16="http://schemas.microsoft.com/office/drawing/2014/main" id="{B7A3AA15-F458-7A28-5624-62F280674C7D}"/>
              </a:ext>
            </a:extLst>
          </p:cNvPr>
          <p:cNvSpPr txBox="1"/>
          <p:nvPr/>
        </p:nvSpPr>
        <p:spPr>
          <a:xfrm rot="20984729">
            <a:off x="10545962" y="6005977"/>
            <a:ext cx="150514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800" dirty="0"/>
              <a:t>summative</a:t>
            </a:r>
            <a:endParaRPr lang="ar-SA" dirty="0"/>
          </a:p>
        </p:txBody>
      </p:sp>
      <p:pic>
        <p:nvPicPr>
          <p:cNvPr id="22" name="Picture 2" descr="dice">
            <a:extLst>
              <a:ext uri="{FF2B5EF4-FFF2-40B4-BE49-F238E27FC236}">
                <a16:creationId xmlns:a16="http://schemas.microsoft.com/office/drawing/2014/main" id="{6F3C850F-9D84-973D-5A4C-E7BD25A506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02" y="126487"/>
            <a:ext cx="3790950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Create Gamified Interactive Reviews with Wordwall | Profweb">
            <a:hlinkClick r:id="rId6"/>
            <a:extLst>
              <a:ext uri="{FF2B5EF4-FFF2-40B4-BE49-F238E27FC236}">
                <a16:creationId xmlns:a16="http://schemas.microsoft.com/office/drawing/2014/main" id="{3066A49D-F073-9EE9-65A0-537DA1C8E2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354" y="799821"/>
            <a:ext cx="4129971" cy="2171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1081EEC8-E272-9EBA-51F5-0DC0D706B6ED}"/>
              </a:ext>
            </a:extLst>
          </p:cNvPr>
          <p:cNvSpPr txBox="1"/>
          <p:nvPr/>
        </p:nvSpPr>
        <p:spPr>
          <a:xfrm>
            <a:off x="3146705" y="5016314"/>
            <a:ext cx="681861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What did our country do for e-learning?</a:t>
            </a:r>
          </a:p>
          <a:p>
            <a:r>
              <a:rPr lang="en-US" sz="24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How should we be polite online?</a:t>
            </a:r>
            <a:endParaRPr lang="en-US" sz="2800" b="1" dirty="0">
              <a:solidFill>
                <a:schemeClr val="tx1">
                  <a:lumMod val="60000"/>
                  <a:lumOff val="4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Picture 6" descr="Clientmoji">
            <a:extLst>
              <a:ext uri="{FF2B5EF4-FFF2-40B4-BE49-F238E27FC236}">
                <a16:creationId xmlns:a16="http://schemas.microsoft.com/office/drawing/2014/main" id="{1A4CDC67-A6D7-2BAD-5A6D-FA62BA58AD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108" y="1646579"/>
            <a:ext cx="1465884" cy="1465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0FD85A72-D098-D8F2-D86C-5E87CD83EA3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65429" y="4775806"/>
            <a:ext cx="1592495" cy="1005363"/>
          </a:xfrm>
          <a:prstGeom prst="rect">
            <a:avLst/>
          </a:prstGeom>
        </p:spPr>
      </p:pic>
      <p:pic>
        <p:nvPicPr>
          <p:cNvPr id="5122" name="Picture 2" descr="Microsoft Teams - Apps on Google Play">
            <a:extLst>
              <a:ext uri="{FF2B5EF4-FFF2-40B4-BE49-F238E27FC236}">
                <a16:creationId xmlns:a16="http://schemas.microsoft.com/office/drawing/2014/main" id="{79E6671F-4471-9F2E-1920-6C9ADC8744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43" y="4519125"/>
            <a:ext cx="1518724" cy="1518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93185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مشاهدة صورة المصدر">
            <a:extLst>
              <a:ext uri="{FF2B5EF4-FFF2-40B4-BE49-F238E27FC236}">
                <a16:creationId xmlns:a16="http://schemas.microsoft.com/office/drawing/2014/main" id="{CBD6C0D7-C24B-0764-A2A3-5B8AE1885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4819" y="3429000"/>
            <a:ext cx="2498817" cy="329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Spiral Notebook Stock Photos And Images - 123RF">
            <a:extLst>
              <a:ext uri="{FF2B5EF4-FFF2-40B4-BE49-F238E27FC236}">
                <a16:creationId xmlns:a16="http://schemas.microsoft.com/office/drawing/2014/main" id="{6E3031AB-E71C-127C-15CE-9AC5550264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303" y="-224083"/>
            <a:ext cx="6535613" cy="6535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>
            <a:extLst>
              <a:ext uri="{FF2B5EF4-FFF2-40B4-BE49-F238E27FC236}">
                <a16:creationId xmlns:a16="http://schemas.microsoft.com/office/drawing/2014/main" id="{D303B224-CBB0-9184-B3E2-B4953AF2BB3F}"/>
              </a:ext>
            </a:extLst>
          </p:cNvPr>
          <p:cNvSpPr/>
          <p:nvPr/>
        </p:nvSpPr>
        <p:spPr>
          <a:xfrm>
            <a:off x="2340799" y="1573662"/>
            <a:ext cx="2344783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dirty="0"/>
              <a:t>Write a sentence in your notebook</a:t>
            </a:r>
          </a:p>
        </p:txBody>
      </p:sp>
      <p:pic>
        <p:nvPicPr>
          <p:cNvPr id="6" name="Picture 6" descr="Effective Note Taking | Stephanie's Portfolio">
            <a:extLst>
              <a:ext uri="{FF2B5EF4-FFF2-40B4-BE49-F238E27FC236}">
                <a16:creationId xmlns:a16="http://schemas.microsoft.com/office/drawing/2014/main" id="{BAC7966F-B074-434F-DED9-BBAB6E5274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98167" y="4841976"/>
            <a:ext cx="1842632" cy="1774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Free Homework Cliparts, Download Free Clip Art, Free Clip Art on ...">
            <a:extLst>
              <a:ext uri="{FF2B5EF4-FFF2-40B4-BE49-F238E27FC236}">
                <a16:creationId xmlns:a16="http://schemas.microsoft.com/office/drawing/2014/main" id="{2112E952-6FF0-FE60-FC3D-2D6465F300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744" y="169715"/>
            <a:ext cx="6163204" cy="1227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9BD1973D-7FC3-7901-182A-D35CC8AF706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85507" y="638880"/>
            <a:ext cx="3936198" cy="2484974"/>
          </a:xfrm>
          <a:prstGeom prst="rect">
            <a:avLst/>
          </a:prstGeom>
        </p:spPr>
      </p:pic>
      <p:sp>
        <p:nvSpPr>
          <p:cNvPr id="9" name="مربع نص 8">
            <a:hlinkClick r:id="rId7" action="ppaction://hlinksldjump"/>
            <a:extLst>
              <a:ext uri="{FF2B5EF4-FFF2-40B4-BE49-F238E27FC236}">
                <a16:creationId xmlns:a16="http://schemas.microsoft.com/office/drawing/2014/main" id="{4DFF2FC7-0FE9-117C-15B4-4A22CCBB1BCD}"/>
              </a:ext>
            </a:extLst>
          </p:cNvPr>
          <p:cNvSpPr txBox="1"/>
          <p:nvPr/>
        </p:nvSpPr>
        <p:spPr>
          <a:xfrm rot="21326640">
            <a:off x="10671650" y="3783522"/>
            <a:ext cx="12757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Warm up</a:t>
            </a:r>
            <a:endParaRPr lang="ar-SA" dirty="0"/>
          </a:p>
        </p:txBody>
      </p:sp>
      <p:sp>
        <p:nvSpPr>
          <p:cNvPr id="12" name="مربع نص 11">
            <a:hlinkClick r:id="rId8" action="ppaction://hlinksldjump"/>
            <a:extLst>
              <a:ext uri="{FF2B5EF4-FFF2-40B4-BE49-F238E27FC236}">
                <a16:creationId xmlns:a16="http://schemas.microsoft.com/office/drawing/2014/main" id="{A0B967ED-F722-0FA5-AA37-0ADA1BFAC622}"/>
              </a:ext>
            </a:extLst>
          </p:cNvPr>
          <p:cNvSpPr txBox="1"/>
          <p:nvPr/>
        </p:nvSpPr>
        <p:spPr>
          <a:xfrm rot="21326640">
            <a:off x="10068820" y="5413373"/>
            <a:ext cx="164134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questions</a:t>
            </a:r>
            <a:endParaRPr lang="ar-SA" dirty="0"/>
          </a:p>
        </p:txBody>
      </p:sp>
      <p:sp>
        <p:nvSpPr>
          <p:cNvPr id="13" name="مربع نص 12">
            <a:hlinkClick r:id="rId8" action="ppaction://hlinksldjump"/>
            <a:extLst>
              <a:ext uri="{FF2B5EF4-FFF2-40B4-BE49-F238E27FC236}">
                <a16:creationId xmlns:a16="http://schemas.microsoft.com/office/drawing/2014/main" id="{5F9B276B-1E3B-95CA-2B3C-D5C962A8617A}"/>
              </a:ext>
            </a:extLst>
          </p:cNvPr>
          <p:cNvSpPr txBox="1"/>
          <p:nvPr/>
        </p:nvSpPr>
        <p:spPr>
          <a:xfrm rot="20984729">
            <a:off x="10546870" y="6031485"/>
            <a:ext cx="1391451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dirty="0"/>
              <a:t>summative</a:t>
            </a:r>
            <a:endParaRPr lang="ar-SA" sz="1600" dirty="0"/>
          </a:p>
        </p:txBody>
      </p:sp>
    </p:spTree>
    <p:extLst>
      <p:ext uri="{BB962C8B-B14F-4D97-AF65-F5344CB8AC3E}">
        <p14:creationId xmlns:p14="http://schemas.microsoft.com/office/powerpoint/2010/main" val="2527404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مشاهدة صورة المصدر">
            <a:extLst>
              <a:ext uri="{FF2B5EF4-FFF2-40B4-BE49-F238E27FC236}">
                <a16:creationId xmlns:a16="http://schemas.microsoft.com/office/drawing/2014/main" id="{CBD6C0D7-C24B-0764-A2A3-5B8AE1885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4816" y="3429000"/>
            <a:ext cx="2498817" cy="329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44E56252-7EFF-AB17-9D74-53B37B3A203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971" y="214185"/>
            <a:ext cx="5192218" cy="2414618"/>
          </a:xfrm>
          <a:prstGeom prst="rect">
            <a:avLst/>
          </a:prstGeom>
        </p:spPr>
      </p:pic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9" name="صورة الشريحة 8">
                <a:extLst>
                  <a:ext uri="{FF2B5EF4-FFF2-40B4-BE49-F238E27FC236}">
                    <a16:creationId xmlns:a16="http://schemas.microsoft.com/office/drawing/2014/main" id="{A6FEB7A0-B3C0-BA1F-02D5-ACD499EDAD9E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923550093"/>
                  </p:ext>
                </p:extLst>
              </p:nvPr>
            </p:nvGraphicFramePr>
            <p:xfrm>
              <a:off x="8630928" y="564244"/>
              <a:ext cx="3048000" cy="1714500"/>
            </p:xfrm>
            <a:graphic>
              <a:graphicData uri="http://schemas.microsoft.com/office/powerpoint/2016/slidezoom">
                <pslz:sldZm>
                  <pslz:sldZmObj sldId="262" cId="61801707">
                    <pslz:zmPr id="{5E5C0D69-816A-40BE-A450-E3893F38A60B}" returnToParent="0" transitionDur="1000">
                      <p166:blipFill xmlns:p166="http://schemas.microsoft.com/office/powerpoint/2016/6/main">
                        <a:blip r:embed="rId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048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9" name="صورة الشريحة 8">
                <a:hlinkClick r:id="rId5" action="ppaction://hlinksldjump"/>
                <a:extLst>
                  <a:ext uri="{FF2B5EF4-FFF2-40B4-BE49-F238E27FC236}">
                    <a16:creationId xmlns:a16="http://schemas.microsoft.com/office/drawing/2014/main" id="{A6FEB7A0-B3C0-BA1F-02D5-ACD499EDAD9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630928" y="564244"/>
                <a:ext cx="3048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pic>
        <p:nvPicPr>
          <p:cNvPr id="10" name="Picture 2" descr="The Difference Between Hard Money Loans &amp; Private Money Loans ...">
            <a:extLst>
              <a:ext uri="{FF2B5EF4-FFF2-40B4-BE49-F238E27FC236}">
                <a16:creationId xmlns:a16="http://schemas.microsoft.com/office/drawing/2014/main" id="{2AC1E84E-4BE8-0D3C-B1F3-29A922D27C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405" y="2515208"/>
            <a:ext cx="932234" cy="852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The Difference Between Hard Money Loans &amp; Private Money Loans ...">
            <a:extLst>
              <a:ext uri="{FF2B5EF4-FFF2-40B4-BE49-F238E27FC236}">
                <a16:creationId xmlns:a16="http://schemas.microsoft.com/office/drawing/2014/main" id="{D4C541E6-E76D-11A1-086F-F1C1457401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262" y="3490600"/>
            <a:ext cx="932234" cy="852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 15">
            <a:extLst>
              <a:ext uri="{FF2B5EF4-FFF2-40B4-BE49-F238E27FC236}">
                <a16:creationId xmlns:a16="http://schemas.microsoft.com/office/drawing/2014/main" id="{D4184CD6-5EA8-0061-4C92-96456055E525}"/>
              </a:ext>
            </a:extLst>
          </p:cNvPr>
          <p:cNvSpPr/>
          <p:nvPr/>
        </p:nvSpPr>
        <p:spPr>
          <a:xfrm>
            <a:off x="1417275" y="2798047"/>
            <a:ext cx="8033350" cy="523220"/>
          </a:xfrm>
          <a:prstGeom prst="rect">
            <a:avLst/>
          </a:prstGeom>
          <a:solidFill>
            <a:srgbClr val="FFFFFF"/>
          </a:solidFill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/>
              <a:t>Apply classroom instruction.</a:t>
            </a:r>
            <a:endParaRPr lang="en-US" sz="8000" b="1" dirty="0"/>
          </a:p>
        </p:txBody>
      </p:sp>
      <p:sp>
        <p:nvSpPr>
          <p:cNvPr id="17" name="مستطيل 16">
            <a:extLst>
              <a:ext uri="{FF2B5EF4-FFF2-40B4-BE49-F238E27FC236}">
                <a16:creationId xmlns:a16="http://schemas.microsoft.com/office/drawing/2014/main" id="{B28327CE-4788-2DB2-3ACB-00B7E505ACE6}"/>
              </a:ext>
            </a:extLst>
          </p:cNvPr>
          <p:cNvSpPr/>
          <p:nvPr/>
        </p:nvSpPr>
        <p:spPr>
          <a:xfrm>
            <a:off x="1417275" y="3733436"/>
            <a:ext cx="8052350" cy="523220"/>
          </a:xfrm>
          <a:prstGeom prst="rect">
            <a:avLst/>
          </a:prstGeom>
          <a:solidFill>
            <a:srgbClr val="FFFFFF"/>
          </a:solidFill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 </a:t>
            </a:r>
            <a:r>
              <a:rPr lang="en-US" sz="2800" b="1" dirty="0"/>
              <a:t>write instructions in the correct order.</a:t>
            </a:r>
            <a:endParaRPr lang="en-US" sz="16600" b="1" dirty="0"/>
          </a:p>
        </p:txBody>
      </p:sp>
      <p:sp>
        <p:nvSpPr>
          <p:cNvPr id="18" name="مربع نص 17">
            <a:hlinkClick r:id="rId5" action="ppaction://hlinksldjump"/>
            <a:extLst>
              <a:ext uri="{FF2B5EF4-FFF2-40B4-BE49-F238E27FC236}">
                <a16:creationId xmlns:a16="http://schemas.microsoft.com/office/drawing/2014/main" id="{4FD966EC-BF71-FFCF-8C6E-1E96E5DBD052}"/>
              </a:ext>
            </a:extLst>
          </p:cNvPr>
          <p:cNvSpPr txBox="1"/>
          <p:nvPr/>
        </p:nvSpPr>
        <p:spPr>
          <a:xfrm rot="21326640">
            <a:off x="10671650" y="3783522"/>
            <a:ext cx="12757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Warm up</a:t>
            </a:r>
            <a:endParaRPr lang="ar-SA" dirty="0"/>
          </a:p>
        </p:txBody>
      </p:sp>
      <p:sp>
        <p:nvSpPr>
          <p:cNvPr id="21" name="مربع نص 20">
            <a:hlinkClick r:id="rId8" action="ppaction://hlinksldjump"/>
            <a:extLst>
              <a:ext uri="{FF2B5EF4-FFF2-40B4-BE49-F238E27FC236}">
                <a16:creationId xmlns:a16="http://schemas.microsoft.com/office/drawing/2014/main" id="{96B8CA41-1CEE-7640-E1A2-F3E9C125C3F6}"/>
              </a:ext>
            </a:extLst>
          </p:cNvPr>
          <p:cNvSpPr txBox="1"/>
          <p:nvPr/>
        </p:nvSpPr>
        <p:spPr>
          <a:xfrm rot="21326640">
            <a:off x="10068820" y="5413373"/>
            <a:ext cx="164134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questions</a:t>
            </a:r>
            <a:endParaRPr lang="ar-SA" dirty="0"/>
          </a:p>
        </p:txBody>
      </p:sp>
      <p:sp>
        <p:nvSpPr>
          <p:cNvPr id="22" name="مربع نص 21">
            <a:hlinkClick r:id="rId8" action="ppaction://hlinksldjump"/>
            <a:extLst>
              <a:ext uri="{FF2B5EF4-FFF2-40B4-BE49-F238E27FC236}">
                <a16:creationId xmlns:a16="http://schemas.microsoft.com/office/drawing/2014/main" id="{570B8600-8555-C49C-D054-9865E0A51B1B}"/>
              </a:ext>
            </a:extLst>
          </p:cNvPr>
          <p:cNvSpPr txBox="1"/>
          <p:nvPr/>
        </p:nvSpPr>
        <p:spPr>
          <a:xfrm rot="20984729">
            <a:off x="10545516" y="6001012"/>
            <a:ext cx="156091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800" dirty="0"/>
              <a:t>summative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292471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heck box">
            <a:extLst>
              <a:ext uri="{FF2B5EF4-FFF2-40B4-BE49-F238E27FC236}">
                <a16:creationId xmlns:a16="http://schemas.microsoft.com/office/drawing/2014/main" id="{C65EDE3C-7E55-606E-FDA5-8FC9745E55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7811" y="1670014"/>
            <a:ext cx="2896300" cy="289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8F685B4C-3F96-14BF-EF2F-9270162D2FCA}"/>
              </a:ext>
            </a:extLst>
          </p:cNvPr>
          <p:cNvSpPr/>
          <p:nvPr/>
        </p:nvSpPr>
        <p:spPr>
          <a:xfrm>
            <a:off x="9226132" y="4460216"/>
            <a:ext cx="269797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/>
            <a:r>
              <a:rPr lang="en-US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Revision</a:t>
            </a:r>
            <a:r>
              <a:rPr lang="en-US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endParaRPr lang="ar-SA" sz="4800" dirty="0">
              <a:ln w="10160">
                <a:solidFill>
                  <a:schemeClr val="accent5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26" name="Picture 2" descr="Question Words in Cartoon Pictures, Visual Aid for Language Learning Stock  Vector - Illustration of foreign, caricature: 62137788">
            <a:extLst>
              <a:ext uri="{FF2B5EF4-FFF2-40B4-BE49-F238E27FC236}">
                <a16:creationId xmlns:a16="http://schemas.microsoft.com/office/drawing/2014/main" id="{5E8F22EE-5C9F-1728-459D-AC7FE58440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84"/>
          <a:stretch/>
        </p:blipFill>
        <p:spPr bwMode="auto">
          <a:xfrm>
            <a:off x="703081" y="287482"/>
            <a:ext cx="7905750" cy="6283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59869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463B9A0-C42E-402C-9AD1-9DAE533613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  <p:txBody>
          <a:bodyPr/>
          <a:lstStyle/>
          <a:p>
            <a:endParaRPr lang="ar-SA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069235B-22DB-4231-8291-D64DA2CDEB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AE40DA-1F5A-4A1A-89CA-2BC620DCDB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EC7A5393-9F7B-745E-B7B1-DE2947E13C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3818" b="86119"/>
          <a:stretch/>
        </p:blipFill>
        <p:spPr>
          <a:xfrm>
            <a:off x="517593" y="1012849"/>
            <a:ext cx="3914569" cy="909034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1E8F9B24-D244-AFAC-E080-3A5AF3E84B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9612" y="499017"/>
            <a:ext cx="4510027" cy="5859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017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مشاهدة صورة المصدر">
            <a:extLst>
              <a:ext uri="{FF2B5EF4-FFF2-40B4-BE49-F238E27FC236}">
                <a16:creationId xmlns:a16="http://schemas.microsoft.com/office/drawing/2014/main" id="{CBD6C0D7-C24B-0764-A2A3-5B8AE1885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4819" y="3429000"/>
            <a:ext cx="2498817" cy="329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DC3678B8-3023-451D-2843-BCDBFDFDDF8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09739" y="90654"/>
            <a:ext cx="3382261" cy="1491390"/>
          </a:xfrm>
          <a:prstGeom prst="rect">
            <a:avLst/>
          </a:prstGeom>
        </p:spPr>
      </p:pic>
      <p:pic>
        <p:nvPicPr>
          <p:cNvPr id="3" name="Picture 4" descr="I Did This As My Warm Up Doodle Today Clipart (#2938082) - PinClipart">
            <a:extLst>
              <a:ext uri="{FF2B5EF4-FFF2-40B4-BE49-F238E27FC236}">
                <a16:creationId xmlns:a16="http://schemas.microsoft.com/office/drawing/2014/main" id="{1F4CA6BE-B253-12B9-0A09-227AF2D9C1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EDEDED"/>
              </a:clrFrom>
              <a:clrTo>
                <a:srgbClr val="EDEDE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0219" y="1582044"/>
            <a:ext cx="1580997" cy="1740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مربع نص 8">
            <a:hlinkClick r:id="rId5" action="ppaction://hlinksldjump"/>
            <a:extLst>
              <a:ext uri="{FF2B5EF4-FFF2-40B4-BE49-F238E27FC236}">
                <a16:creationId xmlns:a16="http://schemas.microsoft.com/office/drawing/2014/main" id="{9C59CE67-2A57-8409-427E-B968A37BC28D}"/>
              </a:ext>
            </a:extLst>
          </p:cNvPr>
          <p:cNvSpPr txBox="1"/>
          <p:nvPr/>
        </p:nvSpPr>
        <p:spPr>
          <a:xfrm rot="21326640">
            <a:off x="10671650" y="3783522"/>
            <a:ext cx="12757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Warm up</a:t>
            </a:r>
            <a:endParaRPr lang="ar-SA" dirty="0"/>
          </a:p>
        </p:txBody>
      </p:sp>
      <p:sp>
        <p:nvSpPr>
          <p:cNvPr id="12" name="مربع نص 11">
            <a:hlinkClick r:id="rId6" action="ppaction://hlinksldjump"/>
            <a:extLst>
              <a:ext uri="{FF2B5EF4-FFF2-40B4-BE49-F238E27FC236}">
                <a16:creationId xmlns:a16="http://schemas.microsoft.com/office/drawing/2014/main" id="{CB370098-2104-931E-D0DB-C0CD531E4648}"/>
              </a:ext>
            </a:extLst>
          </p:cNvPr>
          <p:cNvSpPr txBox="1"/>
          <p:nvPr/>
        </p:nvSpPr>
        <p:spPr>
          <a:xfrm rot="21326640">
            <a:off x="10068820" y="5413373"/>
            <a:ext cx="164134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questions</a:t>
            </a:r>
            <a:endParaRPr lang="ar-SA" dirty="0"/>
          </a:p>
        </p:txBody>
      </p:sp>
      <p:sp>
        <p:nvSpPr>
          <p:cNvPr id="13" name="مربع نص 12">
            <a:hlinkClick r:id="rId6" action="ppaction://hlinksldjump"/>
            <a:extLst>
              <a:ext uri="{FF2B5EF4-FFF2-40B4-BE49-F238E27FC236}">
                <a16:creationId xmlns:a16="http://schemas.microsoft.com/office/drawing/2014/main" id="{F1C02C0B-F673-BED6-9355-6CD9414F41C2}"/>
              </a:ext>
            </a:extLst>
          </p:cNvPr>
          <p:cNvSpPr txBox="1"/>
          <p:nvPr/>
        </p:nvSpPr>
        <p:spPr>
          <a:xfrm rot="20984729">
            <a:off x="10546562" y="6012670"/>
            <a:ext cx="142994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800" dirty="0"/>
              <a:t>summative</a:t>
            </a:r>
            <a:endParaRPr lang="ar-SA" dirty="0"/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A2FE5576-E00A-36A9-61C5-6736039E8DD5}"/>
              </a:ext>
            </a:extLst>
          </p:cNvPr>
          <p:cNvSpPr/>
          <p:nvPr/>
        </p:nvSpPr>
        <p:spPr>
          <a:xfrm>
            <a:off x="918094" y="594697"/>
            <a:ext cx="5531985" cy="646331"/>
          </a:xfrm>
          <a:prstGeom prst="rect">
            <a:avLst/>
          </a:prstGeom>
          <a:solidFill>
            <a:srgbClr val="FF66CC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sz="3600" dirty="0">
                <a:latin typeface="Papyrus" panose="03070502060502030205" pitchFamily="66" charset="0"/>
              </a:rPr>
              <a:t>    Total physical response</a:t>
            </a:r>
            <a:endParaRPr lang="ar-SA" sz="3600" dirty="0">
              <a:latin typeface="Papyrus" panose="03070502060502030205" pitchFamily="66" charset="0"/>
            </a:endParaRPr>
          </a:p>
        </p:txBody>
      </p:sp>
      <p:pic>
        <p:nvPicPr>
          <p:cNvPr id="2050" name="Picture 2" descr="Girl Date Stamper Job Clip Art - Sit Down At School Transparent PNG -  302x500 - Free Download on NicePNG">
            <a:extLst>
              <a:ext uri="{FF2B5EF4-FFF2-40B4-BE49-F238E27FC236}">
                <a16:creationId xmlns:a16="http://schemas.microsoft.com/office/drawing/2014/main" id="{2125F185-2800-AFFF-22B2-161422CD56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0806" y="2112754"/>
            <a:ext cx="4745891" cy="335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فقاعة الكلام: مستطيلة مستديرة الزوايا 6">
            <a:extLst>
              <a:ext uri="{FF2B5EF4-FFF2-40B4-BE49-F238E27FC236}">
                <a16:creationId xmlns:a16="http://schemas.microsoft.com/office/drawing/2014/main" id="{AFF12E63-F63F-5E61-59A3-846E47AE8DE6}"/>
              </a:ext>
            </a:extLst>
          </p:cNvPr>
          <p:cNvSpPr/>
          <p:nvPr/>
        </p:nvSpPr>
        <p:spPr>
          <a:xfrm>
            <a:off x="3215825" y="1791236"/>
            <a:ext cx="2378486" cy="578882"/>
          </a:xfrm>
          <a:prstGeom prst="wedgeRoundRectCallout">
            <a:avLst>
              <a:gd name="adj1" fmla="val -67001"/>
              <a:gd name="adj2" fmla="val 113147"/>
              <a:gd name="adj3" fmla="val 16667"/>
            </a:avLst>
          </a:prstGeom>
          <a:solidFill>
            <a:srgbClr val="00B050"/>
          </a:solidFill>
        </p:spPr>
        <p:txBody>
          <a:bodyPr wrap="squar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sz="2800" dirty="0"/>
              <a:t>Stand up</a:t>
            </a:r>
            <a:endParaRPr lang="ar-SA" sz="2800" b="1" dirty="0"/>
          </a:p>
        </p:txBody>
      </p:sp>
      <p:sp>
        <p:nvSpPr>
          <p:cNvPr id="14" name="فقاعة الكلام: مستطيلة مستديرة الزوايا 13">
            <a:extLst>
              <a:ext uri="{FF2B5EF4-FFF2-40B4-BE49-F238E27FC236}">
                <a16:creationId xmlns:a16="http://schemas.microsoft.com/office/drawing/2014/main" id="{CC82A033-0FCD-012F-2D3A-E07F31F2312C}"/>
              </a:ext>
            </a:extLst>
          </p:cNvPr>
          <p:cNvSpPr/>
          <p:nvPr/>
        </p:nvSpPr>
        <p:spPr>
          <a:xfrm>
            <a:off x="3215824" y="2833986"/>
            <a:ext cx="3133859" cy="578882"/>
          </a:xfrm>
          <a:prstGeom prst="wedgeRoundRectCallout">
            <a:avLst>
              <a:gd name="adj1" fmla="val -67001"/>
              <a:gd name="adj2" fmla="val 113147"/>
              <a:gd name="adj3" fmla="val 16667"/>
            </a:avLst>
          </a:prstGeom>
          <a:solidFill>
            <a:srgbClr val="00B050"/>
          </a:solidFill>
        </p:spPr>
        <p:txBody>
          <a:bodyPr wrap="squar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sz="2800" dirty="0"/>
              <a:t>Open the book</a:t>
            </a:r>
            <a:endParaRPr lang="ar-SA" sz="2800" b="1" dirty="0"/>
          </a:p>
        </p:txBody>
      </p:sp>
      <p:sp>
        <p:nvSpPr>
          <p:cNvPr id="15" name="فقاعة الكلام: مستطيلة مستديرة الزوايا 14">
            <a:extLst>
              <a:ext uri="{FF2B5EF4-FFF2-40B4-BE49-F238E27FC236}">
                <a16:creationId xmlns:a16="http://schemas.microsoft.com/office/drawing/2014/main" id="{D681FA90-8177-2E4C-733C-37069D2547BD}"/>
              </a:ext>
            </a:extLst>
          </p:cNvPr>
          <p:cNvSpPr/>
          <p:nvPr/>
        </p:nvSpPr>
        <p:spPr>
          <a:xfrm>
            <a:off x="3307223" y="3913500"/>
            <a:ext cx="2378486" cy="578882"/>
          </a:xfrm>
          <a:prstGeom prst="wedgeRoundRectCallout">
            <a:avLst>
              <a:gd name="adj1" fmla="val -67001"/>
              <a:gd name="adj2" fmla="val 113147"/>
              <a:gd name="adj3" fmla="val 16667"/>
            </a:avLst>
          </a:prstGeom>
          <a:solidFill>
            <a:srgbClr val="00B050"/>
          </a:solidFill>
        </p:spPr>
        <p:txBody>
          <a:bodyPr wrap="squar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sz="2800" dirty="0"/>
              <a:t>Sit down</a:t>
            </a:r>
            <a:endParaRPr lang="ar-SA" sz="2800" b="1" dirty="0"/>
          </a:p>
        </p:txBody>
      </p:sp>
      <p:sp>
        <p:nvSpPr>
          <p:cNvPr id="16" name="فقاعة الكلام: مستطيلة مستديرة الزوايا 15">
            <a:extLst>
              <a:ext uri="{FF2B5EF4-FFF2-40B4-BE49-F238E27FC236}">
                <a16:creationId xmlns:a16="http://schemas.microsoft.com/office/drawing/2014/main" id="{28608AC5-7E7B-EB07-CD69-71605A5A744E}"/>
              </a:ext>
            </a:extLst>
          </p:cNvPr>
          <p:cNvSpPr/>
          <p:nvPr/>
        </p:nvSpPr>
        <p:spPr>
          <a:xfrm>
            <a:off x="3307223" y="5059326"/>
            <a:ext cx="3422988" cy="578882"/>
          </a:xfrm>
          <a:prstGeom prst="wedgeRoundRectCallout">
            <a:avLst>
              <a:gd name="adj1" fmla="val -67001"/>
              <a:gd name="adj2" fmla="val 113147"/>
              <a:gd name="adj3" fmla="val 16667"/>
            </a:avLst>
          </a:prstGeom>
          <a:solidFill>
            <a:srgbClr val="00B050"/>
          </a:solidFill>
        </p:spPr>
        <p:txBody>
          <a:bodyPr wrap="squar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sz="2800" dirty="0"/>
              <a:t>Close the book</a:t>
            </a:r>
            <a:endParaRPr lang="ar-SA" sz="2800" b="1" dirty="0"/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5428B8A4-3754-8733-C4B3-AB582DEB4358}"/>
              </a:ext>
            </a:extLst>
          </p:cNvPr>
          <p:cNvSpPr txBox="1"/>
          <p:nvPr/>
        </p:nvSpPr>
        <p:spPr>
          <a:xfrm>
            <a:off x="7841954" y="2274689"/>
            <a:ext cx="26098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Game of two</a:t>
            </a:r>
            <a:endParaRPr lang="en-US" sz="2800" b="1" dirty="0">
              <a:solidFill>
                <a:schemeClr val="tx1">
                  <a:lumMod val="60000"/>
                  <a:lumOff val="4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2116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وسائط عبر الإنترنت 3" title="Classroom language">
            <a:hlinkClick r:id="" action="ppaction://media"/>
            <a:extLst>
              <a:ext uri="{FF2B5EF4-FFF2-40B4-BE49-F238E27FC236}">
                <a16:creationId xmlns:a16="http://schemas.microsoft.com/office/drawing/2014/main" id="{73673DE2-8884-E3A2-1B36-6DCD2ABEADC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03741" y="269373"/>
            <a:ext cx="11181577" cy="6317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738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مشاهدة صورة المصدر">
            <a:extLst>
              <a:ext uri="{FF2B5EF4-FFF2-40B4-BE49-F238E27FC236}">
                <a16:creationId xmlns:a16="http://schemas.microsoft.com/office/drawing/2014/main" id="{CBD6C0D7-C24B-0764-A2A3-5B8AE1885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4819" y="3429001"/>
            <a:ext cx="2498817" cy="329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مربع نص 8">
            <a:hlinkClick r:id="rId3" action="ppaction://hlinksldjump"/>
            <a:extLst>
              <a:ext uri="{FF2B5EF4-FFF2-40B4-BE49-F238E27FC236}">
                <a16:creationId xmlns:a16="http://schemas.microsoft.com/office/drawing/2014/main" id="{1A228F7B-6ABA-5822-877D-4059E54ABC99}"/>
              </a:ext>
            </a:extLst>
          </p:cNvPr>
          <p:cNvSpPr txBox="1"/>
          <p:nvPr/>
        </p:nvSpPr>
        <p:spPr>
          <a:xfrm rot="21326640">
            <a:off x="10671650" y="3783522"/>
            <a:ext cx="12757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Warm up</a:t>
            </a:r>
            <a:endParaRPr lang="ar-SA" dirty="0"/>
          </a:p>
        </p:txBody>
      </p:sp>
      <p:sp>
        <p:nvSpPr>
          <p:cNvPr id="12" name="مربع نص 11">
            <a:hlinkClick r:id="rId4" action="ppaction://hlinksldjump"/>
            <a:extLst>
              <a:ext uri="{FF2B5EF4-FFF2-40B4-BE49-F238E27FC236}">
                <a16:creationId xmlns:a16="http://schemas.microsoft.com/office/drawing/2014/main" id="{C5522147-DFFF-2349-14BB-89A81F40CF4E}"/>
              </a:ext>
            </a:extLst>
          </p:cNvPr>
          <p:cNvSpPr txBox="1"/>
          <p:nvPr/>
        </p:nvSpPr>
        <p:spPr>
          <a:xfrm rot="21326640">
            <a:off x="10068820" y="5413373"/>
            <a:ext cx="164134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questions</a:t>
            </a:r>
            <a:endParaRPr lang="ar-SA" dirty="0"/>
          </a:p>
        </p:txBody>
      </p:sp>
      <p:sp>
        <p:nvSpPr>
          <p:cNvPr id="13" name="مربع نص 12">
            <a:hlinkClick r:id="rId4" action="ppaction://hlinksldjump"/>
            <a:extLst>
              <a:ext uri="{FF2B5EF4-FFF2-40B4-BE49-F238E27FC236}">
                <a16:creationId xmlns:a16="http://schemas.microsoft.com/office/drawing/2014/main" id="{792DB858-0DA7-AA7B-309D-17BA724F338B}"/>
              </a:ext>
            </a:extLst>
          </p:cNvPr>
          <p:cNvSpPr txBox="1"/>
          <p:nvPr/>
        </p:nvSpPr>
        <p:spPr>
          <a:xfrm rot="20984729">
            <a:off x="10546200" y="6008629"/>
            <a:ext cx="147534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800" dirty="0"/>
              <a:t>summative</a:t>
            </a:r>
            <a:endParaRPr lang="ar-SA" dirty="0"/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02914D95-6535-B970-8491-6F1278178F01}"/>
              </a:ext>
            </a:extLst>
          </p:cNvPr>
          <p:cNvSpPr/>
          <p:nvPr/>
        </p:nvSpPr>
        <p:spPr>
          <a:xfrm>
            <a:off x="10440820" y="361149"/>
            <a:ext cx="1737439" cy="461665"/>
          </a:xfrm>
          <a:prstGeom prst="rect">
            <a:avLst/>
          </a:prstGeom>
          <a:solidFill>
            <a:srgbClr val="B09DBA"/>
          </a:solidFill>
        </p:spPr>
        <p:txBody>
          <a:bodyPr wrap="square" lIns="91440" tIns="45720" rIns="91440" bIns="45720">
            <a:spAutoFit/>
          </a:bodyPr>
          <a:lstStyle/>
          <a:p>
            <a:pPr algn="l" rtl="0"/>
            <a:r>
              <a:rPr lang="en-US" sz="2400" b="1" dirty="0"/>
              <a:t>Page 17</a:t>
            </a:r>
          </a:p>
        </p:txBody>
      </p:sp>
      <p:grpSp>
        <p:nvGrpSpPr>
          <p:cNvPr id="7" name="مجموعة 6">
            <a:extLst>
              <a:ext uri="{FF2B5EF4-FFF2-40B4-BE49-F238E27FC236}">
                <a16:creationId xmlns:a16="http://schemas.microsoft.com/office/drawing/2014/main" id="{69F3C658-37AB-44B8-ED66-412354BC02BB}"/>
              </a:ext>
            </a:extLst>
          </p:cNvPr>
          <p:cNvGrpSpPr/>
          <p:nvPr/>
        </p:nvGrpSpPr>
        <p:grpSpPr>
          <a:xfrm>
            <a:off x="8757442" y="1138644"/>
            <a:ext cx="3336194" cy="1425427"/>
            <a:chOff x="8020382" y="1272326"/>
            <a:chExt cx="3826108" cy="1656828"/>
          </a:xfrm>
        </p:grpSpPr>
        <p:sp>
          <p:nvSpPr>
            <p:cNvPr id="11" name="مستطيل 10">
              <a:extLst>
                <a:ext uri="{FF2B5EF4-FFF2-40B4-BE49-F238E27FC236}">
                  <a16:creationId xmlns:a16="http://schemas.microsoft.com/office/drawing/2014/main" id="{205C2972-DCDF-DF8E-9145-F7C6B721A12F}"/>
                </a:ext>
              </a:extLst>
            </p:cNvPr>
            <p:cNvSpPr/>
            <p:nvPr/>
          </p:nvSpPr>
          <p:spPr>
            <a:xfrm>
              <a:off x="8020382" y="2177899"/>
              <a:ext cx="3631373" cy="751255"/>
            </a:xfrm>
            <a:prstGeom prst="rect">
              <a:avLst/>
            </a:prstGeom>
            <a:solidFill>
              <a:srgbClr val="FF66CC"/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wrap="square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rtl="0"/>
              <a:r>
                <a:rPr lang="en-US" sz="3600" dirty="0">
                  <a:latin typeface="Papyrus" panose="03070502060502030205" pitchFamily="66" charset="0"/>
                </a:rPr>
                <a:t> </a:t>
              </a:r>
              <a:r>
                <a:rPr lang="en-US" sz="3200" dirty="0">
                  <a:latin typeface="Papyrus" panose="03070502060502030205" pitchFamily="66" charset="0"/>
                </a:rPr>
                <a:t>Think pair share</a:t>
              </a:r>
              <a:endParaRPr lang="ar-SA" sz="3600" dirty="0">
                <a:latin typeface="Papyrus" panose="03070502060502030205" pitchFamily="66" charset="0"/>
              </a:endParaRPr>
            </a:p>
          </p:txBody>
        </p:sp>
        <p:sp>
          <p:nvSpPr>
            <p:cNvPr id="18" name="سهم: لليمين 17">
              <a:extLst>
                <a:ext uri="{FF2B5EF4-FFF2-40B4-BE49-F238E27FC236}">
                  <a16:creationId xmlns:a16="http://schemas.microsoft.com/office/drawing/2014/main" id="{5FE36175-70A3-BA9C-93E3-18F4986D5A42}"/>
                </a:ext>
              </a:extLst>
            </p:cNvPr>
            <p:cNvSpPr/>
            <p:nvPr/>
          </p:nvSpPr>
          <p:spPr>
            <a:xfrm>
              <a:off x="9032233" y="1691914"/>
              <a:ext cx="256425" cy="20806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0" name="سهم: لليمين 19">
              <a:extLst>
                <a:ext uri="{FF2B5EF4-FFF2-40B4-BE49-F238E27FC236}">
                  <a16:creationId xmlns:a16="http://schemas.microsoft.com/office/drawing/2014/main" id="{36646F19-AC37-D7B3-D832-CCDC88FCBB67}"/>
                </a:ext>
              </a:extLst>
            </p:cNvPr>
            <p:cNvSpPr/>
            <p:nvPr/>
          </p:nvSpPr>
          <p:spPr>
            <a:xfrm>
              <a:off x="10268683" y="1658672"/>
              <a:ext cx="256425" cy="20806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pic>
          <p:nvPicPr>
            <p:cNvPr id="24" name="صورة 23">
              <a:extLst>
                <a:ext uri="{FF2B5EF4-FFF2-40B4-BE49-F238E27FC236}">
                  <a16:creationId xmlns:a16="http://schemas.microsoft.com/office/drawing/2014/main" id="{6DE4CD87-ABAF-07C3-0A13-D1FD6ED68A1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288195" y="1413577"/>
              <a:ext cx="744039" cy="693108"/>
            </a:xfrm>
            <a:prstGeom prst="rect">
              <a:avLst/>
            </a:prstGeom>
          </p:spPr>
        </p:pic>
        <p:pic>
          <p:nvPicPr>
            <p:cNvPr id="25" name="صورة 24">
              <a:extLst>
                <a:ext uri="{FF2B5EF4-FFF2-40B4-BE49-F238E27FC236}">
                  <a16:creationId xmlns:a16="http://schemas.microsoft.com/office/drawing/2014/main" id="{FF466F44-6C7B-6EFD-2A16-2437DBB536C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88659" y="1272326"/>
              <a:ext cx="1015127" cy="919856"/>
            </a:xfrm>
            <a:prstGeom prst="rect">
              <a:avLst/>
            </a:prstGeom>
          </p:spPr>
        </p:pic>
        <p:pic>
          <p:nvPicPr>
            <p:cNvPr id="26" name="صورة 25">
              <a:extLst>
                <a:ext uri="{FF2B5EF4-FFF2-40B4-BE49-F238E27FC236}">
                  <a16:creationId xmlns:a16="http://schemas.microsoft.com/office/drawing/2014/main" id="{0F7477B2-A7F6-2A87-D103-623C1D20C7B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473616" y="1503996"/>
              <a:ext cx="1372874" cy="461665"/>
            </a:xfrm>
            <a:prstGeom prst="rect">
              <a:avLst/>
            </a:prstGeom>
          </p:spPr>
        </p:pic>
      </p:grpSp>
      <p:sp>
        <p:nvSpPr>
          <p:cNvPr id="34" name="مربع نص 33">
            <a:extLst>
              <a:ext uri="{FF2B5EF4-FFF2-40B4-BE49-F238E27FC236}">
                <a16:creationId xmlns:a16="http://schemas.microsoft.com/office/drawing/2014/main" id="{3111E118-7AF1-15D6-FEE2-0A738C9706FC}"/>
              </a:ext>
            </a:extLst>
          </p:cNvPr>
          <p:cNvSpPr txBox="1"/>
          <p:nvPr/>
        </p:nvSpPr>
        <p:spPr>
          <a:xfrm>
            <a:off x="7745380" y="1296709"/>
            <a:ext cx="4617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4</a:t>
            </a:r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ACF88EC5-EADA-E46A-7728-8E5BBD411E4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3165" y="34954"/>
            <a:ext cx="8629713" cy="6719937"/>
          </a:xfrm>
          <a:prstGeom prst="rect">
            <a:avLst/>
          </a:prstGeom>
        </p:spPr>
      </p:pic>
      <p:pic>
        <p:nvPicPr>
          <p:cNvPr id="2" name="Google Shape;146;p12">
            <a:extLst>
              <a:ext uri="{FF2B5EF4-FFF2-40B4-BE49-F238E27FC236}">
                <a16:creationId xmlns:a16="http://schemas.microsoft.com/office/drawing/2014/main" id="{E256B378-C427-9DC9-3AAD-C180C0FCFB19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688455" y="273714"/>
            <a:ext cx="6819900" cy="6667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" name="مجموعة 2">
            <a:extLst>
              <a:ext uri="{FF2B5EF4-FFF2-40B4-BE49-F238E27FC236}">
                <a16:creationId xmlns:a16="http://schemas.microsoft.com/office/drawing/2014/main" id="{EB8D70B1-4442-B15E-A1C5-5B6EC835EDD9}"/>
              </a:ext>
            </a:extLst>
          </p:cNvPr>
          <p:cNvGrpSpPr/>
          <p:nvPr/>
        </p:nvGrpSpPr>
        <p:grpSpPr>
          <a:xfrm>
            <a:off x="7745380" y="4628978"/>
            <a:ext cx="1688247" cy="1546561"/>
            <a:chOff x="327556" y="989625"/>
            <a:chExt cx="1688247" cy="1546561"/>
          </a:xfrm>
        </p:grpSpPr>
        <p:pic>
          <p:nvPicPr>
            <p:cNvPr id="6" name="Picture 8" descr="Clip Art Loud Speaker , Free Transparent Clipart - ClipartKey">
              <a:extLst>
                <a:ext uri="{FF2B5EF4-FFF2-40B4-BE49-F238E27FC236}">
                  <a16:creationId xmlns:a16="http://schemas.microsoft.com/office/drawing/2014/main" id="{CC3D6EC8-0742-FE41-CA33-EDE64C4061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52833" y="989625"/>
              <a:ext cx="1562970" cy="1085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مستطيل 7">
              <a:extLst>
                <a:ext uri="{FF2B5EF4-FFF2-40B4-BE49-F238E27FC236}">
                  <a16:creationId xmlns:a16="http://schemas.microsoft.com/office/drawing/2014/main" id="{76FD5985-1CD3-5C27-F19A-52DF39283C39}"/>
                </a:ext>
              </a:extLst>
            </p:cNvPr>
            <p:cNvSpPr/>
            <p:nvPr/>
          </p:nvSpPr>
          <p:spPr>
            <a:xfrm>
              <a:off x="327556" y="1889855"/>
              <a:ext cx="1562970" cy="646331"/>
            </a:xfrm>
            <a:prstGeom prst="rect">
              <a:avLst/>
            </a:prstGeom>
            <a:solidFill>
              <a:srgbClr val="FF66CC"/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wrap="square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rtl="0"/>
              <a:r>
                <a:rPr lang="en-US" sz="3600" dirty="0">
                  <a:latin typeface="Papyrus" panose="03070502060502030205" pitchFamily="66" charset="0"/>
                </a:rPr>
                <a:t>    read</a:t>
              </a:r>
              <a:endParaRPr lang="ar-SA" sz="3600" dirty="0">
                <a:latin typeface="Papyrus" panose="03070502060502030205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6398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مشاهدة صورة المصدر">
            <a:extLst>
              <a:ext uri="{FF2B5EF4-FFF2-40B4-BE49-F238E27FC236}">
                <a16:creationId xmlns:a16="http://schemas.microsoft.com/office/drawing/2014/main" id="{CBD6C0D7-C24B-0764-A2A3-5B8AE1885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4819" y="3429001"/>
            <a:ext cx="2498817" cy="329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مربع نص 8">
            <a:hlinkClick r:id="rId3" action="ppaction://hlinksldjump"/>
            <a:extLst>
              <a:ext uri="{FF2B5EF4-FFF2-40B4-BE49-F238E27FC236}">
                <a16:creationId xmlns:a16="http://schemas.microsoft.com/office/drawing/2014/main" id="{EC91F3BF-BAB8-5F3A-FC19-BB54F6D77689}"/>
              </a:ext>
            </a:extLst>
          </p:cNvPr>
          <p:cNvSpPr txBox="1"/>
          <p:nvPr/>
        </p:nvSpPr>
        <p:spPr>
          <a:xfrm rot="21326640">
            <a:off x="10671650" y="3783522"/>
            <a:ext cx="12757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Warm up</a:t>
            </a:r>
            <a:endParaRPr lang="ar-SA" dirty="0"/>
          </a:p>
        </p:txBody>
      </p:sp>
      <p:sp>
        <p:nvSpPr>
          <p:cNvPr id="12" name="مربع نص 11">
            <a:hlinkClick r:id="rId4" action="ppaction://hlinksldjump"/>
            <a:extLst>
              <a:ext uri="{FF2B5EF4-FFF2-40B4-BE49-F238E27FC236}">
                <a16:creationId xmlns:a16="http://schemas.microsoft.com/office/drawing/2014/main" id="{07CACBCA-67FF-F98B-1B0B-95B69857A982}"/>
              </a:ext>
            </a:extLst>
          </p:cNvPr>
          <p:cNvSpPr txBox="1"/>
          <p:nvPr/>
        </p:nvSpPr>
        <p:spPr>
          <a:xfrm rot="21326640">
            <a:off x="10068820" y="5413373"/>
            <a:ext cx="164134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questions</a:t>
            </a:r>
            <a:endParaRPr lang="ar-SA" dirty="0"/>
          </a:p>
        </p:txBody>
      </p:sp>
      <p:sp>
        <p:nvSpPr>
          <p:cNvPr id="13" name="مربع نص 12">
            <a:hlinkClick r:id="rId4" action="ppaction://hlinksldjump"/>
            <a:extLst>
              <a:ext uri="{FF2B5EF4-FFF2-40B4-BE49-F238E27FC236}">
                <a16:creationId xmlns:a16="http://schemas.microsoft.com/office/drawing/2014/main" id="{05C1B5F3-81BC-2895-6AC9-C0DBC4DAB5EC}"/>
              </a:ext>
            </a:extLst>
          </p:cNvPr>
          <p:cNvSpPr txBox="1"/>
          <p:nvPr/>
        </p:nvSpPr>
        <p:spPr>
          <a:xfrm rot="20984729">
            <a:off x="10546302" y="6009757"/>
            <a:ext cx="146267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800" dirty="0"/>
              <a:t>summative</a:t>
            </a:r>
            <a:endParaRPr lang="ar-SA" dirty="0"/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48451021-DCA1-8A2A-1EFF-432B2D3D1EE1}"/>
              </a:ext>
            </a:extLst>
          </p:cNvPr>
          <p:cNvSpPr/>
          <p:nvPr/>
        </p:nvSpPr>
        <p:spPr>
          <a:xfrm>
            <a:off x="10237893" y="364045"/>
            <a:ext cx="1737439" cy="461665"/>
          </a:xfrm>
          <a:prstGeom prst="rect">
            <a:avLst/>
          </a:prstGeom>
          <a:solidFill>
            <a:srgbClr val="B09DBA"/>
          </a:solidFill>
        </p:spPr>
        <p:txBody>
          <a:bodyPr wrap="square" lIns="91440" tIns="45720" rIns="91440" bIns="45720">
            <a:spAutoFit/>
          </a:bodyPr>
          <a:lstStyle/>
          <a:p>
            <a:pPr algn="l" rtl="0"/>
            <a:r>
              <a:rPr lang="en-US" sz="2400" b="1" dirty="0"/>
              <a:t>Page 17</a:t>
            </a:r>
          </a:p>
        </p:txBody>
      </p:sp>
      <p:sp>
        <p:nvSpPr>
          <p:cNvPr id="7" name="فقاعة الكلام: مستطيلة مستديرة الزوايا 6">
            <a:extLst>
              <a:ext uri="{FF2B5EF4-FFF2-40B4-BE49-F238E27FC236}">
                <a16:creationId xmlns:a16="http://schemas.microsoft.com/office/drawing/2014/main" id="{7B693679-F3B5-DE19-E41D-DA028F1364F9}"/>
              </a:ext>
            </a:extLst>
          </p:cNvPr>
          <p:cNvSpPr/>
          <p:nvPr/>
        </p:nvSpPr>
        <p:spPr>
          <a:xfrm>
            <a:off x="1245037" y="319040"/>
            <a:ext cx="3105462" cy="578882"/>
          </a:xfrm>
          <a:prstGeom prst="wedgeRoundRectCallout">
            <a:avLst>
              <a:gd name="adj1" fmla="val -2295"/>
              <a:gd name="adj2" fmla="val 198504"/>
              <a:gd name="adj3" fmla="val 16667"/>
            </a:avLst>
          </a:prstGeom>
          <a:solidFill>
            <a:srgbClr val="00B050"/>
          </a:solidFill>
        </p:spPr>
        <p:txBody>
          <a:bodyPr wrap="squar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sz="2800" dirty="0"/>
              <a:t>Say  :    </a:t>
            </a:r>
            <a:r>
              <a:rPr lang="en-US" sz="2800" b="1" dirty="0"/>
              <a:t>please</a:t>
            </a:r>
            <a:r>
              <a:rPr lang="en-US" sz="2800" dirty="0"/>
              <a:t> </a:t>
            </a:r>
            <a:endParaRPr lang="ar-SA" sz="2800" b="1" dirty="0"/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959B83E4-00D8-8A64-6E9D-55D30AF9E2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932" y="3653209"/>
            <a:ext cx="1706413" cy="1546264"/>
          </a:xfrm>
          <a:prstGeom prst="rect">
            <a:avLst/>
          </a:prstGeom>
        </p:spPr>
      </p:pic>
      <p:sp>
        <p:nvSpPr>
          <p:cNvPr id="3" name="مستطيل 2">
            <a:extLst>
              <a:ext uri="{FF2B5EF4-FFF2-40B4-BE49-F238E27FC236}">
                <a16:creationId xmlns:a16="http://schemas.microsoft.com/office/drawing/2014/main" id="{A4AD9249-BCBE-3D77-A3F7-1B777A229B1C}"/>
              </a:ext>
            </a:extLst>
          </p:cNvPr>
          <p:cNvSpPr/>
          <p:nvPr/>
        </p:nvSpPr>
        <p:spPr>
          <a:xfrm>
            <a:off x="558200" y="5199473"/>
            <a:ext cx="2639258" cy="646331"/>
          </a:xfrm>
          <a:prstGeom prst="rect">
            <a:avLst/>
          </a:prstGeom>
          <a:solidFill>
            <a:srgbClr val="FF66CC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sz="3600" dirty="0">
                <a:latin typeface="Papyrus" panose="03070502060502030205" pitchFamily="66" charset="0"/>
              </a:rPr>
              <a:t>    pair  work</a:t>
            </a:r>
            <a:endParaRPr lang="ar-SA" sz="3600" dirty="0">
              <a:latin typeface="Papyrus" panose="03070502060502030205" pitchFamily="66" charset="0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83E50165-6F4D-D587-16FC-E1F537633C2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78783"/>
          <a:stretch/>
        </p:blipFill>
        <p:spPr>
          <a:xfrm>
            <a:off x="558200" y="1254812"/>
            <a:ext cx="11289414" cy="816049"/>
          </a:xfrm>
          <a:prstGeom prst="rect">
            <a:avLst/>
          </a:prstGeom>
        </p:spPr>
      </p:pic>
      <p:pic>
        <p:nvPicPr>
          <p:cNvPr id="3074" name="Picture 2" descr="منزلة حسن الخلق - بطاقات الواتس آب والشبكات الاجتماعية">
            <a:extLst>
              <a:ext uri="{FF2B5EF4-FFF2-40B4-BE49-F238E27FC236}">
                <a16:creationId xmlns:a16="http://schemas.microsoft.com/office/drawing/2014/main" id="{3E11F4CC-6AEB-1DBB-74A9-492A6A4B7E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14"/>
          <a:stretch/>
        </p:blipFill>
        <p:spPr bwMode="auto">
          <a:xfrm>
            <a:off x="5074962" y="2419925"/>
            <a:ext cx="4386305" cy="40128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662756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صورة 10">
            <a:extLst>
              <a:ext uri="{FF2B5EF4-FFF2-40B4-BE49-F238E27FC236}">
                <a16:creationId xmlns:a16="http://schemas.microsoft.com/office/drawing/2014/main" id="{70CC3F93-22B4-DCE7-AA47-1FCF0AB284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434" r="15363" b="3076"/>
          <a:stretch/>
        </p:blipFill>
        <p:spPr>
          <a:xfrm>
            <a:off x="270828" y="2714498"/>
            <a:ext cx="9554954" cy="2634269"/>
          </a:xfrm>
          <a:prstGeom prst="rect">
            <a:avLst/>
          </a:prstGeom>
        </p:spPr>
      </p:pic>
      <p:pic>
        <p:nvPicPr>
          <p:cNvPr id="5" name="Picture 2" descr="مشاهدة صورة المصدر">
            <a:extLst>
              <a:ext uri="{FF2B5EF4-FFF2-40B4-BE49-F238E27FC236}">
                <a16:creationId xmlns:a16="http://schemas.microsoft.com/office/drawing/2014/main" id="{CBD6C0D7-C24B-0764-A2A3-5B8AE1885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4819" y="3429001"/>
            <a:ext cx="2498817" cy="329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مربع نص 13">
            <a:hlinkClick r:id="rId4" action="ppaction://hlinksldjump"/>
            <a:extLst>
              <a:ext uri="{FF2B5EF4-FFF2-40B4-BE49-F238E27FC236}">
                <a16:creationId xmlns:a16="http://schemas.microsoft.com/office/drawing/2014/main" id="{0CA10267-9770-BA78-2BF9-81CB94703B4A}"/>
              </a:ext>
            </a:extLst>
          </p:cNvPr>
          <p:cNvSpPr txBox="1"/>
          <p:nvPr/>
        </p:nvSpPr>
        <p:spPr>
          <a:xfrm rot="21326640">
            <a:off x="10671650" y="3783522"/>
            <a:ext cx="12757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Warm up</a:t>
            </a:r>
            <a:endParaRPr lang="ar-SA" dirty="0"/>
          </a:p>
        </p:txBody>
      </p:sp>
      <p:sp>
        <p:nvSpPr>
          <p:cNvPr id="17" name="مربع نص 16">
            <a:hlinkClick r:id="rId5" action="ppaction://hlinksldjump"/>
            <a:extLst>
              <a:ext uri="{FF2B5EF4-FFF2-40B4-BE49-F238E27FC236}">
                <a16:creationId xmlns:a16="http://schemas.microsoft.com/office/drawing/2014/main" id="{223DF431-1A11-A7E5-174C-F22AE413A505}"/>
              </a:ext>
            </a:extLst>
          </p:cNvPr>
          <p:cNvSpPr txBox="1"/>
          <p:nvPr/>
        </p:nvSpPr>
        <p:spPr>
          <a:xfrm rot="21326640">
            <a:off x="10068820" y="5413373"/>
            <a:ext cx="164134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questions</a:t>
            </a:r>
            <a:endParaRPr lang="ar-SA" dirty="0"/>
          </a:p>
        </p:txBody>
      </p:sp>
      <p:sp>
        <p:nvSpPr>
          <p:cNvPr id="18" name="مربع نص 17">
            <a:hlinkClick r:id="rId5" action="ppaction://hlinksldjump"/>
            <a:extLst>
              <a:ext uri="{FF2B5EF4-FFF2-40B4-BE49-F238E27FC236}">
                <a16:creationId xmlns:a16="http://schemas.microsoft.com/office/drawing/2014/main" id="{B7A3AA15-F458-7A28-5624-62F280674C7D}"/>
              </a:ext>
            </a:extLst>
          </p:cNvPr>
          <p:cNvSpPr txBox="1"/>
          <p:nvPr/>
        </p:nvSpPr>
        <p:spPr>
          <a:xfrm rot="20984729">
            <a:off x="10545962" y="6005977"/>
            <a:ext cx="150514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800" dirty="0"/>
              <a:t>summative</a:t>
            </a:r>
            <a:endParaRPr lang="ar-SA" dirty="0"/>
          </a:p>
        </p:txBody>
      </p: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5F5EDD9B-2817-AF4B-D453-52F24FC22CD5}"/>
              </a:ext>
            </a:extLst>
          </p:cNvPr>
          <p:cNvGrpSpPr/>
          <p:nvPr/>
        </p:nvGrpSpPr>
        <p:grpSpPr>
          <a:xfrm>
            <a:off x="7956563" y="588182"/>
            <a:ext cx="3529297" cy="1206838"/>
            <a:chOff x="8020382" y="1272326"/>
            <a:chExt cx="3826108" cy="1656828"/>
          </a:xfrm>
        </p:grpSpPr>
        <p:sp>
          <p:nvSpPr>
            <p:cNvPr id="3" name="مستطيل 2">
              <a:extLst>
                <a:ext uri="{FF2B5EF4-FFF2-40B4-BE49-F238E27FC236}">
                  <a16:creationId xmlns:a16="http://schemas.microsoft.com/office/drawing/2014/main" id="{4A8BDEA8-184C-D206-595A-2B3163E54A53}"/>
                </a:ext>
              </a:extLst>
            </p:cNvPr>
            <p:cNvSpPr/>
            <p:nvPr/>
          </p:nvSpPr>
          <p:spPr>
            <a:xfrm>
              <a:off x="8020382" y="2177899"/>
              <a:ext cx="3631373" cy="751255"/>
            </a:xfrm>
            <a:prstGeom prst="rect">
              <a:avLst/>
            </a:prstGeom>
            <a:solidFill>
              <a:srgbClr val="FF66CC"/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wrap="square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rtl="0"/>
              <a:r>
                <a:rPr lang="en-US" sz="3600" dirty="0">
                  <a:latin typeface="Papyrus" panose="03070502060502030205" pitchFamily="66" charset="0"/>
                </a:rPr>
                <a:t> </a:t>
              </a:r>
              <a:r>
                <a:rPr lang="en-US" sz="3200" dirty="0">
                  <a:latin typeface="Papyrus" panose="03070502060502030205" pitchFamily="66" charset="0"/>
                </a:rPr>
                <a:t>Think pair share</a:t>
              </a:r>
              <a:endParaRPr lang="ar-SA" sz="3600" dirty="0">
                <a:latin typeface="Papyrus" panose="03070502060502030205" pitchFamily="66" charset="0"/>
              </a:endParaRPr>
            </a:p>
          </p:txBody>
        </p:sp>
        <p:sp>
          <p:nvSpPr>
            <p:cNvPr id="4" name="سهم: لليمين 3">
              <a:extLst>
                <a:ext uri="{FF2B5EF4-FFF2-40B4-BE49-F238E27FC236}">
                  <a16:creationId xmlns:a16="http://schemas.microsoft.com/office/drawing/2014/main" id="{10B7A7D1-47BD-4A0B-9D20-F41E12E75B79}"/>
                </a:ext>
              </a:extLst>
            </p:cNvPr>
            <p:cNvSpPr/>
            <p:nvPr/>
          </p:nvSpPr>
          <p:spPr>
            <a:xfrm>
              <a:off x="9032233" y="1691914"/>
              <a:ext cx="256425" cy="20806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6" name="سهم: لليمين 5">
              <a:extLst>
                <a:ext uri="{FF2B5EF4-FFF2-40B4-BE49-F238E27FC236}">
                  <a16:creationId xmlns:a16="http://schemas.microsoft.com/office/drawing/2014/main" id="{B26C02A1-C2BA-96C4-2348-73190F538EA0}"/>
                </a:ext>
              </a:extLst>
            </p:cNvPr>
            <p:cNvSpPr/>
            <p:nvPr/>
          </p:nvSpPr>
          <p:spPr>
            <a:xfrm>
              <a:off x="10268683" y="1658672"/>
              <a:ext cx="256425" cy="20806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pic>
          <p:nvPicPr>
            <p:cNvPr id="16" name="صورة 15">
              <a:extLst>
                <a:ext uri="{FF2B5EF4-FFF2-40B4-BE49-F238E27FC236}">
                  <a16:creationId xmlns:a16="http://schemas.microsoft.com/office/drawing/2014/main" id="{CEF48262-3703-093B-0CCC-8BC4D935115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288195" y="1413577"/>
              <a:ext cx="744039" cy="693108"/>
            </a:xfrm>
            <a:prstGeom prst="rect">
              <a:avLst/>
            </a:prstGeom>
          </p:spPr>
        </p:pic>
        <p:pic>
          <p:nvPicPr>
            <p:cNvPr id="19" name="صورة 18">
              <a:extLst>
                <a:ext uri="{FF2B5EF4-FFF2-40B4-BE49-F238E27FC236}">
                  <a16:creationId xmlns:a16="http://schemas.microsoft.com/office/drawing/2014/main" id="{C31DE07E-5137-21EA-4505-C39BF3589F3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88659" y="1272326"/>
              <a:ext cx="1015127" cy="919856"/>
            </a:xfrm>
            <a:prstGeom prst="rect">
              <a:avLst/>
            </a:prstGeom>
          </p:spPr>
        </p:pic>
        <p:pic>
          <p:nvPicPr>
            <p:cNvPr id="20" name="صورة 19">
              <a:extLst>
                <a:ext uri="{FF2B5EF4-FFF2-40B4-BE49-F238E27FC236}">
                  <a16:creationId xmlns:a16="http://schemas.microsoft.com/office/drawing/2014/main" id="{7A75BFA2-5569-46C9-443C-141057BB37C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473616" y="1503996"/>
              <a:ext cx="1372874" cy="461665"/>
            </a:xfrm>
            <a:prstGeom prst="rect">
              <a:avLst/>
            </a:prstGeom>
          </p:spPr>
        </p:pic>
      </p:grp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545634FB-8C17-9E5B-EF4A-A1FE3002725D}"/>
              </a:ext>
            </a:extLst>
          </p:cNvPr>
          <p:cNvSpPr txBox="1"/>
          <p:nvPr/>
        </p:nvSpPr>
        <p:spPr>
          <a:xfrm>
            <a:off x="4116450" y="2950160"/>
            <a:ext cx="504397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Good morning, let’s start.</a:t>
            </a:r>
            <a:endParaRPr lang="en-US" sz="28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10FE7ED5-A1BD-41A0-0D37-2E2D771081C2}"/>
              </a:ext>
            </a:extLst>
          </p:cNvPr>
          <p:cNvSpPr txBox="1"/>
          <p:nvPr/>
        </p:nvSpPr>
        <p:spPr>
          <a:xfrm>
            <a:off x="4134237" y="3405138"/>
            <a:ext cx="504397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Please sit down.</a:t>
            </a:r>
            <a:endParaRPr lang="en-US" sz="28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A93BF78C-D24E-8D94-9AA2-EA4A17A3385C}"/>
              </a:ext>
            </a:extLst>
          </p:cNvPr>
          <p:cNvSpPr txBox="1"/>
          <p:nvPr/>
        </p:nvSpPr>
        <p:spPr>
          <a:xfrm>
            <a:off x="4152024" y="3860116"/>
            <a:ext cx="504397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Open your books.</a:t>
            </a:r>
            <a:endParaRPr lang="en-US" sz="28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3269B07D-834E-62CA-36B8-C79BA13BB171}"/>
              </a:ext>
            </a:extLst>
          </p:cNvPr>
          <p:cNvSpPr txBox="1"/>
          <p:nvPr/>
        </p:nvSpPr>
        <p:spPr>
          <a:xfrm>
            <a:off x="4169811" y="4315094"/>
            <a:ext cx="504397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Look at page eighteen</a:t>
            </a:r>
            <a:endParaRPr lang="en-US" sz="28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B0F882F9-99CF-1A64-A0EC-F1DC07CBE500}"/>
              </a:ext>
            </a:extLst>
          </p:cNvPr>
          <p:cNvSpPr txBox="1"/>
          <p:nvPr/>
        </p:nvSpPr>
        <p:spPr>
          <a:xfrm>
            <a:off x="4187598" y="4770072"/>
            <a:ext cx="504397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Read the conversation.</a:t>
            </a:r>
            <a:endParaRPr lang="en-US" sz="28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107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فقاعات">
  <a:themeElements>
    <a:clrScheme name="مخصص 7">
      <a:dk1>
        <a:srgbClr val="7030A0"/>
      </a:dk1>
      <a:lt1>
        <a:srgbClr val="F8D1CC"/>
      </a:lt1>
      <a:dk2>
        <a:srgbClr val="2C3C43"/>
      </a:dk2>
      <a:lt2>
        <a:srgbClr val="EBEBEB"/>
      </a:lt2>
      <a:accent1>
        <a:srgbClr val="932313"/>
      </a:accent1>
      <a:accent2>
        <a:srgbClr val="ED97E3"/>
      </a:accent2>
      <a:accent3>
        <a:srgbClr val="F8D1CC"/>
      </a:accent3>
      <a:accent4>
        <a:srgbClr val="F1A499"/>
      </a:accent4>
      <a:accent5>
        <a:srgbClr val="C42F1A"/>
      </a:accent5>
      <a:accent6>
        <a:srgbClr val="FDBFF4"/>
      </a:accent6>
      <a:hlink>
        <a:srgbClr val="FB93EC"/>
      </a:hlink>
      <a:folHlink>
        <a:srgbClr val="7030A0"/>
      </a:folHlink>
    </a:clrScheme>
    <a:fontScheme name="فقاعات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فقاعات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فقاعات</Template>
  <TotalTime>0</TotalTime>
  <Words>142</Words>
  <Application>Microsoft Office PowerPoint</Application>
  <PresentationFormat>شاشة عريضة</PresentationFormat>
  <Paragraphs>52</Paragraphs>
  <Slides>11</Slides>
  <Notes>0</Notes>
  <HiddenSlides>1</HiddenSlides>
  <MMClips>1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11</vt:i4>
      </vt:variant>
    </vt:vector>
  </HeadingPairs>
  <TitlesOfParts>
    <vt:vector size="17" baseType="lpstr">
      <vt:lpstr>Cavolini</vt:lpstr>
      <vt:lpstr>Century Gothic</vt:lpstr>
      <vt:lpstr>Garamond</vt:lpstr>
      <vt:lpstr>Goudy Old Style</vt:lpstr>
      <vt:lpstr>Papyrus</vt:lpstr>
      <vt:lpstr>فقاعات</vt:lpstr>
      <vt:lpstr>12 form, meaning &amp; function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 Listen &amp; discuss 2 pair work</dc:title>
  <dc:creator>Dalal Otaibi</dc:creator>
  <cp:lastModifiedBy>Dalal Otaibi</cp:lastModifiedBy>
  <cp:revision>52</cp:revision>
  <dcterms:created xsi:type="dcterms:W3CDTF">2022-08-28T18:22:39Z</dcterms:created>
  <dcterms:modified xsi:type="dcterms:W3CDTF">2023-09-09T12:27:30Z</dcterms:modified>
</cp:coreProperties>
</file>