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sldIdLst>
    <p:sldId id="337" r:id="rId2"/>
    <p:sldId id="333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08/09/2023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9288379" y="6939586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2582564"/>
            <a:ext cx="4195200" cy="1887384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openxmlformats.org/officeDocument/2006/relationships/slideLayout" Target="../slideLayouts/slideLayout10.xml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431" y="3592865"/>
            <a:ext cx="2692442" cy="988400"/>
          </a:xfrm>
        </p:spPr>
        <p:txBody>
          <a:bodyPr/>
          <a:lstStyle/>
          <a:p>
            <a:pPr algn="ctr"/>
            <a:r>
              <a:rPr lang="en-GB" sz="2800" dirty="0"/>
              <a:t>Vocabulary</a:t>
            </a:r>
            <a:br>
              <a:rPr lang="en-GB" sz="2800" dirty="0"/>
            </a:br>
            <a:r>
              <a:rPr lang="en-GB" sz="28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1661371" y="1082832"/>
            <a:ext cx="4195199" cy="3024934"/>
          </a:xfrm>
          <a:ln w="63500" cmpd="thickThin">
            <a:solidFill>
              <a:srgbClr val="FFFF00"/>
            </a:solidFill>
          </a:ln>
        </p:spPr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2</a:t>
            </a:r>
            <a:br>
              <a:rPr lang="en-GB" sz="4800" b="1" dirty="0"/>
            </a:br>
            <a:r>
              <a:rPr lang="en-GB" sz="4800" b="1" dirty="0"/>
              <a:t>Lesson  1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8240" y="5775168"/>
            <a:ext cx="5863412" cy="494200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8486275" y="6858000"/>
            <a:ext cx="3705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288241" y="3902429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 dirty="0">
                <a:solidFill>
                  <a:srgbClr val="000000"/>
                </a:solidFill>
                <a:sym typeface="Arial"/>
              </a:rPr>
              <a:t>(n) a prisoner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88121" y="3902429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>
                <a:solidFill>
                  <a:prstClr val="white"/>
                </a:solidFill>
                <a:sym typeface="Arial"/>
              </a:rPr>
              <a:t>inmate</a:t>
            </a:r>
            <a:endParaRPr lang="en-US" sz="36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951919" y="3902429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667" b="1" kern="0" dirty="0">
                <a:solidFill>
                  <a:srgbClr val="000000"/>
                </a:solidFill>
                <a:sym typeface="Arial"/>
              </a:rPr>
              <a:t>(v) to take control of a moving vehicle by force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951919" y="3902429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>
                <a:solidFill>
                  <a:prstClr val="white"/>
                </a:solidFill>
                <a:sym typeface="Arial"/>
              </a:rPr>
              <a:t>hijack</a:t>
            </a:r>
            <a:endParaRPr lang="en-US" sz="2667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4822" y="879883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 dirty="0">
                <a:solidFill>
                  <a:srgbClr val="000000"/>
                </a:solidFill>
                <a:sym typeface="Arial"/>
              </a:rPr>
              <a:t>(v) to refuse to accept something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4738" y="879883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>
                <a:solidFill>
                  <a:prstClr val="white"/>
                </a:solidFill>
                <a:sym typeface="Arial"/>
              </a:rPr>
              <a:t>decline</a:t>
            </a:r>
            <a:endParaRPr lang="en-US" sz="40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8982538" y="819971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600" b="1" kern="0" dirty="0">
                <a:solidFill>
                  <a:srgbClr val="000000"/>
                </a:solidFill>
                <a:sym typeface="Arial"/>
              </a:rPr>
              <a:t>(v) to leave or give up something</a:t>
            </a:r>
            <a:endParaRPr lang="en-US" sz="36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982454" y="819971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4400" b="1" dirty="0"/>
              <a:t>abandon</a:t>
            </a:r>
          </a:p>
        </p:txBody>
      </p:sp>
      <p:pic>
        <p:nvPicPr>
          <p:cNvPr id="2" name="abandon">
            <a:hlinkClick r:id="" action="ppaction://media"/>
            <a:extLst>
              <a:ext uri="{FF2B5EF4-FFF2-40B4-BE49-F238E27FC236}">
                <a16:creationId xmlns:a16="http://schemas.microsoft.com/office/drawing/2014/main" id="{D95A5191-9B31-4BB4-96ED-E2C0986666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9097867" y="847403"/>
            <a:ext cx="609600" cy="6096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0" name="decline">
            <a:hlinkClick r:id="" action="ppaction://media"/>
            <a:extLst>
              <a:ext uri="{FF2B5EF4-FFF2-40B4-BE49-F238E27FC236}">
                <a16:creationId xmlns:a16="http://schemas.microsoft.com/office/drawing/2014/main" id="{6D8ECFB9-DB73-4BB3-A58C-10F2EEB9A7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490151" y="879883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2" name="hijack">
            <a:hlinkClick r:id="" action="ppaction://media"/>
            <a:extLst>
              <a:ext uri="{FF2B5EF4-FFF2-40B4-BE49-F238E27FC236}">
                <a16:creationId xmlns:a16="http://schemas.microsoft.com/office/drawing/2014/main" id="{F39F6662-1078-41A4-B0B9-627F93A91B93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9086089" y="4041399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3" name="inmate">
            <a:hlinkClick r:id="" action="ppaction://media"/>
            <a:extLst>
              <a:ext uri="{FF2B5EF4-FFF2-40B4-BE49-F238E27FC236}">
                <a16:creationId xmlns:a16="http://schemas.microsoft.com/office/drawing/2014/main" id="{F7523EA8-B359-4557-9AFE-72917B9E425A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405441" y="4041399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39" name="Rounded Rectangle 59">
            <a:extLst>
              <a:ext uri="{FF2B5EF4-FFF2-40B4-BE49-F238E27FC236}">
                <a16:creationId xmlns:a16="http://schemas.microsoft.com/office/drawing/2014/main" id="{4EE6D381-5D56-4986-9F57-50C2B5F33DAF}"/>
              </a:ext>
            </a:extLst>
          </p:cNvPr>
          <p:cNvSpPr/>
          <p:nvPr/>
        </p:nvSpPr>
        <p:spPr>
          <a:xfrm>
            <a:off x="4619960" y="879883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667" b="1" kern="0" dirty="0">
                <a:solidFill>
                  <a:srgbClr val="000000"/>
                </a:solidFill>
                <a:sym typeface="Arial"/>
              </a:rPr>
              <a:t>(</a:t>
            </a:r>
            <a:r>
              <a:rPr lang="en-GB" sz="2667" b="1" kern="0" dirty="0" err="1">
                <a:solidFill>
                  <a:srgbClr val="000000"/>
                </a:solidFill>
                <a:sym typeface="Arial"/>
              </a:rPr>
              <a:t>adj</a:t>
            </a:r>
            <a:r>
              <a:rPr lang="en-GB" sz="2667" b="1" kern="0" dirty="0">
                <a:solidFill>
                  <a:srgbClr val="000000"/>
                </a:solidFill>
                <a:sym typeface="Arial"/>
              </a:rPr>
              <a:t>) without permission; not authorized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0" name="Rounded Rectangle 12">
            <a:extLst>
              <a:ext uri="{FF2B5EF4-FFF2-40B4-BE49-F238E27FC236}">
                <a16:creationId xmlns:a16="http://schemas.microsoft.com/office/drawing/2014/main" id="{CE488E63-FD85-41E4-8750-A87ED69EFDCC}"/>
              </a:ext>
            </a:extLst>
          </p:cNvPr>
          <p:cNvSpPr/>
          <p:nvPr/>
        </p:nvSpPr>
        <p:spPr>
          <a:xfrm>
            <a:off x="4619840" y="879883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>
                <a:solidFill>
                  <a:prstClr val="white"/>
                </a:solidFill>
                <a:sym typeface="Arial"/>
              </a:rPr>
              <a:t>unauthorized</a:t>
            </a:r>
            <a:endParaRPr lang="en-US" sz="28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pic>
        <p:nvPicPr>
          <p:cNvPr id="41" name="unauthorized">
            <a:hlinkClick r:id="" action="ppaction://media"/>
            <a:extLst>
              <a:ext uri="{FF2B5EF4-FFF2-40B4-BE49-F238E27FC236}">
                <a16:creationId xmlns:a16="http://schemas.microsoft.com/office/drawing/2014/main" id="{3E5A9C5A-353A-42F1-8F49-A5DE84FA0D9D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4761689" y="947056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2" name="Rounded Rectangle 43">
            <a:extLst>
              <a:ext uri="{FF2B5EF4-FFF2-40B4-BE49-F238E27FC236}">
                <a16:creationId xmlns:a16="http://schemas.microsoft.com/office/drawing/2014/main" id="{A8F958B9-6F3A-4C33-A563-0367AAC39089}"/>
              </a:ext>
            </a:extLst>
          </p:cNvPr>
          <p:cNvSpPr/>
          <p:nvPr/>
        </p:nvSpPr>
        <p:spPr>
          <a:xfrm>
            <a:off x="4619960" y="3928832"/>
            <a:ext cx="2834640" cy="2075688"/>
          </a:xfrm>
          <a:prstGeom prst="roundRect">
            <a:avLst/>
          </a:prstGeom>
          <a:solidFill>
            <a:srgbClr val="F5DD3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733" b="1" kern="0" dirty="0">
                <a:solidFill>
                  <a:srgbClr val="000000"/>
                </a:solidFill>
                <a:sym typeface="Arial"/>
              </a:rPr>
              <a:t>(n) a minor crime</a:t>
            </a:r>
            <a:endParaRPr lang="en-US" sz="3733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43" name="Rounded Rectangle 17">
            <a:extLst>
              <a:ext uri="{FF2B5EF4-FFF2-40B4-BE49-F238E27FC236}">
                <a16:creationId xmlns:a16="http://schemas.microsoft.com/office/drawing/2014/main" id="{DE99956D-3BD8-4397-B2F3-C8BCA51B83B2}"/>
              </a:ext>
            </a:extLst>
          </p:cNvPr>
          <p:cNvSpPr/>
          <p:nvPr/>
        </p:nvSpPr>
        <p:spPr>
          <a:xfrm>
            <a:off x="4619960" y="3928832"/>
            <a:ext cx="2834640" cy="2075688"/>
          </a:xfrm>
          <a:prstGeom prst="roundRect">
            <a:avLst/>
          </a:prstGeom>
          <a:solidFill>
            <a:srgbClr val="94939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>
                <a:solidFill>
                  <a:schemeClr val="bg1"/>
                </a:solidFill>
                <a:sym typeface="Arial"/>
              </a:rPr>
              <a:t>misdemeanor</a:t>
            </a:r>
            <a:endParaRPr lang="en-US" sz="48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  <p:pic>
        <p:nvPicPr>
          <p:cNvPr id="45" name="misdemeanor">
            <a:hlinkClick r:id="" action="ppaction://media"/>
            <a:extLst>
              <a:ext uri="{FF2B5EF4-FFF2-40B4-BE49-F238E27FC236}">
                <a16:creationId xmlns:a16="http://schemas.microsoft.com/office/drawing/2014/main" id="{4C870586-8706-4624-8A7D-914DFE851A55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4757590" y="3994950"/>
            <a:ext cx="609600" cy="609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75163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2" dur="12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0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8" dur="132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10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4" dur="1329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audio>
              <p:cMediaNode vol="80000">
                <p:cTn id="1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0" dur="1355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audio>
              <p:cMediaNode vol="80000">
                <p:cTn id="1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0" dur="1615" fill="hold"/>
                                        <p:tgtEl>
                                          <p:spTgt spid="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audio>
              <p:cMediaNode vol="80000">
                <p:cTn id="1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"/>
                </p:tgtEl>
              </p:cMediaNode>
            </p:audio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2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50"/>
                            </p:stCondLst>
                            <p:childTnLst>
                              <p:par>
                                <p:cTn id="16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50"/>
                            </p:stCondLst>
                            <p:childTnLst>
                              <p:par>
                                <p:cTn id="17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0" dur="1511" fill="hold"/>
                                        <p:tgtEl>
                                          <p:spTgt spid="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audio>
              <p:cMediaNode vol="80000">
                <p:cTn id="18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"/>
                </p:tgtEl>
              </p:cMediaNode>
            </p:audio>
          </p:childTnLst>
        </p:cTn>
      </p:par>
    </p:tnLst>
    <p:bldLst>
      <p:bldP spid="60" grpId="0" animBg="1"/>
      <p:bldP spid="60" grpId="1" animBg="1"/>
      <p:bldP spid="13" grpId="0" animBg="1"/>
      <p:bldP spid="13" grpId="1" animBg="1"/>
      <p:bldP spid="58" grpId="0" animBg="1"/>
      <p:bldP spid="58" grpId="1" animBg="1"/>
      <p:bldP spid="12" grpId="0" animBg="1"/>
      <p:bldP spid="12" grpId="1" animBg="1"/>
      <p:bldP spid="50" grpId="0" animBg="1"/>
      <p:bldP spid="50" grpId="1" animBg="1"/>
      <p:bldP spid="5" grpId="0" animBg="1"/>
      <p:bldP spid="5" grpId="1" animBg="1"/>
      <p:bldP spid="44" grpId="0" animBg="1"/>
      <p:bldP spid="44" grpId="1" animBg="1"/>
      <p:bldP spid="18" grpId="0" animBg="1"/>
      <p:bldP spid="18" grpId="1" animBg="1"/>
      <p:bldP spid="39" grpId="0" animBg="1"/>
      <p:bldP spid="39" grpId="1" animBg="1"/>
      <p:bldP spid="40" grpId="0" animBg="1"/>
      <p:bldP spid="40" grpId="1" animBg="1"/>
      <p:bldP spid="42" grpId="0" animBg="1"/>
      <p:bldP spid="42" grpId="1" animBg="1"/>
      <p:bldP spid="43" grpId="0" animBg="1"/>
      <p:bldP spid="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E00-F551-42D8-9A40-D05C3EC6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878" y="5164106"/>
            <a:ext cx="2114243" cy="913200"/>
          </a:xfrm>
        </p:spPr>
        <p:txBody>
          <a:bodyPr/>
          <a:lstStyle/>
          <a:p>
            <a:pPr algn="l"/>
            <a:r>
              <a:rPr lang="en-GB" dirty="0"/>
              <a:t>Mega Goal 2.1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4802" y="1814108"/>
            <a:ext cx="7685903" cy="793167"/>
          </a:xfrm>
        </p:spPr>
        <p:txBody>
          <a:bodyPr/>
          <a:lstStyle/>
          <a:p>
            <a:pPr algn="l"/>
            <a:r>
              <a:rPr lang="en-GB" sz="5400" b="1" dirty="0">
                <a:solidFill>
                  <a:schemeClr val="accent1">
                    <a:lumMod val="75000"/>
                  </a:schemeClr>
                </a:solidFill>
              </a:rPr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D88C80-F07C-F143-3D73-1E47F1597F4D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169</Words>
  <Application>Microsoft Office PowerPoint</Application>
  <PresentationFormat>Widescreen</PresentationFormat>
  <Paragraphs>23</Paragraphs>
  <Slides>4</Slides>
  <Notes>1</Notes>
  <HiddenSlides>0</HiddenSlides>
  <MMClips>6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Vocabulary Flash Cards</vt:lpstr>
      <vt:lpstr>PowerPoint Presentation</vt:lpstr>
      <vt:lpstr>Mega Goal 2.1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flash_cards;Talal_flash_cards</cp:keywords>
  <cp:lastModifiedBy>Talal Alhazmi</cp:lastModifiedBy>
  <cp:revision>60</cp:revision>
  <dcterms:created xsi:type="dcterms:W3CDTF">2021-01-21T23:38:41Z</dcterms:created>
  <dcterms:modified xsi:type="dcterms:W3CDTF">2023-09-08T16:57:08Z</dcterms:modified>
</cp:coreProperties>
</file>