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69" r:id="rId2"/>
    <p:sldId id="256" r:id="rId3"/>
    <p:sldId id="257" r:id="rId4"/>
    <p:sldId id="284" r:id="rId5"/>
    <p:sldId id="285" r:id="rId6"/>
    <p:sldId id="275" r:id="rId7"/>
    <p:sldId id="289" r:id="rId8"/>
    <p:sldId id="286" r:id="rId9"/>
    <p:sldId id="272" r:id="rId10"/>
    <p:sldId id="288" r:id="rId11"/>
    <p:sldId id="294" r:id="rId12"/>
    <p:sldId id="287" r:id="rId13"/>
    <p:sldId id="295" r:id="rId14"/>
    <p:sldId id="290" r:id="rId15"/>
    <p:sldId id="263" r:id="rId16"/>
    <p:sldId id="296" r:id="rId17"/>
    <p:sldId id="292" r:id="rId18"/>
    <p:sldId id="297" r:id="rId19"/>
    <p:sldId id="291" r:id="rId20"/>
    <p:sldId id="277" r:id="rId21"/>
    <p:sldId id="293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63441" autoAdjust="0"/>
  </p:normalViewPr>
  <p:slideViewPr>
    <p:cSldViewPr>
      <p:cViewPr>
        <p:scale>
          <a:sx n="90" d="100"/>
          <a:sy n="90" d="100"/>
        </p:scale>
        <p:origin x="-10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583;&#1585;&#1587;%20&#1575;&#1604;&#1579;&#1575;&#1606;&#1610;%20&#1575;&#1604;&#1606;&#1576;&#1575;&#1578;&#1575;&#1578;.pptx" TargetMode="External"/><Relationship Id="rId2" Type="http://schemas.openxmlformats.org/officeDocument/2006/relationships/slide" Target="../slides/slide9.xml"/><Relationship Id="rId1" Type="http://schemas.openxmlformats.org/officeDocument/2006/relationships/slide" Target="../slides/slide3.xml"/><Relationship Id="rId4" Type="http://schemas.openxmlformats.org/officeDocument/2006/relationships/slide" Target="../slides/slide6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&#1575;&#1604;&#1583;&#1585;&#1587;%20&#1575;&#1604;&#1579;&#1575;&#1606;&#1610;%20&#1575;&#1604;&#1606;&#1576;&#1575;&#1578;&#1575;&#1578;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53ADE-C3A1-4F98-BE01-02192CE2620C}" type="doc">
      <dgm:prSet loTypeId="urn:microsoft.com/office/officeart/2005/8/layout/chart3" loCatId="cycle" qsTypeId="urn:microsoft.com/office/officeart/2005/8/quickstyle/3d7" qsCatId="3D" csTypeId="urn:microsoft.com/office/officeart/2005/8/colors/colorful1#1" csCatId="colorful" phldr="1"/>
      <dgm:spPr/>
    </dgm:pt>
    <dgm:pt modelId="{7B6EDE10-4285-4BD4-AA17-DD63B0C9CEF4}">
      <dgm:prSet phldrT="[نص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  <a:hlinkClick xmlns:r="http://schemas.openxmlformats.org/officeDocument/2006/relationships" r:id="rId1" action="ppaction://hlinksldjump"/>
            </a:rPr>
            <a:t>التهيئة</a:t>
          </a:r>
          <a:endParaRPr lang="ar-SA" sz="3600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mohammad bold art 1" pitchFamily="2" charset="-78"/>
          </a:endParaRPr>
        </a:p>
      </dgm:t>
    </dgm:pt>
    <dgm:pt modelId="{0007BC75-9224-4C46-937A-FF0436895F8D}" type="parTrans" cxnId="{6344A1EE-486B-4659-8AFD-1509D8478602}">
      <dgm:prSet/>
      <dgm:spPr/>
      <dgm:t>
        <a:bodyPr/>
        <a:lstStyle/>
        <a:p>
          <a:pPr rtl="1"/>
          <a:endParaRPr lang="ar-SA"/>
        </a:p>
      </dgm:t>
    </dgm:pt>
    <dgm:pt modelId="{303B2637-71C5-4E3A-8D8C-DAAAAF1A27CB}" type="sibTrans" cxnId="{6344A1EE-486B-4659-8AFD-1509D8478602}">
      <dgm:prSet/>
      <dgm:spPr/>
      <dgm:t>
        <a:bodyPr/>
        <a:lstStyle/>
        <a:p>
          <a:pPr rtl="1"/>
          <a:endParaRPr lang="ar-SA"/>
        </a:p>
      </dgm:t>
    </dgm:pt>
    <dgm:pt modelId="{36289F68-D26B-40AE-B345-161EC19277F6}">
      <dgm:prSet phldrT="[نص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  <a:hlinkClick xmlns:r="http://schemas.openxmlformats.org/officeDocument/2006/relationships" r:id="rId2" action="ppaction://hlinksldjump"/>
            </a:rPr>
            <a:t>الشرح </a:t>
          </a:r>
          <a:endParaRPr lang="ar-SA" b="1" cap="none" spc="0" dirty="0" smtClean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mohammad bold art 1" pitchFamily="2" charset="-78"/>
          </a:endParaRPr>
        </a:p>
      </dgm:t>
    </dgm:pt>
    <dgm:pt modelId="{09168387-156F-45A1-8812-31E3938A59A2}" type="parTrans" cxnId="{7E170884-5712-4073-9001-3E5F02835E28}">
      <dgm:prSet/>
      <dgm:spPr/>
      <dgm:t>
        <a:bodyPr/>
        <a:lstStyle/>
        <a:p>
          <a:pPr rtl="1"/>
          <a:endParaRPr lang="ar-SA"/>
        </a:p>
      </dgm:t>
    </dgm:pt>
    <dgm:pt modelId="{DFABF623-A13E-4F35-996E-A46572EEB7D8}" type="sibTrans" cxnId="{7E170884-5712-4073-9001-3E5F02835E28}">
      <dgm:prSet/>
      <dgm:spPr/>
      <dgm:t>
        <a:bodyPr/>
        <a:lstStyle/>
        <a:p>
          <a:pPr rtl="1"/>
          <a:endParaRPr lang="ar-SA"/>
        </a:p>
      </dgm:t>
    </dgm:pt>
    <dgm:pt modelId="{7EA48CF1-FF0B-4186-95D2-41A28A0763C2}">
      <dgm:prSet phldrT="[نص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  <a:hlinkClick xmlns:r="http://schemas.openxmlformats.org/officeDocument/2006/relationships" r:id="rId3" action="ppaction://hlinkpres?slideindex=12&amp;slidetitle=عرض تقديمي في PowerPoint"/>
            </a:rPr>
            <a:t>التقويم</a:t>
          </a:r>
          <a:endParaRPr lang="ar-SA" b="1" cap="none" spc="0" dirty="0" smtClean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mohammad bold art 1" pitchFamily="2" charset="-78"/>
          </a:endParaRPr>
        </a:p>
      </dgm:t>
    </dgm:pt>
    <dgm:pt modelId="{D27B177D-407B-4E18-9F41-4BB2B4CF710A}" type="parTrans" cxnId="{4F49F9FD-34DA-449B-8543-38D6F25D304D}">
      <dgm:prSet/>
      <dgm:spPr/>
      <dgm:t>
        <a:bodyPr/>
        <a:lstStyle/>
        <a:p>
          <a:pPr rtl="1"/>
          <a:endParaRPr lang="ar-SA"/>
        </a:p>
      </dgm:t>
    </dgm:pt>
    <dgm:pt modelId="{B8A22FBF-F572-437B-9556-114CA4E0C935}" type="sibTrans" cxnId="{4F49F9FD-34DA-449B-8543-38D6F25D304D}">
      <dgm:prSet/>
      <dgm:spPr/>
      <dgm:t>
        <a:bodyPr/>
        <a:lstStyle/>
        <a:p>
          <a:pPr rtl="1"/>
          <a:endParaRPr lang="ar-SA"/>
        </a:p>
      </dgm:t>
    </dgm:pt>
    <dgm:pt modelId="{65AEC940-C833-4C40-B9FA-968181EEF6AB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sz="28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  <a:hlinkClick xmlns:r="http://schemas.openxmlformats.org/officeDocument/2006/relationships" r:id="rId4" action="ppaction://hlinksldjump"/>
            </a:rPr>
            <a:t>الاستكشاف</a:t>
          </a:r>
          <a:endParaRPr lang="ar-SA" sz="2800" b="1" cap="none" spc="0" dirty="0" smtClean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mohammad bold art 1" pitchFamily="2" charset="-78"/>
          </a:endParaRPr>
        </a:p>
        <a:p>
          <a:pPr rtl="1"/>
          <a:endParaRPr lang="ar-SA" sz="2800" b="1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mohammad bold art 1" pitchFamily="2" charset="-78"/>
          </a:endParaRPr>
        </a:p>
      </dgm:t>
    </dgm:pt>
    <dgm:pt modelId="{8C3F7FD0-13A6-44CD-B9DD-A5C0F7727344}" type="parTrans" cxnId="{36A76BD6-F1BA-4EF6-95B8-5449C61729B4}">
      <dgm:prSet/>
      <dgm:spPr/>
      <dgm:t>
        <a:bodyPr/>
        <a:lstStyle/>
        <a:p>
          <a:pPr rtl="1"/>
          <a:endParaRPr lang="ar-SA"/>
        </a:p>
      </dgm:t>
    </dgm:pt>
    <dgm:pt modelId="{86FECD5C-8F4A-4299-9CC8-A7EE8843DD5A}" type="sibTrans" cxnId="{36A76BD6-F1BA-4EF6-95B8-5449C61729B4}">
      <dgm:prSet/>
      <dgm:spPr/>
      <dgm:t>
        <a:bodyPr/>
        <a:lstStyle/>
        <a:p>
          <a:pPr rtl="1"/>
          <a:endParaRPr lang="ar-SA"/>
        </a:p>
      </dgm:t>
    </dgm:pt>
    <dgm:pt modelId="{BA32CF49-C834-4B8E-887D-478C0C54FF93}" type="pres">
      <dgm:prSet presAssocID="{E9853ADE-C3A1-4F98-BE01-02192CE2620C}" presName="compositeShape" presStyleCnt="0">
        <dgm:presLayoutVars>
          <dgm:chMax val="7"/>
          <dgm:dir/>
          <dgm:resizeHandles val="exact"/>
        </dgm:presLayoutVars>
      </dgm:prSet>
      <dgm:spPr/>
    </dgm:pt>
    <dgm:pt modelId="{376CEB3D-DFDF-453A-B138-64757740B1A5}" type="pres">
      <dgm:prSet presAssocID="{E9853ADE-C3A1-4F98-BE01-02192CE2620C}" presName="wedge1" presStyleLbl="node1" presStyleIdx="0" presStyleCnt="4" custLinFactNeighborX="-1884" custLinFactNeighborY="4190"/>
      <dgm:spPr/>
      <dgm:t>
        <a:bodyPr/>
        <a:lstStyle/>
        <a:p>
          <a:pPr rtl="1"/>
          <a:endParaRPr lang="ar-SA"/>
        </a:p>
      </dgm:t>
    </dgm:pt>
    <dgm:pt modelId="{6F507749-DE9E-4B00-B3B8-EDE51DAD1746}" type="pres">
      <dgm:prSet presAssocID="{E9853ADE-C3A1-4F98-BE01-02192CE262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9FC2E6-FDDB-43F1-84FE-B83D81453CCA}" type="pres">
      <dgm:prSet presAssocID="{E9853ADE-C3A1-4F98-BE01-02192CE2620C}" presName="wedge2" presStyleLbl="node1" presStyleIdx="1" presStyleCnt="4" custLinFactNeighborX="2330"/>
      <dgm:spPr/>
      <dgm:t>
        <a:bodyPr/>
        <a:lstStyle/>
        <a:p>
          <a:pPr rtl="1"/>
          <a:endParaRPr lang="ar-SA"/>
        </a:p>
      </dgm:t>
    </dgm:pt>
    <dgm:pt modelId="{1EB39AF5-850C-49E2-8B79-06C951311E67}" type="pres">
      <dgm:prSet presAssocID="{E9853ADE-C3A1-4F98-BE01-02192CE262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F95F64-05FF-4284-9828-D44139B6EE78}" type="pres">
      <dgm:prSet presAssocID="{E9853ADE-C3A1-4F98-BE01-02192CE2620C}" presName="wedg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3A2CFE64-E2F7-41B9-B0E1-B9D9D3409C54}" type="pres">
      <dgm:prSet presAssocID="{E9853ADE-C3A1-4F98-BE01-02192CE262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F79487-7E2C-41F7-A8C9-E5C60E5712CA}" type="pres">
      <dgm:prSet presAssocID="{E9853ADE-C3A1-4F98-BE01-02192CE2620C}" presName="wedg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7DBE5F6F-2B12-4887-8F36-1905513CC013}" type="pres">
      <dgm:prSet presAssocID="{E9853ADE-C3A1-4F98-BE01-02192CE262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04D9F00-6DC2-4BF0-BC2E-16E34E43DDD1}" type="presOf" srcId="{7B6EDE10-4285-4BD4-AA17-DD63B0C9CEF4}" destId="{6F507749-DE9E-4B00-B3B8-EDE51DAD1746}" srcOrd="1" destOrd="0" presId="urn:microsoft.com/office/officeart/2005/8/layout/chart3"/>
    <dgm:cxn modelId="{36A76BD6-F1BA-4EF6-95B8-5449C61729B4}" srcId="{E9853ADE-C3A1-4F98-BE01-02192CE2620C}" destId="{65AEC940-C833-4C40-B9FA-968181EEF6AB}" srcOrd="1" destOrd="0" parTransId="{8C3F7FD0-13A6-44CD-B9DD-A5C0F7727344}" sibTransId="{86FECD5C-8F4A-4299-9CC8-A7EE8843DD5A}"/>
    <dgm:cxn modelId="{4F49F9FD-34DA-449B-8543-38D6F25D304D}" srcId="{E9853ADE-C3A1-4F98-BE01-02192CE2620C}" destId="{7EA48CF1-FF0B-4186-95D2-41A28A0763C2}" srcOrd="3" destOrd="0" parTransId="{D27B177D-407B-4E18-9F41-4BB2B4CF710A}" sibTransId="{B8A22FBF-F572-437B-9556-114CA4E0C935}"/>
    <dgm:cxn modelId="{6344A1EE-486B-4659-8AFD-1509D8478602}" srcId="{E9853ADE-C3A1-4F98-BE01-02192CE2620C}" destId="{7B6EDE10-4285-4BD4-AA17-DD63B0C9CEF4}" srcOrd="0" destOrd="0" parTransId="{0007BC75-9224-4C46-937A-FF0436895F8D}" sibTransId="{303B2637-71C5-4E3A-8D8C-DAAAAF1A27CB}"/>
    <dgm:cxn modelId="{2F4F1C8B-0576-45A6-8D0E-9B4D2DE94816}" type="presOf" srcId="{36289F68-D26B-40AE-B345-161EC19277F6}" destId="{0FF95F64-05FF-4284-9828-D44139B6EE78}" srcOrd="0" destOrd="0" presId="urn:microsoft.com/office/officeart/2005/8/layout/chart3"/>
    <dgm:cxn modelId="{67AD486C-E7C8-4905-858F-40116F224B99}" type="presOf" srcId="{65AEC940-C833-4C40-B9FA-968181EEF6AB}" destId="{B09FC2E6-FDDB-43F1-84FE-B83D81453CCA}" srcOrd="0" destOrd="0" presId="urn:microsoft.com/office/officeart/2005/8/layout/chart3"/>
    <dgm:cxn modelId="{1F5F5BE9-05AC-49D1-B796-885F8691020B}" type="presOf" srcId="{7EA48CF1-FF0B-4186-95D2-41A28A0763C2}" destId="{C6F79487-7E2C-41F7-A8C9-E5C60E5712CA}" srcOrd="0" destOrd="0" presId="urn:microsoft.com/office/officeart/2005/8/layout/chart3"/>
    <dgm:cxn modelId="{4B7BBDBB-688F-47F2-B3B4-82B26C324477}" type="presOf" srcId="{E9853ADE-C3A1-4F98-BE01-02192CE2620C}" destId="{BA32CF49-C834-4B8E-887D-478C0C54FF93}" srcOrd="0" destOrd="0" presId="urn:microsoft.com/office/officeart/2005/8/layout/chart3"/>
    <dgm:cxn modelId="{496ADE0B-B567-47DE-AD46-C7DCED470CDC}" type="presOf" srcId="{7EA48CF1-FF0B-4186-95D2-41A28A0763C2}" destId="{7DBE5F6F-2B12-4887-8F36-1905513CC013}" srcOrd="1" destOrd="0" presId="urn:microsoft.com/office/officeart/2005/8/layout/chart3"/>
    <dgm:cxn modelId="{11716B5B-8AFB-4181-9A99-A3A4DCCCDEEB}" type="presOf" srcId="{36289F68-D26B-40AE-B345-161EC19277F6}" destId="{3A2CFE64-E2F7-41B9-B0E1-B9D9D3409C54}" srcOrd="1" destOrd="0" presId="urn:microsoft.com/office/officeart/2005/8/layout/chart3"/>
    <dgm:cxn modelId="{8E4A9242-F372-4038-87C3-150F85914DF2}" type="presOf" srcId="{65AEC940-C833-4C40-B9FA-968181EEF6AB}" destId="{1EB39AF5-850C-49E2-8B79-06C951311E67}" srcOrd="1" destOrd="0" presId="urn:microsoft.com/office/officeart/2005/8/layout/chart3"/>
    <dgm:cxn modelId="{7E170884-5712-4073-9001-3E5F02835E28}" srcId="{E9853ADE-C3A1-4F98-BE01-02192CE2620C}" destId="{36289F68-D26B-40AE-B345-161EC19277F6}" srcOrd="2" destOrd="0" parTransId="{09168387-156F-45A1-8812-31E3938A59A2}" sibTransId="{DFABF623-A13E-4F35-996E-A46572EEB7D8}"/>
    <dgm:cxn modelId="{3C005DDC-653E-4495-A474-AEF2BC645815}" type="presOf" srcId="{7B6EDE10-4285-4BD4-AA17-DD63B0C9CEF4}" destId="{376CEB3D-DFDF-453A-B138-64757740B1A5}" srcOrd="0" destOrd="0" presId="urn:microsoft.com/office/officeart/2005/8/layout/chart3"/>
    <dgm:cxn modelId="{FEC689E4-6446-4E0C-ABAA-7207A42847A4}" type="presParOf" srcId="{BA32CF49-C834-4B8E-887D-478C0C54FF93}" destId="{376CEB3D-DFDF-453A-B138-64757740B1A5}" srcOrd="0" destOrd="0" presId="urn:microsoft.com/office/officeart/2005/8/layout/chart3"/>
    <dgm:cxn modelId="{73DA8671-CD4C-4901-9956-744EF897DBB4}" type="presParOf" srcId="{BA32CF49-C834-4B8E-887D-478C0C54FF93}" destId="{6F507749-DE9E-4B00-B3B8-EDE51DAD1746}" srcOrd="1" destOrd="0" presId="urn:microsoft.com/office/officeart/2005/8/layout/chart3"/>
    <dgm:cxn modelId="{9443DB97-D447-473C-A86E-68B42D4D4E15}" type="presParOf" srcId="{BA32CF49-C834-4B8E-887D-478C0C54FF93}" destId="{B09FC2E6-FDDB-43F1-84FE-B83D81453CCA}" srcOrd="2" destOrd="0" presId="urn:microsoft.com/office/officeart/2005/8/layout/chart3"/>
    <dgm:cxn modelId="{83B99C17-4303-4145-A99F-603A4C84B1AD}" type="presParOf" srcId="{BA32CF49-C834-4B8E-887D-478C0C54FF93}" destId="{1EB39AF5-850C-49E2-8B79-06C951311E67}" srcOrd="3" destOrd="0" presId="urn:microsoft.com/office/officeart/2005/8/layout/chart3"/>
    <dgm:cxn modelId="{4E688377-54D0-48E7-BFF6-9044A8CA9A78}" type="presParOf" srcId="{BA32CF49-C834-4B8E-887D-478C0C54FF93}" destId="{0FF95F64-05FF-4284-9828-D44139B6EE78}" srcOrd="4" destOrd="0" presId="urn:microsoft.com/office/officeart/2005/8/layout/chart3"/>
    <dgm:cxn modelId="{1F25EBC3-9C6F-4F34-8629-A6AF569F46E1}" type="presParOf" srcId="{BA32CF49-C834-4B8E-887D-478C0C54FF93}" destId="{3A2CFE64-E2F7-41B9-B0E1-B9D9D3409C54}" srcOrd="5" destOrd="0" presId="urn:microsoft.com/office/officeart/2005/8/layout/chart3"/>
    <dgm:cxn modelId="{262695C0-9833-4C65-A3F9-10B88010B9A8}" type="presParOf" srcId="{BA32CF49-C834-4B8E-887D-478C0C54FF93}" destId="{C6F79487-7E2C-41F7-A8C9-E5C60E5712CA}" srcOrd="6" destOrd="0" presId="urn:microsoft.com/office/officeart/2005/8/layout/chart3"/>
    <dgm:cxn modelId="{F381B5F4-5F96-4B8E-B04B-737DA75793B6}" type="presParOf" srcId="{BA32CF49-C834-4B8E-887D-478C0C54FF93}" destId="{7DBE5F6F-2B12-4887-8F36-1905513CC013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CEB3D-DFDF-453A-B138-64757740B1A5}">
      <dsp:nvSpPr>
        <dsp:cNvPr id="0" name=""/>
        <dsp:cNvSpPr/>
      </dsp:nvSpPr>
      <dsp:spPr>
        <a:xfrm>
          <a:off x="1927740" y="566319"/>
          <a:ext cx="4879261" cy="4879261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  <a:hlinkClick xmlns:r="http://schemas.openxmlformats.org/officeDocument/2006/relationships" r:id="" action="ppaction://hlinksldjump"/>
            </a:rPr>
            <a:t>التهيئة</a:t>
          </a:r>
          <a:endParaRPr lang="ar-SA" sz="3600" b="1" kern="1200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mohammad bold art 1" pitchFamily="2" charset="-78"/>
          </a:endParaRPr>
        </a:p>
      </dsp:txBody>
      <dsp:txXfrm>
        <a:off x="4423134" y="1468983"/>
        <a:ext cx="1800679" cy="1452161"/>
      </dsp:txXfrm>
    </dsp:sp>
    <dsp:sp modelId="{B09FC2E6-FDDB-43F1-84FE-B83D81453CCA}">
      <dsp:nvSpPr>
        <dsp:cNvPr id="0" name=""/>
        <dsp:cNvSpPr/>
      </dsp:nvSpPr>
      <dsp:spPr>
        <a:xfrm>
          <a:off x="1927726" y="567504"/>
          <a:ext cx="4879261" cy="4879261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  <a:hlinkClick xmlns:r="http://schemas.openxmlformats.org/officeDocument/2006/relationships" r:id="" action="ppaction://hlinksldjump"/>
            </a:rPr>
            <a:t>الاستكشاف</a:t>
          </a:r>
          <a:endParaRPr lang="ar-SA" sz="2800" b="1" kern="1200" cap="none" spc="0" dirty="0" smtClean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mohammad bold art 1" pitchFamily="2" charset="-78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b="1" kern="1200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mohammad bold art 1" pitchFamily="2" charset="-78"/>
          </a:endParaRPr>
        </a:p>
      </dsp:txBody>
      <dsp:txXfrm>
        <a:off x="4454487" y="3094265"/>
        <a:ext cx="1800679" cy="1452161"/>
      </dsp:txXfrm>
    </dsp:sp>
    <dsp:sp modelId="{0FF95F64-05FF-4284-9828-D44139B6EE78}">
      <dsp:nvSpPr>
        <dsp:cNvPr id="0" name=""/>
        <dsp:cNvSpPr/>
      </dsp:nvSpPr>
      <dsp:spPr>
        <a:xfrm>
          <a:off x="1814040" y="567504"/>
          <a:ext cx="4879261" cy="4879261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6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  <a:hlinkClick xmlns:r="http://schemas.openxmlformats.org/officeDocument/2006/relationships" r:id="" action="ppaction://hlinksldjump"/>
            </a:rPr>
            <a:t>الشرح </a:t>
          </a:r>
          <a:endParaRPr lang="ar-SA" sz="4600" b="1" kern="1200" cap="none" spc="0" dirty="0" smtClean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mohammad bold art 1" pitchFamily="2" charset="-78"/>
          </a:endParaRPr>
        </a:p>
      </dsp:txBody>
      <dsp:txXfrm>
        <a:off x="2365861" y="3094265"/>
        <a:ext cx="1800679" cy="1452161"/>
      </dsp:txXfrm>
    </dsp:sp>
    <dsp:sp modelId="{C6F79487-7E2C-41F7-A8C9-E5C60E5712CA}">
      <dsp:nvSpPr>
        <dsp:cNvPr id="0" name=""/>
        <dsp:cNvSpPr/>
      </dsp:nvSpPr>
      <dsp:spPr>
        <a:xfrm>
          <a:off x="1814040" y="567504"/>
          <a:ext cx="4879261" cy="4879261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6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  <a:hlinkClick xmlns:r="http://schemas.openxmlformats.org/officeDocument/2006/relationships" r:id="rId1" action="ppaction://hlinkpres?slideindex=12&amp;slidetitle=عرض تقديمي في PowerPoint"/>
            </a:rPr>
            <a:t>التقويم</a:t>
          </a:r>
          <a:endParaRPr lang="ar-SA" sz="4600" b="1" kern="1200" cap="none" spc="0" dirty="0" smtClean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mohammad bold art 1" pitchFamily="2" charset="-78"/>
          </a:endParaRPr>
        </a:p>
      </dsp:txBody>
      <dsp:txXfrm>
        <a:off x="2365861" y="1467844"/>
        <a:ext cx="1800679" cy="1452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010473-AD53-4F8E-87A0-A6870A4908B8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92071E-913D-4F49-BE9F-A8ED897C43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840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071E-913D-4F49-BE9F-A8ED897C43C1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071E-913D-4F49-BE9F-A8ED897C43C1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071E-913D-4F49-BE9F-A8ED897C43C1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475398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935298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66246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3514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54707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58943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86273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63305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89088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18750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7447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3EC0-82E9-4588-9D8A-5AF45D46FA66}" type="datetimeFigureOut">
              <a:rPr lang="ar-SA" smtClean="0"/>
              <a:pPr/>
              <a:t>24/04/35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4D3E-0484-4EC2-BBEF-41B6B98564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25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andsci.org/vb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://4.bp.blogspot.com/-UMoeFML4-SM/TeOmIOrNWWI/AAAAAAAACs8/KGwfH0zt1cQ/s1600/breast%20cancer%20cel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2.bp.blogspot.com/-pWRLgHtARIM/TeOnW85u3LI/AAAAAAAACtA/YryaWSKV-5s/s1600/PRinc_rm_photo_of_pancreatic_cancer_cell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601;&#1610;&#1583;&#1610;&#1608;\Video\&#1575;&#1604;&#1582;&#1604;&#1610;&#1577;\&#1575;&#1604;&#1575;&#1606;&#1602;&#1587;&#1575;&#1605;+&#1575;&#1604;&#1582;&#1610;&#1591;&#1610;+&#1575;&#1604;&#1605;&#1578;&#1587;&#1575;&#1608;&#1610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601;&#1610;&#1583;&#1610;&#1608;\Video\&#1575;&#1604;&#1582;&#1604;&#1610;&#1577;\&#1575;&#1604;&#1575;&#1606;&#1602;&#1587;&#1575;&#1605;%20&#1575;&#1604;&#1605;&#1606;&#1589;&#1601;%20-%20YouTube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601;&#1610;&#1583;&#1610;&#1608;\Video\&#1575;&#1604;&#1582;&#1604;&#1610;&#1577;\&#1575;&#1604;&#1575;&#1606;&#1602;&#1587;&#1575;&#1605;%20&#1575;&#1604;&#1582;&#1604;&#1610;&#1577;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601;&#1610;&#1583;&#1610;&#1608;\Video\&#1575;&#1604;&#1582;&#1604;&#1610;&#1577;\&#1575;&#1604;&#1587;&#1585;&#1591;&#1575;&#1606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93440" y="1772816"/>
            <a:ext cx="7772400" cy="173062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المملكة العربية السعودية </a:t>
            </a:r>
            <a:br>
              <a:rPr lang="ar-SA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</a:br>
            <a:r>
              <a:rPr lang="ar-SA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وزارة التربية والتعليم </a:t>
            </a:r>
            <a:br>
              <a:rPr lang="ar-SA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</a:br>
            <a:r>
              <a:rPr lang="ar-SA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الادارة العامة للتربية والتعليم بمنطقة جازان</a:t>
            </a:r>
            <a:br>
              <a:rPr lang="ar-SA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</a:br>
            <a:r>
              <a:rPr lang="ar-SA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مدرسة </a:t>
            </a:r>
            <a:r>
              <a:rPr lang="ar-SA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الخشابية</a:t>
            </a:r>
            <a:r>
              <a:rPr lang="ar-SA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الابتدائية والمتوسطة </a:t>
            </a:r>
            <a:br>
              <a:rPr lang="ar-SA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</a:br>
            <a:endParaRPr lang="ar-SA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57348" y="4797418"/>
            <a:ext cx="3471842" cy="129503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منارات الرياضيات والعلوم </a:t>
            </a:r>
          </a:p>
          <a:p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  <a:hlinkClick r:id="rId3"/>
              </a:rPr>
              <a:t>http://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  <a:hlinkClick r:id="rId3"/>
              </a:rPr>
              <a:t>mathandsci.org/vb/index.php</a:t>
            </a:r>
            <a:endParaRPr lang="ar-SA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1379240" y="3645024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علوم الصف السادس الابتدائي مطور </a:t>
            </a:r>
          </a:p>
          <a:p>
            <a:r>
              <a:rPr lang="ar-SA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الدرس </a:t>
            </a:r>
            <a:r>
              <a:rPr lang="ar-SA" sz="1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الاول</a:t>
            </a:r>
            <a:r>
              <a:rPr lang="ar-SA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:</a:t>
            </a:r>
          </a:p>
          <a:p>
            <a:r>
              <a:rPr lang="ar-SA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انقسام الخلية</a:t>
            </a:r>
            <a:endParaRPr lang="ar-SA" sz="1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143504" y="4786322"/>
            <a:ext cx="3186090" cy="129503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70000"/>
              </a:lnSpc>
            </a:pPr>
            <a:r>
              <a:rPr lang="ar-S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مع تحيات محبكم</a:t>
            </a:r>
          </a:p>
          <a:p>
            <a:pPr algn="ctr">
              <a:lnSpc>
                <a:spcPct val="170000"/>
              </a:lnSpc>
            </a:pPr>
            <a:r>
              <a:rPr lang="ar-S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حسن عبده </a:t>
            </a:r>
            <a:r>
              <a:rPr lang="ar-SA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حمزي</a:t>
            </a:r>
            <a:endParaRPr lang="ar-SA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  <a:p>
            <a:pPr algn="ctr">
              <a:lnSpc>
                <a:spcPct val="170000"/>
              </a:lnSpc>
            </a:pPr>
            <a:r>
              <a:rPr lang="ar-S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</a:t>
            </a:r>
            <a:r>
              <a:rPr lang="ar-SA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ابو</a:t>
            </a:r>
            <a:r>
              <a:rPr lang="ar-S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شذا </a:t>
            </a:r>
            <a:endParaRPr lang="ar-SA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0431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مرض السرطان ودورة الخلية :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>
              <a:cs typeface="mohammad bold art 1" pitchFamily="2" charset="-78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2084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ohammad bold art 1" pitchFamily="2" charset="-78"/>
              </a:rPr>
              <a:t>مرض السرطان ودورة الخلية :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mohammad bold art 1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642910" y="3071810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dirty="0" smtClean="0">
                <a:cs typeface="mohammad bold art 1" pitchFamily="2" charset="-78"/>
              </a:rPr>
              <a:t>يحدث هذا المرض عندما لا يتم السيطرة على انقسام الخلايا ونموها </a:t>
            </a:r>
            <a:endParaRPr lang="ar-SA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714348" y="3857628"/>
            <a:ext cx="7858180" cy="100013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dirty="0" smtClean="0">
                <a:cs typeface="mohammad bold art 1" pitchFamily="2" charset="-78"/>
              </a:rPr>
              <a:t>وقد يؤدي النمو السريع للخلايا إلى تكون الأورام </a:t>
            </a:r>
          </a:p>
          <a:p>
            <a:pPr algn="ctr"/>
            <a:r>
              <a:rPr lang="ar-SA" sz="2400" dirty="0" smtClean="0">
                <a:cs typeface="mohammad bold art 1" pitchFamily="2" charset="-78"/>
              </a:rPr>
              <a:t>أو تجمعات للخلايا السرطانية </a:t>
            </a:r>
            <a:endParaRPr lang="ar-SA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785786" y="4786322"/>
            <a:ext cx="7858180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dirty="0" smtClean="0">
                <a:cs typeface="mohammad bold art 1" pitchFamily="2" charset="-78"/>
              </a:rPr>
              <a:t>والتي تهدد حياة الإنسان .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928794" y="14285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خلايـــــا ســرطانية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4.bp.blogspot.com/-UMoeFML4-SM/TeOmIOrNWWI/AAAAAAAACs8/KGwfH0zt1cQ/s320/breast%252520cancer%252520c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71546"/>
            <a:ext cx="2952750" cy="3048001"/>
          </a:xfrm>
          <a:prstGeom prst="rect">
            <a:avLst/>
          </a:prstGeom>
          <a:noFill/>
        </p:spPr>
      </p:pic>
      <p:pic>
        <p:nvPicPr>
          <p:cNvPr id="8196" name="Picture 4" descr="http://2.bp.blogspot.com/-pWRLgHtARIM/TeOnW85u3LI/AAAAAAAACtA/YryaWSKV-5s/s320/PRinc_rm_photo_of_pancreatic_cancer_ce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5282" y="4357694"/>
            <a:ext cx="3153346" cy="2138363"/>
          </a:xfrm>
          <a:prstGeom prst="rect">
            <a:avLst/>
          </a:prstGeom>
          <a:noFill/>
        </p:spPr>
      </p:pic>
      <p:pic>
        <p:nvPicPr>
          <p:cNvPr id="8198" name="Picture 6" descr="http://s.alriyadh.com/2010/06/28/img/1102979533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786190"/>
            <a:ext cx="3929090" cy="2750364"/>
          </a:xfrm>
          <a:prstGeom prst="rect">
            <a:avLst/>
          </a:prstGeom>
          <a:noFill/>
        </p:spPr>
      </p:pic>
      <p:pic>
        <p:nvPicPr>
          <p:cNvPr id="8200" name="Picture 8" descr="http://knol.google.com/k/-/-/1zai7u2dppbko/qmfzq8/c0011678-tlymphocytesandcancercellsem-sp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1000108"/>
            <a:ext cx="3714776" cy="2450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14546" y="2071678"/>
            <a:ext cx="4833704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أنواع الانقسام في الخلية :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الاستكشاف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642910" y="2357430"/>
            <a:ext cx="7858180" cy="9286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dirty="0" smtClean="0"/>
              <a:t>1- الانقسام المتساوي ” الخيطي المتساوي ” </a:t>
            </a:r>
            <a:endParaRPr lang="ar-SA" sz="2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714348" y="3000372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dirty="0" smtClean="0"/>
              <a:t>2- الانقسام المنصف</a:t>
            </a:r>
            <a:endParaRPr lang="ar-SA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14348" y="3429000"/>
            <a:ext cx="7858180" cy="9286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يحدث خلال الانقسام المتساوي ؟؟</a:t>
            </a:r>
            <a:endParaRPr lang="ar-SA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785786" y="4071942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dirty="0" smtClean="0"/>
              <a:t>تقوم الخلية بمضاعفة </a:t>
            </a:r>
            <a:r>
              <a:rPr lang="ar-SA" sz="2400" dirty="0" err="1" smtClean="0"/>
              <a:t>كروموسوماتها</a:t>
            </a:r>
            <a:r>
              <a:rPr lang="ar-SA" sz="2400" dirty="0" smtClean="0"/>
              <a:t> وتنقسم </a:t>
            </a:r>
            <a:r>
              <a:rPr lang="ar-SA" sz="2400" dirty="0" err="1" smtClean="0"/>
              <a:t>الى</a:t>
            </a:r>
            <a:r>
              <a:rPr lang="ar-SA" sz="2400" dirty="0" smtClean="0"/>
              <a:t> خليتين جديدتين</a:t>
            </a:r>
            <a:endParaRPr lang="ar-SA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714348" y="4786322"/>
            <a:ext cx="7858180" cy="9286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ohammad bold art 1" pitchFamily="2" charset="-78"/>
              </a:rPr>
              <a:t>لماذا تحتاج </a:t>
            </a:r>
            <a:r>
              <a:rPr lang="ar-SA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ohammad bold art 1" pitchFamily="2" charset="-78"/>
              </a:rPr>
              <a:t>الكروموسومات</a:t>
            </a:r>
            <a:r>
              <a:rPr lang="ar-SA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ohammad bold art 1" pitchFamily="2" charset="-78"/>
              </a:rPr>
              <a:t> في الخلية </a:t>
            </a:r>
            <a:r>
              <a:rPr lang="ar-SA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ohammad bold art 1" pitchFamily="2" charset="-78"/>
              </a:rPr>
              <a:t>الى</a:t>
            </a:r>
            <a:r>
              <a:rPr lang="ar-SA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ohammad bold art 1" pitchFamily="2" charset="-78"/>
              </a:rPr>
              <a:t> مضاعفة نفسها قبل حدوث الانقسام المتساوي ؟؟؟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785786" y="5643578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dirty="0" err="1" smtClean="0"/>
              <a:t>حتي</a:t>
            </a:r>
            <a:r>
              <a:rPr lang="ar-SA" sz="2400" dirty="0" smtClean="0"/>
              <a:t> يكون لكل خلية جديدة ناتجة العدد الصحيح </a:t>
            </a:r>
            <a:r>
              <a:rPr lang="ar-SA" sz="2400" dirty="0" err="1" smtClean="0"/>
              <a:t>للكروموسومات</a:t>
            </a:r>
            <a:endParaRPr lang="ar-SA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02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/>
      <p:bldP spid="13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857356" y="14285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الانقســام المتـــساوي</a:t>
            </a:r>
            <a:endParaRPr kumimoji="0" lang="ar-SA" sz="44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1062414" y="2130563"/>
            <a:ext cx="7120652" cy="4155957"/>
            <a:chOff x="1062414" y="1785926"/>
            <a:chExt cx="7120652" cy="415595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072065" y="1815092"/>
              <a:ext cx="3111001" cy="4114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062414" y="1785926"/>
              <a:ext cx="4009652" cy="41559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 txBox="1">
            <a:spLocks/>
          </p:cNvSpPr>
          <p:nvPr/>
        </p:nvSpPr>
        <p:spPr>
          <a:xfrm>
            <a:off x="714348" y="1571612"/>
            <a:ext cx="7858180" cy="9286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يحدث خلال الانقسام المتساوي ؟؟ </a:t>
            </a:r>
            <a:endParaRPr lang="ar-SA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785786" y="2214554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ar-SA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11" name="عنوان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8" name="الانقسام+الخيطي+المتساوي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2428868"/>
            <a:ext cx="5678518" cy="42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62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14346" y="192880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ohammad bold art 1" pitchFamily="2" charset="-78"/>
              </a:rPr>
              <a:t>قارن بين </a:t>
            </a:r>
            <a:r>
              <a:rPr lang="ar-SA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ohammad bold art 1" pitchFamily="2" charset="-78"/>
              </a:rPr>
              <a:t>الكروموسومات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ohammad bold art 1" pitchFamily="2" charset="-78"/>
              </a:rPr>
              <a:t> في الخليتين الجديدتين ؟؟</a:t>
            </a:r>
            <a:endParaRPr lang="ar-SA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5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الشرح 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2928926" y="2643182"/>
            <a:ext cx="507209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mohammad bold art 1" pitchFamily="2" charset="-78"/>
              </a:rPr>
              <a:t>تحتوي على نفس العدد من </a:t>
            </a:r>
            <a:r>
              <a:rPr kumimoji="0" lang="ar-SA" sz="22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mohammad bold art 1" pitchFamily="2" charset="-78"/>
              </a:rPr>
              <a:t>الكروموسومات</a:t>
            </a:r>
            <a:endParaRPr kumimoji="0" lang="ar-SA" sz="2200" b="1" i="0" u="none" strike="noStrike" kern="1200" cap="none" spc="50" normalizeH="0" baseline="0" noProof="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-61946" y="35718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الانقسام المتساوي في النباتات والحيوانات 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3081326" y="4286256"/>
            <a:ext cx="507209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ar-SA" sz="2400" dirty="0" smtClean="0"/>
              <a:t>يحدث الانقسام المتساوي في الجسم في أي وقت تنقسم فيه خلايا الجسم</a:t>
            </a:r>
            <a:endParaRPr kumimoji="0" lang="ar-SA" sz="2200" b="1" i="0" u="none" strike="noStrike" kern="1200" cap="none" spc="50" normalizeH="0" baseline="0" noProof="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775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animBg="1"/>
      <p:bldP spid="12" grpId="0"/>
      <p:bldP spid="12" grpId="1"/>
      <p:bldP spid="12" grpId="2"/>
      <p:bldP spid="24" grpId="0"/>
      <p:bldP spid="24" grpId="1"/>
      <p:bldP spid="24" grpId="2"/>
      <p:bldP spid="25" grpId="0"/>
      <p:bldP spid="25" grpId="1"/>
      <p:bldP spid="2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928794" y="14285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الانقســـام المنصــــف</a:t>
            </a:r>
          </a:p>
        </p:txBody>
      </p:sp>
      <p:grpSp>
        <p:nvGrpSpPr>
          <p:cNvPr id="8" name="مجموعة 7"/>
          <p:cNvGrpSpPr/>
          <p:nvPr/>
        </p:nvGrpSpPr>
        <p:grpSpPr>
          <a:xfrm>
            <a:off x="71406" y="1928802"/>
            <a:ext cx="9072626" cy="2571768"/>
            <a:chOff x="71406" y="1928802"/>
            <a:chExt cx="9072626" cy="257176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ADFA7"/>
                </a:clrFrom>
                <a:clrTo>
                  <a:srgbClr val="EADFA7">
                    <a:alpha val="0"/>
                  </a:srgbClr>
                </a:clrTo>
              </a:clrChange>
            </a:blip>
            <a:srcRect r="1616"/>
            <a:stretch>
              <a:fillRect/>
            </a:stretch>
          </p:blipFill>
          <p:spPr bwMode="auto">
            <a:xfrm>
              <a:off x="2500298" y="2008825"/>
              <a:ext cx="6643734" cy="24917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ADFA7"/>
                </a:clrFrom>
                <a:clrTo>
                  <a:srgbClr val="EADFA7">
                    <a:alpha val="0"/>
                  </a:srgbClr>
                </a:clrTo>
              </a:clrChange>
            </a:blip>
            <a:srcRect r="11806"/>
            <a:stretch>
              <a:fillRect/>
            </a:stretch>
          </p:blipFill>
          <p:spPr bwMode="auto">
            <a:xfrm>
              <a:off x="71406" y="1928802"/>
              <a:ext cx="2790818" cy="25689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الانقسام المنصف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الاستكشاف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pic>
        <p:nvPicPr>
          <p:cNvPr id="15" name="الانقسام المنصف - YouTub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2357430"/>
            <a:ext cx="5810259" cy="43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80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928794" y="14285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الانقســـام المنصـــف</a:t>
            </a:r>
          </a:p>
        </p:txBody>
      </p:sp>
      <p:pic>
        <p:nvPicPr>
          <p:cNvPr id="5122" name="Picture 2" descr="http://upload.wikimedia.org/wikipedia/commons/thumb/4/45/MajorEventsInMeiosis_variant_pt.svg/350px-MajorEventsInMeiosis_variant_pt.sv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2071677"/>
            <a:ext cx="8572560" cy="460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14546" y="2071678"/>
            <a:ext cx="4833704" cy="64294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الانقسام المنصف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الاستكشاف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28596" y="2500306"/>
            <a:ext cx="7858180" cy="128588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dirty="0" smtClean="0"/>
              <a:t>نوع خاص من الانقسام الخلوي تنتج عنه الخلايا التناسلية ويحتوي كل منها على نصف عدد </a:t>
            </a:r>
            <a:r>
              <a:rPr lang="ar-SA" sz="2400" dirty="0" err="1" smtClean="0"/>
              <a:t>الكروموسومات</a:t>
            </a:r>
            <a:r>
              <a:rPr lang="ar-SA" sz="2400" dirty="0" smtClean="0"/>
              <a:t> الموجودة في الخلية الأم وفي غيرها من الخلايا</a:t>
            </a:r>
            <a:endParaRPr lang="ar-SA" sz="2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714348" y="4786322"/>
            <a:ext cx="7858180" cy="9286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0">
              <a:spcBef>
                <a:spcPct val="0"/>
              </a:spcBef>
              <a:defRPr/>
            </a:pPr>
            <a:r>
              <a:rPr lang="ar-SA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ohammad bold art 1" pitchFamily="2" charset="-78"/>
              </a:rPr>
              <a:t>من </a:t>
            </a:r>
            <a:r>
              <a:rPr lang="ar-SA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ohammad bold art 1" pitchFamily="2" charset="-78"/>
              </a:rPr>
              <a:t>اين</a:t>
            </a:r>
            <a:r>
              <a:rPr lang="ar-SA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ohammad bold art 1" pitchFamily="2" charset="-78"/>
              </a:rPr>
              <a:t> تحصل </a:t>
            </a:r>
            <a:r>
              <a:rPr lang="ar-SA" sz="2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ohammad bold art 1" pitchFamily="2" charset="-78"/>
              </a:rPr>
              <a:t>الصفات الوراثية ؟؟؟</a:t>
            </a:r>
            <a:endParaRPr lang="ar-SA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785786" y="5643578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dirty="0" err="1" smtClean="0"/>
              <a:t>حتي</a:t>
            </a:r>
            <a:r>
              <a:rPr lang="ar-SA" sz="2400" dirty="0" smtClean="0"/>
              <a:t> يكون لكل خلية جديدة ناتجة العدد الصحيح </a:t>
            </a:r>
            <a:r>
              <a:rPr lang="ar-SA" sz="2400" dirty="0" err="1" smtClean="0"/>
              <a:t>للكروموسومات</a:t>
            </a:r>
            <a:endParaRPr lang="ar-SA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02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39854" y="160485"/>
            <a:ext cx="7772400" cy="10362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الدرس </a:t>
            </a:r>
            <a:r>
              <a:rPr lang="ar-SA" sz="36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الاول</a:t>
            </a:r>
            <a:r>
              <a:rPr lang="ar-SA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: انقسام الخلية</a:t>
            </a:r>
            <a:endParaRPr lang="ar-SA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41" name="Rectangle 38"/>
          <p:cNvSpPr/>
          <p:nvPr/>
        </p:nvSpPr>
        <p:spPr>
          <a:xfrm>
            <a:off x="6444208" y="1527448"/>
            <a:ext cx="2592288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JO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الأهداف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مستطيل ذو زوايا قطرية مخدوشة 51"/>
          <p:cNvSpPr/>
          <p:nvPr/>
        </p:nvSpPr>
        <p:spPr>
          <a:xfrm>
            <a:off x="6444208" y="2163515"/>
            <a:ext cx="2592288" cy="2129581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ar-JO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يلخص دورة حياة الخلية. 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ar-JO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يقارن بين طرائق تكاثر المخلوقات الحية. </a:t>
            </a:r>
          </a:p>
        </p:txBody>
      </p:sp>
      <p:sp>
        <p:nvSpPr>
          <p:cNvPr id="53" name="Rectangle 38"/>
          <p:cNvSpPr/>
          <p:nvPr/>
        </p:nvSpPr>
        <p:spPr>
          <a:xfrm>
            <a:off x="6444208" y="4385800"/>
            <a:ext cx="2592288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JO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مفردات الدرس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مستطيل ذو زوايا قطرية مخدوشة 53"/>
          <p:cNvSpPr>
            <a:spLocks/>
          </p:cNvSpPr>
          <p:nvPr/>
        </p:nvSpPr>
        <p:spPr>
          <a:xfrm>
            <a:off x="6444208" y="5049400"/>
            <a:ext cx="2572994" cy="1691968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ar-JO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المشيح المذكر (الحيوان المنوي)</a:t>
            </a:r>
          </a:p>
          <a:p>
            <a:pPr marL="342900" indent="-342900" algn="ctr">
              <a:lnSpc>
                <a:spcPct val="150000"/>
              </a:lnSpc>
            </a:pPr>
            <a:r>
              <a:rPr lang="ar-JO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المشيح المؤنث (البويضة)</a:t>
            </a:r>
            <a:endParaRPr lang="en-US" sz="1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raditional Arabic" pitchFamily="2" charset="-78"/>
            </a:endParaRP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ar-JO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دورة الخلية</a:t>
            </a:r>
          </a:p>
          <a:p>
            <a:pPr lvl="0" algn="ctr" defTabSz="1022350">
              <a:lnSpc>
                <a:spcPct val="90000"/>
              </a:lnSpc>
              <a:spcAft>
                <a:spcPct val="35000"/>
              </a:spcAft>
            </a:pPr>
            <a:r>
              <a:rPr lang="ar-JO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الانقسام المتساوي</a:t>
            </a:r>
            <a:endParaRPr lang="en-US" sz="1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ar-JO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الخلية المخصبة (</a:t>
            </a:r>
            <a:r>
              <a:rPr lang="ar-JO" sz="1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اللاقحة</a:t>
            </a:r>
            <a:r>
              <a:rPr lang="ar-JO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)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ar-JO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الانقسام المنصف (الاختزالي) </a:t>
            </a:r>
          </a:p>
        </p:txBody>
      </p:sp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763067368"/>
              </p:ext>
            </p:extLst>
          </p:nvPr>
        </p:nvGraphicFramePr>
        <p:xfrm>
          <a:off x="-1332656" y="1388773"/>
          <a:ext cx="8712968" cy="580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259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2" grpId="0" animBg="1"/>
      <p:bldP spid="53" grpId="0" animBg="1"/>
      <p:bldP spid="54" grpId="0" animBg="1"/>
      <p:bldGraphic spid="11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5302" y="1643050"/>
            <a:ext cx="678990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المقارنة بين الانقسام المنصف والانقسام المتساوي  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الشرح 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10" name="سهم إلى اليسار 9">
            <a:hlinkClick r:id="" action="ppaction://noaction"/>
          </p:cNvPr>
          <p:cNvSpPr/>
          <p:nvPr/>
        </p:nvSpPr>
        <p:spPr>
          <a:xfrm>
            <a:off x="395536" y="6087530"/>
            <a:ext cx="396044" cy="50405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1500166" y="3357562"/>
            <a:ext cx="7274116" cy="65769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ar-SA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1500166" y="4572008"/>
            <a:ext cx="7202678" cy="6576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itchFamily="34" charset="0"/>
              <a:buChar char="•"/>
            </a:pPr>
            <a:endParaRPr lang="en-US" sz="2000" b="1" dirty="0">
              <a:ln w="1143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963934" y="2786058"/>
          <a:ext cx="7465718" cy="2319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2859"/>
                <a:gridCol w="3732859"/>
              </a:tblGrid>
              <a:tr h="46036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/>
                        <a:t>الانقســــام المنصف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/>
                        <a:t>الانقســـــام المتساوي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636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000" dirty="0"/>
                        <a:t>نوع خاص من الانقسام الخلوي ينتج عنه الخلايا التناسلية .</a:t>
                      </a:r>
                      <a:endParaRPr lang="en-US" sz="2000" dirty="0"/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000" dirty="0"/>
                        <a:t>* الخلية الناتجة عن الانقسام المنصف تحتوي على نصف العدد الأصلي من </a:t>
                      </a:r>
                      <a:r>
                        <a:rPr lang="ar-SA" sz="2000" dirty="0" err="1"/>
                        <a:t>الكروموسومات</a:t>
                      </a:r>
                      <a:r>
                        <a:rPr lang="ar-SA" sz="2000" dirty="0"/>
                        <a:t> .</a:t>
                      </a:r>
                      <a:endParaRPr lang="en-US" sz="2000" dirty="0"/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000" dirty="0"/>
                        <a:t>* يحدث انقسامان 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000" dirty="0"/>
                        <a:t>انقسام نواة الخلية إلى خليتين متماثلتين .</a:t>
                      </a:r>
                      <a:endParaRPr lang="en-US" sz="2000" dirty="0"/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000" dirty="0"/>
                        <a:t>* الخلايا الناتجة عن الانقسام تحتوي على العدد نفسه من </a:t>
                      </a:r>
                      <a:r>
                        <a:rPr lang="ar-SA" sz="2000" dirty="0" err="1"/>
                        <a:t>كروموسومات</a:t>
                      </a:r>
                      <a:r>
                        <a:rPr lang="ar-SA" sz="2000" dirty="0"/>
                        <a:t> الخلية الأصلية .</a:t>
                      </a:r>
                      <a:endParaRPr lang="en-US" sz="2000" dirty="0"/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000" dirty="0"/>
                        <a:t>* يحدث انقسام واحد 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5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14546" y="2071678"/>
            <a:ext cx="4833704" cy="64294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الانقسام المنصف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الاستكشاف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71472" y="3071810"/>
            <a:ext cx="7858180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sz="2000" dirty="0" smtClean="0"/>
              <a:t>* تنتج المخلوقات الحية بواسطة التكاثر , ومعظم الحيوانات والنباتات تتكاثر تكاثراً جنسياً      </a:t>
            </a:r>
            <a:endParaRPr lang="ar-SA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* تنتج المخلوقات الحية بواسطة التكاثر , ومعظم الحيوانات والنباتات تتكاثر تكاثراً جنسياً , حيث ينتج كل من الأب والأم خلايا جنسية , تسمى الخلية الجنسية الذكرية </a:t>
            </a: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المشيج الذكري</a:t>
            </a: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 الحيوان المنوي ) وهو صغير جداً وقادر على الحركة جزئياً , وتسمى الخلية الجنسية الأنثوية </a:t>
            </a: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المشيج المؤنث</a:t>
            </a: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 البويضة ) وهي أكبر من الحيوان المنوي ولا تتحرك ذاتياً , تتحد الخليتان معاً لتكون خلية مخصبة .                                                                                 </a:t>
            </a: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الخلية المخصبة :</a:t>
            </a: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تسمى الزيجوت أو اللاقحة تنتج من اتحاد المشيج الذكري والمشيج الأنثوي تنمو لتصبح مخلوقاً حياً جديداً .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642910" y="3786190"/>
            <a:ext cx="7858180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sz="2000" dirty="0" smtClean="0"/>
              <a:t>* حيث ينتج كل من الأب والأم خلايا جنسية , تسمى الخلية الجنسية الذكرية </a:t>
            </a:r>
            <a:r>
              <a:rPr lang="ar-SA" sz="2000" dirty="0" err="1" smtClean="0"/>
              <a:t>المشيج</a:t>
            </a:r>
            <a:r>
              <a:rPr lang="ar-SA" sz="2000" dirty="0" smtClean="0"/>
              <a:t> الذكري ( الحيوان المنوي ) وهو صغير جداً وقادر على الحركة جزئياً , </a:t>
            </a:r>
            <a:endParaRPr lang="ar-SA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642910" y="4786322"/>
            <a:ext cx="7858180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sz="2000" dirty="0" smtClean="0"/>
              <a:t>وتسمى الخلية الجنسية الأنثوية </a:t>
            </a:r>
            <a:r>
              <a:rPr lang="ar-SA" sz="2000" dirty="0" err="1" smtClean="0"/>
              <a:t>المشيج</a:t>
            </a:r>
            <a:r>
              <a:rPr lang="ar-SA" sz="2000" dirty="0" smtClean="0"/>
              <a:t> المؤنث ( البويضة ) وهي أكبر من الحيوان المنوي ولا تتحرك ذاتياً , تتحد الخليتان معاً لتكون خلية مخصبة .                                                                                 .      </a:t>
            </a:r>
            <a:endParaRPr lang="en-US" sz="2000" dirty="0" smtClean="0"/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642910" y="5429264"/>
            <a:ext cx="7858180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sz="2000" dirty="0" smtClean="0"/>
              <a:t>الخلية المخصبة : تسمى </a:t>
            </a:r>
            <a:r>
              <a:rPr lang="ar-SA" sz="2000" dirty="0" err="1" smtClean="0"/>
              <a:t>الزيجوت</a:t>
            </a:r>
            <a:r>
              <a:rPr lang="ar-SA" sz="2000" dirty="0" smtClean="0"/>
              <a:t> أو </a:t>
            </a:r>
            <a:r>
              <a:rPr lang="ar-SA" sz="2000" dirty="0" err="1" smtClean="0"/>
              <a:t>اللاقحة</a:t>
            </a:r>
            <a:r>
              <a:rPr lang="ar-SA" sz="2000" dirty="0" smtClean="0"/>
              <a:t> تنتج من اتحاد </a:t>
            </a:r>
            <a:r>
              <a:rPr lang="ar-SA" sz="2000" dirty="0" err="1" smtClean="0"/>
              <a:t>المشيج</a:t>
            </a:r>
            <a:r>
              <a:rPr lang="ar-SA" sz="2000" dirty="0" smtClean="0"/>
              <a:t> الذكري </a:t>
            </a:r>
            <a:r>
              <a:rPr lang="ar-SA" sz="2000" dirty="0" err="1" smtClean="0"/>
              <a:t>والمشيج</a:t>
            </a:r>
            <a:r>
              <a:rPr lang="ar-SA" sz="2000" dirty="0" smtClean="0"/>
              <a:t> الأنثوي تنمو لتصبح مخلوقاً حياً جديداً 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802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JO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التهيئة</a:t>
            </a: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3286116" y="2071678"/>
            <a:ext cx="3857652" cy="79607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Arial" charset="0"/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مم تتكون جميع المخلوقات الحية ؟؟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3286116" y="2928934"/>
            <a:ext cx="3857652" cy="79607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Arial" charset="0"/>
              <a:buNone/>
            </a:pPr>
            <a:r>
              <a:rPr lang="ar-SA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خلايـــــــــــــــــــــــــــــــــــــــــا 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3286116" y="3786190"/>
            <a:ext cx="3857652" cy="79607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Arial" charset="0"/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عم تنتج الخلايـــــــــــا ؟؟؟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3286116" y="4643446"/>
            <a:ext cx="3857652" cy="79607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Arial" charset="0"/>
              <a:buNone/>
            </a:pPr>
            <a:r>
              <a:rPr lang="ar-SA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تتنج</a:t>
            </a:r>
            <a:r>
              <a:rPr lang="ar-SA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جميع الخلايا عن خلايا سابقة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234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928908"/>
            <a:ext cx="7643192" cy="119725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JO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التهيئة</a:t>
            </a: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1357290" y="5072074"/>
            <a:ext cx="6143668" cy="129614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Arial" charset="0"/>
              <a:buNone/>
            </a:pPr>
            <a:r>
              <a:rPr lang="ar-JO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يبدأ الضفدع حياته، كما في الحيوانات جميعًا، من خلية واحدة. يمكن للخلايا أن تنمو، ولكن هناك حدًّا أعلى للحجم الذي يمكنُ أن تنمو إليه الخلية.</a:t>
            </a:r>
            <a:endParaRPr lang="ar-SA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  <a:p>
            <a:pPr algn="just">
              <a:buFont typeface="Arial" charset="0"/>
              <a:buNone/>
            </a:pPr>
            <a:r>
              <a:rPr lang="ar-JO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فكيف تنمو خلية واحدة لتصبح ضفدعًا مكتمل النمو؟ 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7" name="مستطيل ذو زوايا قطرية مخدوشة 6"/>
          <p:cNvSpPr/>
          <p:nvPr/>
        </p:nvSpPr>
        <p:spPr>
          <a:xfrm>
            <a:off x="4665894" y="4413742"/>
            <a:ext cx="2459404" cy="576064"/>
          </a:xfrm>
          <a:prstGeom prst="snip2DiagRect">
            <a:avLst>
              <a:gd name="adj1" fmla="val 0"/>
              <a:gd name="adj2" fmla="val 453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انظر وأتساءل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3116"/>
            <a:ext cx="4429156" cy="22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9234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الانقسام الخلية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8450" y="2719388"/>
            <a:ext cx="3467100" cy="2286000"/>
          </a:xfrm>
          <a:prstGeom prst="rect">
            <a:avLst/>
          </a:prstGeom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1714480" y="1857364"/>
            <a:ext cx="5929354" cy="571504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كيف تصبح الخلية الواحدة عدة خلايا ؟؟</a:t>
            </a:r>
            <a:endParaRPr kumimoji="0" lang="ar-SA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1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6262464" cy="86652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ما دورة الخلية  ؟؟؟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4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الاستكشاف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642910" y="2786058"/>
            <a:ext cx="7858180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العملية المستمرة من النمو والانقسام والتعويض ,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</a:t>
            </a:r>
            <a:endParaRPr lang="ar-SA" sz="2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642910" y="3000372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حيث تنمو الخلايا لفترة زمنية محددة , </a:t>
            </a: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642910" y="3286124"/>
            <a:ext cx="7858180" cy="11430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ثم تتوقف عن النمو وبعد أن يكتمل نموها تموت بعض الخلايا , </a:t>
            </a: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642910" y="4000504"/>
            <a:ext cx="7858180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وينقسم بعضها الآخر لينتج خلايا جديدة لتعويض الخلايا الميتة .</a:t>
            </a:r>
            <a:endParaRPr lang="ar-SA" sz="2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571472" y="4786322"/>
            <a:ext cx="7858180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تكون دورة الخلية سريعة أو بطيئة ,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ويعتمد ذلك على نوع المخلوق الحي 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ونوع النسيج الذي توجد فيه الخلية .</a:t>
            </a:r>
            <a:endParaRPr lang="ar-SA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02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6548216" cy="86652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في أي اتجاه تتحرك دورة </a:t>
            </a:r>
            <a:r>
              <a:rPr lang="ar-SA" sz="24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الخليه</a:t>
            </a:r>
            <a:r>
              <a:rPr lang="ar-S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في الشكل المرفق ؟؟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4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الاستكشاف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28934"/>
            <a:ext cx="3276606" cy="327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5072066" y="2857496"/>
            <a:ext cx="3429024" cy="86652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ohammad bold art 1" pitchFamily="2" charset="-78"/>
              </a:rPr>
              <a:t>في اتجاه عقارب الساعة</a:t>
            </a:r>
            <a:endParaRPr kumimoji="0" lang="en-US" sz="2400" b="1" i="0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4929190" y="3643314"/>
            <a:ext cx="3833572" cy="86652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sng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mohammad bold art 1" pitchFamily="2" charset="-78"/>
              </a:rPr>
              <a:t>ما </a:t>
            </a:r>
            <a:r>
              <a:rPr kumimoji="0" lang="ar-SA" sz="2400" b="1" i="0" u="sng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mohammad bold art 1" pitchFamily="2" charset="-78"/>
              </a:rPr>
              <a:t>المراحلة</a:t>
            </a:r>
            <a:r>
              <a:rPr kumimoji="0" lang="ar-SA" sz="2400" b="1" i="0" u="sng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mohammad bold art 1" pitchFamily="2" charset="-78"/>
              </a:rPr>
              <a:t> التي تشملها دورة </a:t>
            </a:r>
            <a:r>
              <a:rPr kumimoji="0" lang="ar-SA" sz="2400" b="1" i="0" u="sng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mohammad bold art 1" pitchFamily="2" charset="-78"/>
              </a:rPr>
              <a:t>الخليه</a:t>
            </a:r>
            <a:endParaRPr kumimoji="0" lang="en-US" sz="2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mohammad bold art 1" pitchFamily="2" charset="-78"/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3428992" y="3286124"/>
            <a:ext cx="2286016" cy="2643206"/>
            <a:chOff x="3428992" y="3286124"/>
            <a:chExt cx="2286016" cy="2643206"/>
          </a:xfrm>
        </p:grpSpPr>
        <p:cxnSp>
          <p:nvCxnSpPr>
            <p:cNvPr id="18" name="رابط كسهم مستقيم 17"/>
            <p:cNvCxnSpPr/>
            <p:nvPr/>
          </p:nvCxnSpPr>
          <p:spPr>
            <a:xfrm rot="10800000">
              <a:off x="3428992" y="3286124"/>
              <a:ext cx="2286016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/>
            <p:cNvCxnSpPr/>
            <p:nvPr/>
          </p:nvCxnSpPr>
          <p:spPr>
            <a:xfrm rot="10800000" flipV="1">
              <a:off x="3643306" y="4429132"/>
              <a:ext cx="2071702" cy="15001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2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14546" y="1857365"/>
            <a:ext cx="4833704" cy="64294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ماهي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محددات حجم الخلية ؟؟؟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26"/>
          <p:cNvSpPr/>
          <p:nvPr/>
        </p:nvSpPr>
        <p:spPr>
          <a:xfrm>
            <a:off x="7036384" y="1591072"/>
            <a:ext cx="1856096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الاستكشاف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642910" y="2571744"/>
            <a:ext cx="7858180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تحتاج كل خلية إلى الأكسجين والسكر ومواد مغذية أخرى  </a:t>
            </a:r>
            <a:endParaRPr lang="ar-SA" sz="2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mohammad bold art 1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714348" y="3000372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ويجب أن تتخلص الخلية من الفضلات </a:t>
            </a: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642910" y="3286124"/>
            <a:ext cx="7858180" cy="11430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ثم تتوقف عن النمو وبعد أن يكتمل نموها تموت بعض الخلايا , </a:t>
            </a: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642910" y="4000504"/>
            <a:ext cx="7858180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, وكلما نمت الخلية ازداد حجمها</a:t>
            </a: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642910" y="4643446"/>
            <a:ext cx="7858180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 وازدادت كمية المواد التي تحتاج إلى تبادلها مع الوسط الخارجي .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02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/>
      <p:bldP spid="13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hammad bold art 1" pitchFamily="2" charset="-78"/>
              </a:rPr>
              <a:t>مرض السرطان ودورة الخلية :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ohammad bold art 1" pitchFamily="2" charset="-78"/>
            </a:endParaRPr>
          </a:p>
        </p:txBody>
      </p:sp>
      <p:pic>
        <p:nvPicPr>
          <p:cNvPr id="6" name="السرطان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50" y="2643188"/>
            <a:ext cx="6096000" cy="3429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مرض السرطان ودورة الخلية :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مخصص 1">
      <a:majorFont>
        <a:latin typeface="Calibri"/>
        <a:ea typeface=""/>
        <a:cs typeface="mohammad bold art 1"/>
      </a:majorFont>
      <a:minorFont>
        <a:latin typeface="Calibri"/>
        <a:ea typeface=""/>
        <a:cs typeface="mohammad bold art 1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452577" tIns="780542" rIns="1856283" bIns="1731518" numCol="1" spcCol="1270" anchor="ctr" anchorCtr="0">
        <a:noAutofit/>
      </a:bodyPr>
      <a:lstStyle>
        <a:defPPr algn="ctr" defTabSz="2000250" rtl="1">
          <a:lnSpc>
            <a:spcPct val="90000"/>
          </a:lnSpc>
          <a:spcBef>
            <a:spcPct val="0"/>
          </a:spcBef>
          <a:spcAft>
            <a:spcPct val="35000"/>
          </a:spcAft>
          <a:defRPr sz="4500" kern="1200"/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4">
            <a:hueOff val="0"/>
            <a:satOff val="0"/>
            <a:lumOff val="0"/>
            <a:alphaOff val="0"/>
          </a:schemeClr>
        </a:fillRef>
        <a:effectRef idx="3">
          <a:schemeClr val="accent4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717</Words>
  <Application>Microsoft Office PowerPoint</Application>
  <PresentationFormat>عرض على الشاشة (3:4)‏</PresentationFormat>
  <Paragraphs>108</Paragraphs>
  <Slides>21</Slides>
  <Notes>3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المملكة العربية السعودية  وزارة التربية والتعليم  الادارة العامة للتربية والتعليم بمنطقة جازان مدرسة الخشابية الابتدائية والمتوسطة  </vt:lpstr>
      <vt:lpstr>الدرس الاول : انقسام الخلية</vt:lpstr>
      <vt:lpstr>عرض تقديمي في PowerPoint</vt:lpstr>
      <vt:lpstr>عرض تقديمي في PowerPoint</vt:lpstr>
      <vt:lpstr>عرض تقديمي في PowerPoint</vt:lpstr>
      <vt:lpstr>ما دورة الخلية  ؟؟؟</vt:lpstr>
      <vt:lpstr>في أي اتجاه تتحرك دورة الخليه في الشكل المرفق ؟؟</vt:lpstr>
      <vt:lpstr>ماهي محددات حجم الخلية ؟؟؟</vt:lpstr>
      <vt:lpstr>مرض السرطان ودورة الخلية :</vt:lpstr>
      <vt:lpstr>مرض السرطان ودورة الخلية :</vt:lpstr>
      <vt:lpstr>عرض تقديمي في PowerPoint</vt:lpstr>
      <vt:lpstr>أنواع الانقسام في الخلية :  </vt:lpstr>
      <vt:lpstr>عرض تقديمي في PowerPoint</vt:lpstr>
      <vt:lpstr>عرض تقديمي في PowerPoint</vt:lpstr>
      <vt:lpstr>قارن بين الكروموسومات في الخليتين الجديدتين ؟؟</vt:lpstr>
      <vt:lpstr>عرض تقديمي في PowerPoint</vt:lpstr>
      <vt:lpstr>الانقسام المنصف</vt:lpstr>
      <vt:lpstr>عرض تقديمي في PowerPoint</vt:lpstr>
      <vt:lpstr>الانقسام المنصف</vt:lpstr>
      <vt:lpstr> المقارنة بين الانقسام المنصف والانقسام المتساوي   </vt:lpstr>
      <vt:lpstr>الانقسام المنصف</vt:lpstr>
    </vt:vector>
  </TitlesOfParts>
  <Company>COUGAR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DamasGate</dc:creator>
  <cp:lastModifiedBy>AL-HAMZI</cp:lastModifiedBy>
  <cp:revision>172</cp:revision>
  <dcterms:created xsi:type="dcterms:W3CDTF">2010-07-04T07:39:48Z</dcterms:created>
  <dcterms:modified xsi:type="dcterms:W3CDTF">2014-02-24T14:51:56Z</dcterms:modified>
</cp:coreProperties>
</file>