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6" r:id="rId1"/>
    <p:sldMasterId id="2147483718" r:id="rId2"/>
  </p:sldMasterIdLst>
  <p:sldIdLst>
    <p:sldId id="284" r:id="rId3"/>
    <p:sldId id="258" r:id="rId4"/>
    <p:sldId id="281" r:id="rId5"/>
    <p:sldId id="282" r:id="rId6"/>
    <p:sldId id="280" r:id="rId7"/>
    <p:sldId id="27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79" r:id="rId16"/>
    <p:sldId id="283" r:id="rId17"/>
  </p:sldIdLst>
  <p:sldSz cx="9144000" cy="6858000" type="screen4x3"/>
  <p:notesSz cx="6858000" cy="9144000"/>
  <p:custDataLst>
    <p:tags r:id="rId18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1" d="100"/>
          <a:sy n="61" d="100"/>
        </p:scale>
        <p:origin x="-2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71C0D-295F-4D1B-BBA9-25F017FB5FA3}" type="doc">
      <dgm:prSet loTypeId="urn:microsoft.com/office/officeart/2008/layout/RadialCluster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98A0A0F3-A443-4DD8-9FD0-8074F1086697}">
      <dgm:prSet phldrT="[نص]"/>
      <dgm:spPr/>
      <dgm:t>
        <a:bodyPr/>
        <a:lstStyle/>
        <a:p>
          <a:pPr rtl="1"/>
          <a:r>
            <a:rPr lang="ar-SA" dirty="0" smtClean="0">
              <a:cs typeface="+mn-cs"/>
            </a:rPr>
            <a:t>أجزاء البذرة</a:t>
          </a:r>
          <a:endParaRPr lang="ar-SA" dirty="0">
            <a:cs typeface="+mn-cs"/>
          </a:endParaRPr>
        </a:p>
      </dgm:t>
    </dgm:pt>
    <dgm:pt modelId="{7458D378-8FE5-4D29-ABE3-D7CE3CB141B2}" type="parTrans" cxnId="{0074CD78-3B33-45D5-A13F-9751799D7897}">
      <dgm:prSet/>
      <dgm:spPr/>
      <dgm:t>
        <a:bodyPr/>
        <a:lstStyle/>
        <a:p>
          <a:pPr rtl="1"/>
          <a:endParaRPr lang="ar-SA"/>
        </a:p>
      </dgm:t>
    </dgm:pt>
    <dgm:pt modelId="{C577F62A-8BF2-4168-A298-78DF43D60D94}" type="sibTrans" cxnId="{0074CD78-3B33-45D5-A13F-9751799D7897}">
      <dgm:prSet/>
      <dgm:spPr/>
      <dgm:t>
        <a:bodyPr/>
        <a:lstStyle/>
        <a:p>
          <a:pPr rtl="1"/>
          <a:endParaRPr lang="ar-SA"/>
        </a:p>
      </dgm:t>
    </dgm:pt>
    <dgm:pt modelId="{A46989EE-3D79-4D17-B29F-9BF175AFBF04}">
      <dgm:prSet phldrT="[نص]"/>
      <dgm:spPr/>
      <dgm:t>
        <a:bodyPr/>
        <a:lstStyle/>
        <a:p>
          <a:pPr rtl="1"/>
          <a:r>
            <a:rPr lang="ar-SA" dirty="0" smtClean="0"/>
            <a:t>.......................</a:t>
          </a:r>
          <a:endParaRPr lang="ar-SA" dirty="0"/>
        </a:p>
      </dgm:t>
    </dgm:pt>
    <dgm:pt modelId="{9BEC674A-4728-470C-B044-A0E0B19080F6}" type="parTrans" cxnId="{F3F63D43-FD69-47E4-AABD-B8D8A0D80BD3}">
      <dgm:prSet/>
      <dgm:spPr/>
      <dgm:t>
        <a:bodyPr/>
        <a:lstStyle/>
        <a:p>
          <a:pPr rtl="1"/>
          <a:endParaRPr lang="ar-SA"/>
        </a:p>
      </dgm:t>
    </dgm:pt>
    <dgm:pt modelId="{E4220F2A-6655-419F-B165-9C19F1D9F73C}" type="sibTrans" cxnId="{F3F63D43-FD69-47E4-AABD-B8D8A0D80BD3}">
      <dgm:prSet/>
      <dgm:spPr/>
      <dgm:t>
        <a:bodyPr/>
        <a:lstStyle/>
        <a:p>
          <a:pPr rtl="1"/>
          <a:endParaRPr lang="ar-SA"/>
        </a:p>
      </dgm:t>
    </dgm:pt>
    <dgm:pt modelId="{9396AD93-5912-4962-BAB9-BD593928CC4C}">
      <dgm:prSet phldrT="[نص]"/>
      <dgm:spPr/>
      <dgm:t>
        <a:bodyPr/>
        <a:lstStyle/>
        <a:p>
          <a:pPr rtl="1"/>
          <a:r>
            <a:rPr lang="ar-SA" dirty="0" smtClean="0"/>
            <a:t>.......................</a:t>
          </a:r>
          <a:endParaRPr lang="ar-SA" dirty="0"/>
        </a:p>
      </dgm:t>
    </dgm:pt>
    <dgm:pt modelId="{64E1A21D-7AEB-4D97-877C-3071EEF7E41F}" type="parTrans" cxnId="{9017B663-60BE-4471-9270-8328AA37D00D}">
      <dgm:prSet/>
      <dgm:spPr/>
      <dgm:t>
        <a:bodyPr/>
        <a:lstStyle/>
        <a:p>
          <a:pPr rtl="1"/>
          <a:endParaRPr lang="ar-SA"/>
        </a:p>
      </dgm:t>
    </dgm:pt>
    <dgm:pt modelId="{683CC696-09AD-4B08-91C1-4CABA5FC0212}" type="sibTrans" cxnId="{9017B663-60BE-4471-9270-8328AA37D00D}">
      <dgm:prSet/>
      <dgm:spPr/>
      <dgm:t>
        <a:bodyPr/>
        <a:lstStyle/>
        <a:p>
          <a:pPr rtl="1"/>
          <a:endParaRPr lang="ar-SA"/>
        </a:p>
      </dgm:t>
    </dgm:pt>
    <dgm:pt modelId="{5FB1B3C1-0AE1-42D5-B916-296B57F70468}">
      <dgm:prSet phldrT="[نص]"/>
      <dgm:spPr/>
      <dgm:t>
        <a:bodyPr/>
        <a:lstStyle/>
        <a:p>
          <a:pPr rtl="1"/>
          <a:r>
            <a:rPr lang="ar-SA" dirty="0" smtClean="0"/>
            <a:t>.......................</a:t>
          </a:r>
          <a:endParaRPr lang="ar-SA" dirty="0"/>
        </a:p>
      </dgm:t>
    </dgm:pt>
    <dgm:pt modelId="{26BA4B55-2089-4982-8186-F4047878112C}" type="parTrans" cxnId="{E1B9D58E-E11B-42AE-9EFD-0152B5530061}">
      <dgm:prSet/>
      <dgm:spPr/>
      <dgm:t>
        <a:bodyPr/>
        <a:lstStyle/>
        <a:p>
          <a:pPr rtl="1"/>
          <a:endParaRPr lang="ar-SA"/>
        </a:p>
      </dgm:t>
    </dgm:pt>
    <dgm:pt modelId="{606B46D2-77D0-49DA-A8A4-29CFD2FCC539}" type="sibTrans" cxnId="{E1B9D58E-E11B-42AE-9EFD-0152B5530061}">
      <dgm:prSet/>
      <dgm:spPr/>
      <dgm:t>
        <a:bodyPr/>
        <a:lstStyle/>
        <a:p>
          <a:pPr rtl="1"/>
          <a:endParaRPr lang="ar-SA"/>
        </a:p>
      </dgm:t>
    </dgm:pt>
    <dgm:pt modelId="{6772C685-D86D-42FA-A5B6-596A2D3502AE}" type="pres">
      <dgm:prSet presAssocID="{14171C0D-295F-4D1B-BBA9-25F017FB5F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B4F4F50E-E8CC-4170-9649-13A17C8B7083}" type="pres">
      <dgm:prSet presAssocID="{98A0A0F3-A443-4DD8-9FD0-8074F1086697}" presName="singleCycle" presStyleCnt="0"/>
      <dgm:spPr/>
    </dgm:pt>
    <dgm:pt modelId="{21D223AA-99B3-465B-8B8C-0C3A1E176104}" type="pres">
      <dgm:prSet presAssocID="{98A0A0F3-A443-4DD8-9FD0-8074F108669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ar-SA"/>
        </a:p>
      </dgm:t>
    </dgm:pt>
    <dgm:pt modelId="{D80D59D4-3DB9-4A33-A873-8FB806004BA0}" type="pres">
      <dgm:prSet presAssocID="{9BEC674A-4728-470C-B044-A0E0B19080F6}" presName="Name56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59E0B531-1521-490A-8780-E528C46B82EB}" type="pres">
      <dgm:prSet presAssocID="{A46989EE-3D79-4D17-B29F-9BF175AFBF04}" presName="text0" presStyleLbl="node1" presStyleIdx="1" presStyleCnt="4" custScaleX="20824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151AD7E-6F35-46C6-8583-D9709B6705E4}" type="pres">
      <dgm:prSet presAssocID="{64E1A21D-7AEB-4D97-877C-3071EEF7E41F}" presName="Name56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4FCEE573-4AB4-4B5E-8393-3765BEEDBBFA}" type="pres">
      <dgm:prSet presAssocID="{9396AD93-5912-4962-BAB9-BD593928CC4C}" presName="text0" presStyleLbl="node1" presStyleIdx="2" presStyleCnt="4" custScaleX="22318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727ABCF-07FD-4F0A-8E3F-7D7049716129}" type="pres">
      <dgm:prSet presAssocID="{26BA4B55-2089-4982-8186-F4047878112C}" presName="Name56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62FBE2D3-5467-4787-B577-83E4807989A2}" type="pres">
      <dgm:prSet presAssocID="{5FB1B3C1-0AE1-42D5-B916-296B57F70468}" presName="text0" presStyleLbl="node1" presStyleIdx="3" presStyleCnt="4" custScaleX="22547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074CD78-3B33-45D5-A13F-9751799D7897}" srcId="{14171C0D-295F-4D1B-BBA9-25F017FB5FA3}" destId="{98A0A0F3-A443-4DD8-9FD0-8074F1086697}" srcOrd="0" destOrd="0" parTransId="{7458D378-8FE5-4D29-ABE3-D7CE3CB141B2}" sibTransId="{C577F62A-8BF2-4168-A298-78DF43D60D94}"/>
    <dgm:cxn modelId="{F42FE0C3-919F-428A-8108-187C0DE80C52}" type="presOf" srcId="{26BA4B55-2089-4982-8186-F4047878112C}" destId="{2727ABCF-07FD-4F0A-8E3F-7D7049716129}" srcOrd="0" destOrd="0" presId="urn:microsoft.com/office/officeart/2008/layout/RadialCluster"/>
    <dgm:cxn modelId="{1869A00C-09AC-4181-94F4-59DE037F72D9}" type="presOf" srcId="{9BEC674A-4728-470C-B044-A0E0B19080F6}" destId="{D80D59D4-3DB9-4A33-A873-8FB806004BA0}" srcOrd="0" destOrd="0" presId="urn:microsoft.com/office/officeart/2008/layout/RadialCluster"/>
    <dgm:cxn modelId="{9017B663-60BE-4471-9270-8328AA37D00D}" srcId="{98A0A0F3-A443-4DD8-9FD0-8074F1086697}" destId="{9396AD93-5912-4962-BAB9-BD593928CC4C}" srcOrd="1" destOrd="0" parTransId="{64E1A21D-7AEB-4D97-877C-3071EEF7E41F}" sibTransId="{683CC696-09AD-4B08-91C1-4CABA5FC0212}"/>
    <dgm:cxn modelId="{20E581FE-281E-4359-A310-C7ECB8EE2451}" type="presOf" srcId="{9396AD93-5912-4962-BAB9-BD593928CC4C}" destId="{4FCEE573-4AB4-4B5E-8393-3765BEEDBBFA}" srcOrd="0" destOrd="0" presId="urn:microsoft.com/office/officeart/2008/layout/RadialCluster"/>
    <dgm:cxn modelId="{F3F63D43-FD69-47E4-AABD-B8D8A0D80BD3}" srcId="{98A0A0F3-A443-4DD8-9FD0-8074F1086697}" destId="{A46989EE-3D79-4D17-B29F-9BF175AFBF04}" srcOrd="0" destOrd="0" parTransId="{9BEC674A-4728-470C-B044-A0E0B19080F6}" sibTransId="{E4220F2A-6655-419F-B165-9C19F1D9F73C}"/>
    <dgm:cxn modelId="{6B296509-9C0E-4F5D-BF44-96F8093474EA}" type="presOf" srcId="{64E1A21D-7AEB-4D97-877C-3071EEF7E41F}" destId="{1151AD7E-6F35-46C6-8583-D9709B6705E4}" srcOrd="0" destOrd="0" presId="urn:microsoft.com/office/officeart/2008/layout/RadialCluster"/>
    <dgm:cxn modelId="{2F98C7B8-A373-4E30-92C3-9D31D14E6354}" type="presOf" srcId="{98A0A0F3-A443-4DD8-9FD0-8074F1086697}" destId="{21D223AA-99B3-465B-8B8C-0C3A1E176104}" srcOrd="0" destOrd="0" presId="urn:microsoft.com/office/officeart/2008/layout/RadialCluster"/>
    <dgm:cxn modelId="{1B04D123-0B51-4777-B6CF-298600FE75D1}" type="presOf" srcId="{14171C0D-295F-4D1B-BBA9-25F017FB5FA3}" destId="{6772C685-D86D-42FA-A5B6-596A2D3502AE}" srcOrd="0" destOrd="0" presId="urn:microsoft.com/office/officeart/2008/layout/RadialCluster"/>
    <dgm:cxn modelId="{7E2FA465-4A77-4F74-BB44-EC133158CB22}" type="presOf" srcId="{A46989EE-3D79-4D17-B29F-9BF175AFBF04}" destId="{59E0B531-1521-490A-8780-E528C46B82EB}" srcOrd="0" destOrd="0" presId="urn:microsoft.com/office/officeart/2008/layout/RadialCluster"/>
    <dgm:cxn modelId="{E1B9D58E-E11B-42AE-9EFD-0152B5530061}" srcId="{98A0A0F3-A443-4DD8-9FD0-8074F1086697}" destId="{5FB1B3C1-0AE1-42D5-B916-296B57F70468}" srcOrd="2" destOrd="0" parTransId="{26BA4B55-2089-4982-8186-F4047878112C}" sibTransId="{606B46D2-77D0-49DA-A8A4-29CFD2FCC539}"/>
    <dgm:cxn modelId="{95E57851-3233-4CE7-AD12-EBEF78F79579}" type="presOf" srcId="{5FB1B3C1-0AE1-42D5-B916-296B57F70468}" destId="{62FBE2D3-5467-4787-B577-83E4807989A2}" srcOrd="0" destOrd="0" presId="urn:microsoft.com/office/officeart/2008/layout/RadialCluster"/>
    <dgm:cxn modelId="{C68870E1-5E5B-43B7-8C01-C5D414455DB5}" type="presParOf" srcId="{6772C685-D86D-42FA-A5B6-596A2D3502AE}" destId="{B4F4F50E-E8CC-4170-9649-13A17C8B7083}" srcOrd="0" destOrd="0" presId="urn:microsoft.com/office/officeart/2008/layout/RadialCluster"/>
    <dgm:cxn modelId="{D7BD687B-EB4B-48C6-9D5C-17C86F482EF5}" type="presParOf" srcId="{B4F4F50E-E8CC-4170-9649-13A17C8B7083}" destId="{21D223AA-99B3-465B-8B8C-0C3A1E176104}" srcOrd="0" destOrd="0" presId="urn:microsoft.com/office/officeart/2008/layout/RadialCluster"/>
    <dgm:cxn modelId="{5CF70CCE-56D2-4B7B-A982-3385BFC7557E}" type="presParOf" srcId="{B4F4F50E-E8CC-4170-9649-13A17C8B7083}" destId="{D80D59D4-3DB9-4A33-A873-8FB806004BA0}" srcOrd="1" destOrd="0" presId="urn:microsoft.com/office/officeart/2008/layout/RadialCluster"/>
    <dgm:cxn modelId="{26FD6B99-6D46-469E-BECA-8B5C6D38EA71}" type="presParOf" srcId="{B4F4F50E-E8CC-4170-9649-13A17C8B7083}" destId="{59E0B531-1521-490A-8780-E528C46B82EB}" srcOrd="2" destOrd="0" presId="urn:microsoft.com/office/officeart/2008/layout/RadialCluster"/>
    <dgm:cxn modelId="{FD30586F-097F-4E4A-8A52-8D3785CF90B7}" type="presParOf" srcId="{B4F4F50E-E8CC-4170-9649-13A17C8B7083}" destId="{1151AD7E-6F35-46C6-8583-D9709B6705E4}" srcOrd="3" destOrd="0" presId="urn:microsoft.com/office/officeart/2008/layout/RadialCluster"/>
    <dgm:cxn modelId="{3E477CF2-D994-4E47-A5FD-AB99694E21C3}" type="presParOf" srcId="{B4F4F50E-E8CC-4170-9649-13A17C8B7083}" destId="{4FCEE573-4AB4-4B5E-8393-3765BEEDBBFA}" srcOrd="4" destOrd="0" presId="urn:microsoft.com/office/officeart/2008/layout/RadialCluster"/>
    <dgm:cxn modelId="{8BC16BD9-14D4-41E6-B9F3-C3E7C8673AF6}" type="presParOf" srcId="{B4F4F50E-E8CC-4170-9649-13A17C8B7083}" destId="{2727ABCF-07FD-4F0A-8E3F-7D7049716129}" srcOrd="5" destOrd="0" presId="urn:microsoft.com/office/officeart/2008/layout/RadialCluster"/>
    <dgm:cxn modelId="{86FE15FF-3361-485D-A2AC-665FBE288EB2}" type="presParOf" srcId="{B4F4F50E-E8CC-4170-9649-13A17C8B7083}" destId="{62FBE2D3-5467-4787-B577-83E4807989A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223AA-99B3-465B-8B8C-0C3A1E176104}">
      <dsp:nvSpPr>
        <dsp:cNvPr id="0" name=""/>
        <dsp:cNvSpPr/>
      </dsp:nvSpPr>
      <dsp:spPr>
        <a:xfrm>
          <a:off x="3801122" y="1890712"/>
          <a:ext cx="1219200" cy="1219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>
              <a:cs typeface="+mn-cs"/>
            </a:rPr>
            <a:t>أجزاء البذرة</a:t>
          </a:r>
          <a:endParaRPr lang="ar-SA" sz="2900" kern="1200" dirty="0">
            <a:cs typeface="+mn-cs"/>
          </a:endParaRPr>
        </a:p>
      </dsp:txBody>
      <dsp:txXfrm>
        <a:off x="3860638" y="1950228"/>
        <a:ext cx="1100168" cy="1100168"/>
      </dsp:txXfrm>
    </dsp:sp>
    <dsp:sp modelId="{D80D59D4-3DB9-4A33-A873-8FB806004BA0}">
      <dsp:nvSpPr>
        <dsp:cNvPr id="0" name=""/>
        <dsp:cNvSpPr/>
      </dsp:nvSpPr>
      <dsp:spPr>
        <a:xfrm rot="16200000">
          <a:off x="3983113" y="1463103"/>
          <a:ext cx="8552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5217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0B531-1521-490A-8780-E528C46B82EB}">
      <dsp:nvSpPr>
        <dsp:cNvPr id="0" name=""/>
        <dsp:cNvSpPr/>
      </dsp:nvSpPr>
      <dsp:spPr>
        <a:xfrm>
          <a:off x="3560183" y="218630"/>
          <a:ext cx="1701078" cy="8168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/>
            <a:t>.......................</a:t>
          </a:r>
          <a:endParaRPr lang="ar-SA" sz="3000" kern="1200" dirty="0"/>
        </a:p>
      </dsp:txBody>
      <dsp:txXfrm>
        <a:off x="3600059" y="258506"/>
        <a:ext cx="1621326" cy="737112"/>
      </dsp:txXfrm>
    </dsp:sp>
    <dsp:sp modelId="{1151AD7E-6F35-46C6-8583-D9709B6705E4}">
      <dsp:nvSpPr>
        <dsp:cNvPr id="0" name=""/>
        <dsp:cNvSpPr/>
      </dsp:nvSpPr>
      <dsp:spPr>
        <a:xfrm rot="1800000">
          <a:off x="4996710" y="2940385"/>
          <a:ext cx="3524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0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EE573-4AB4-4B5E-8393-3765BEEDBBFA}">
      <dsp:nvSpPr>
        <dsp:cNvPr id="0" name=""/>
        <dsp:cNvSpPr/>
      </dsp:nvSpPr>
      <dsp:spPr>
        <a:xfrm>
          <a:off x="5121449" y="3028505"/>
          <a:ext cx="1823109" cy="81686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.......................</a:t>
          </a:r>
          <a:endParaRPr lang="ar-SA" sz="3200" kern="1200" dirty="0"/>
        </a:p>
      </dsp:txBody>
      <dsp:txXfrm>
        <a:off x="5161325" y="3068381"/>
        <a:ext cx="1743357" cy="737112"/>
      </dsp:txXfrm>
    </dsp:sp>
    <dsp:sp modelId="{2727ABCF-07FD-4F0A-8E3F-7D7049716129}">
      <dsp:nvSpPr>
        <dsp:cNvPr id="0" name=""/>
        <dsp:cNvSpPr/>
      </dsp:nvSpPr>
      <dsp:spPr>
        <a:xfrm rot="9000000">
          <a:off x="3472253" y="2940385"/>
          <a:ext cx="3524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0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BE2D3-5467-4787-B577-83E4807989A2}">
      <dsp:nvSpPr>
        <dsp:cNvPr id="0" name=""/>
        <dsp:cNvSpPr/>
      </dsp:nvSpPr>
      <dsp:spPr>
        <a:xfrm>
          <a:off x="1867528" y="3028505"/>
          <a:ext cx="1841824" cy="8168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kern="1200" dirty="0" smtClean="0"/>
            <a:t>.......................</a:t>
          </a:r>
          <a:endParaRPr lang="ar-SA" sz="3300" kern="1200" dirty="0"/>
        </a:p>
      </dsp:txBody>
      <dsp:txXfrm>
        <a:off x="1907404" y="3068381"/>
        <a:ext cx="1762072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7/5/2015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499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7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77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6" y="1516840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C7A8B54-5BE1-48A8-A322-41B78996835A}" type="datetimeFigureOut">
              <a:rPr lang="ar-EG" smtClean="0"/>
              <a:pPr/>
              <a:t>19/09/1436</a:t>
            </a:fld>
            <a:endParaRPr lang="ar-EG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7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A42930-387D-4B99-9E38-3444A803A0C5}" type="slidenum">
              <a:rPr lang="ar-EG" smtClean="0">
                <a:solidFill>
                  <a:srgbClr val="0F6FC6"/>
                </a:solidFill>
              </a:rPr>
              <a:pPr/>
              <a:t>‹#›</a:t>
            </a:fld>
            <a:endParaRPr lang="ar-EG">
              <a:solidFill>
                <a:srgbClr val="0F6FC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044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19/09/1436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08281309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4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57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19/09/1436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5910488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19/09/1436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21152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6233" indent="0">
              <a:buNone/>
              <a:defRPr sz="2000" b="1"/>
            </a:lvl2pPr>
            <a:lvl3pPr marL="912466" indent="0">
              <a:buNone/>
              <a:defRPr sz="1800" b="1"/>
            </a:lvl3pPr>
            <a:lvl4pPr marL="1368699" indent="0">
              <a:buNone/>
              <a:defRPr sz="1600" b="1"/>
            </a:lvl4pPr>
            <a:lvl5pPr marL="1824933" indent="0">
              <a:buNone/>
              <a:defRPr sz="1600" b="1"/>
            </a:lvl5pPr>
            <a:lvl6pPr marL="2281163" indent="0">
              <a:buNone/>
              <a:defRPr sz="1600" b="1"/>
            </a:lvl6pPr>
            <a:lvl7pPr marL="2737399" indent="0">
              <a:buNone/>
              <a:defRPr sz="1600" b="1"/>
            </a:lvl7pPr>
            <a:lvl8pPr marL="3193630" indent="0">
              <a:buNone/>
              <a:defRPr sz="1600" b="1"/>
            </a:lvl8pPr>
            <a:lvl9pPr marL="3649861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49" y="2316014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6233" indent="0">
              <a:buNone/>
              <a:defRPr sz="2000" b="1"/>
            </a:lvl2pPr>
            <a:lvl3pPr marL="912466" indent="0">
              <a:buNone/>
              <a:defRPr sz="1800" b="1"/>
            </a:lvl3pPr>
            <a:lvl4pPr marL="1368699" indent="0">
              <a:buNone/>
              <a:defRPr sz="1600" b="1"/>
            </a:lvl4pPr>
            <a:lvl5pPr marL="1824933" indent="0">
              <a:buNone/>
              <a:defRPr sz="1600" b="1"/>
            </a:lvl5pPr>
            <a:lvl6pPr marL="2281163" indent="0">
              <a:buNone/>
              <a:defRPr sz="1600" b="1"/>
            </a:lvl6pPr>
            <a:lvl7pPr marL="2737399" indent="0">
              <a:buNone/>
              <a:defRPr sz="1600" b="1"/>
            </a:lvl7pPr>
            <a:lvl8pPr marL="3193630" indent="0">
              <a:buNone/>
              <a:defRPr sz="1600" b="1"/>
            </a:lvl8pPr>
            <a:lvl9pPr marL="3649861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19/09/1436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14678880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19/09/1436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1976249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19/09/1436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25156587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19/09/1436</a:t>
            </a:fld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58" name="Rectangle 57"/>
          <p:cNvSpPr/>
          <p:nvPr/>
        </p:nvSpPr>
        <p:spPr>
          <a:xfrm>
            <a:off x="905571" y="60189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9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47"/>
            <a:ext cx="3493664" cy="365125"/>
          </a:xfrm>
        </p:spPr>
        <p:txBody>
          <a:bodyPr>
            <a:normAutofit/>
          </a:bodyPr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6" y="2657437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6233" indent="0">
              <a:buNone/>
              <a:defRPr sz="1200"/>
            </a:lvl2pPr>
            <a:lvl3pPr marL="912466" indent="0">
              <a:buNone/>
              <a:defRPr sz="1000"/>
            </a:lvl3pPr>
            <a:lvl4pPr marL="1368699" indent="0">
              <a:buNone/>
              <a:defRPr sz="900"/>
            </a:lvl4pPr>
            <a:lvl5pPr marL="1824933" indent="0">
              <a:buNone/>
              <a:defRPr sz="900"/>
            </a:lvl5pPr>
            <a:lvl6pPr marL="2281163" indent="0">
              <a:buNone/>
              <a:defRPr sz="900"/>
            </a:lvl6pPr>
            <a:lvl7pPr marL="2737399" indent="0">
              <a:buNone/>
              <a:defRPr sz="900"/>
            </a:lvl7pPr>
            <a:lvl8pPr marL="3193630" indent="0">
              <a:buNone/>
              <a:defRPr sz="900"/>
            </a:lvl8pPr>
            <a:lvl9pPr marL="3649861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844440579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9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6233" indent="0">
              <a:buNone/>
              <a:defRPr sz="2800"/>
            </a:lvl2pPr>
            <a:lvl3pPr marL="912466" indent="0">
              <a:buNone/>
              <a:defRPr sz="2400"/>
            </a:lvl3pPr>
            <a:lvl4pPr marL="1368699" indent="0">
              <a:buNone/>
              <a:defRPr sz="2000"/>
            </a:lvl4pPr>
            <a:lvl5pPr marL="1824933" indent="0">
              <a:buNone/>
              <a:defRPr sz="2000"/>
            </a:lvl5pPr>
            <a:lvl6pPr marL="2281163" indent="0">
              <a:buNone/>
              <a:defRPr sz="2000"/>
            </a:lvl6pPr>
            <a:lvl7pPr marL="2737399" indent="0">
              <a:buNone/>
              <a:defRPr sz="2000"/>
            </a:lvl7pPr>
            <a:lvl8pPr marL="3193630" indent="0">
              <a:buNone/>
              <a:defRPr sz="2000"/>
            </a:lvl8pPr>
            <a:lvl9pPr marL="3649861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42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6233" indent="0">
              <a:buNone/>
              <a:defRPr sz="1200"/>
            </a:lvl2pPr>
            <a:lvl3pPr marL="912466" indent="0">
              <a:buNone/>
              <a:defRPr sz="1000"/>
            </a:lvl3pPr>
            <a:lvl4pPr marL="1368699" indent="0">
              <a:buNone/>
              <a:defRPr sz="900"/>
            </a:lvl4pPr>
            <a:lvl5pPr marL="1824933" indent="0">
              <a:buNone/>
              <a:defRPr sz="900"/>
            </a:lvl5pPr>
            <a:lvl6pPr marL="2281163" indent="0">
              <a:buNone/>
              <a:defRPr sz="900"/>
            </a:lvl6pPr>
            <a:lvl7pPr marL="2737399" indent="0">
              <a:buNone/>
              <a:defRPr sz="900"/>
            </a:lvl7pPr>
            <a:lvl8pPr marL="3193630" indent="0">
              <a:buNone/>
              <a:defRPr sz="900"/>
            </a:lvl8pPr>
            <a:lvl9pPr marL="3649861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19/09/1436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47"/>
            <a:ext cx="3493664" cy="365125"/>
          </a:xfrm>
        </p:spPr>
        <p:txBody>
          <a:bodyPr>
            <a:normAutofit/>
          </a:bodyPr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7256667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19/09/1436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76419234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12" y="1030149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9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19/09/1436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5774905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عنوان ومحتو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 rot="21129326">
            <a:off x="1141651" y="756765"/>
            <a:ext cx="7121067" cy="5090421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248" tIns="45624" rIns="91248" bIns="45624" rtlCol="0" anchor="ctr"/>
          <a:lstStyle/>
          <a:p>
            <a:pPr algn="ctr" defTabSz="912466">
              <a:defRPr/>
            </a:pPr>
            <a:endParaRPr lang="en-US" kern="0" dirty="0" smtClean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8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rgbClr val="465E9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435684">
            <a:off x="1496004" y="5637474"/>
            <a:ext cx="567831" cy="567830"/>
          </a:xfrm>
          <a:prstGeom prst="rect">
            <a:avLst/>
          </a:prstGeom>
          <a:noFill/>
        </p:spPr>
      </p:pic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rgbClr val="465E9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4096196">
            <a:off x="7351661" y="358175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269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3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4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1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7/5/2015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7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9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7/5/2015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7/5/2015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7/5/2015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7/5/2015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7/5/2015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7/5/2015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audio" Target="../media/audio1.wav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7/5/2015</a:t>
            </a:fld>
            <a:endParaRPr lang="en-US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>
    <p:circl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248" tIns="45624" rIns="91248" bIns="45624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7"/>
            <a:ext cx="6777317" cy="3508977"/>
          </a:xfrm>
          <a:prstGeom prst="rect">
            <a:avLst/>
          </a:prstGeom>
        </p:spPr>
        <p:txBody>
          <a:bodyPr vert="horz" lIns="91248" tIns="45624" rIns="91248" bIns="45624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9" y="224504"/>
            <a:ext cx="2133600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defTabSz="912466"/>
            <a:fld id="{6C7A8B54-5BE1-48A8-A322-41B78996835A}" type="datetimeFigureOut">
              <a:rPr lang="ar-EG" smtClean="0"/>
              <a:pPr defTabSz="912466"/>
              <a:t>19/09/1436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72"/>
            <a:ext cx="3502152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12466"/>
            <a:endParaRPr lang="ar-EG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503"/>
            <a:ext cx="1332156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defTabSz="912466"/>
            <a:fld id="{7DA42930-387D-4B99-9E38-3444A803A0C5}" type="slidenum">
              <a:rPr lang="ar-EG" smtClean="0"/>
              <a:pPr defTabSz="912466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069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</p:sldLayoutIdLst>
  <p:transition spd="med">
    <p:dissolve/>
    <p:sndAc>
      <p:stSnd>
        <p:snd r:embed="rId2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2466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173" indent="-273739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8726" indent="-273739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2466" indent="-228116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2330" indent="-228116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3073" indent="-228116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4692" indent="-228116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5434" indent="-228116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16177" indent="-228116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16920" indent="-228116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33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66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99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33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63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99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30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61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6.png"/><Relationship Id="rId5" Type="http://schemas.openxmlformats.org/officeDocument/2006/relationships/image" Target="../media/image16.wmf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16.wmf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5" Type="http://schemas.openxmlformats.org/officeDocument/2006/relationships/image" Target="../media/image16.wmf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6.wmf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6.wmf"/><Relationship Id="rId11" Type="http://schemas.openxmlformats.org/officeDocument/2006/relationships/image" Target="../media/image36.png"/><Relationship Id="rId5" Type="http://schemas.openxmlformats.org/officeDocument/2006/relationships/image" Target="../media/image15.jpg"/><Relationship Id="rId10" Type="http://schemas.openxmlformats.org/officeDocument/2006/relationships/image" Target="../media/image35.png"/><Relationship Id="rId4" Type="http://schemas.openxmlformats.org/officeDocument/2006/relationships/audio" Target="../media/audio2.wav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jp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jpg"/><Relationship Id="rId5" Type="http://schemas.openxmlformats.org/officeDocument/2006/relationships/image" Target="../media/image16.wmf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image" Target="../media/image15.jp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jpg"/><Relationship Id="rId5" Type="http://schemas.openxmlformats.org/officeDocument/2006/relationships/image" Target="../media/image16.wmf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5" Type="http://schemas.openxmlformats.org/officeDocument/2006/relationships/image" Target="../media/image16.wmf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5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مجموعة 40"/>
          <p:cNvGrpSpPr/>
          <p:nvPr/>
        </p:nvGrpSpPr>
        <p:grpSpPr>
          <a:xfrm>
            <a:off x="1691680" y="161070"/>
            <a:ext cx="4457700" cy="1179698"/>
            <a:chOff x="2274540" y="0"/>
            <a:chExt cx="4457700" cy="845423"/>
          </a:xfrm>
        </p:grpSpPr>
        <p:pic>
          <p:nvPicPr>
            <p:cNvPr id="42" name="صورة 4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700" cy="845423"/>
            </a:xfrm>
            <a:prstGeom prst="downArrowCallou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43" name="مستطيل 8"/>
            <p:cNvSpPr/>
            <p:nvPr/>
          </p:nvSpPr>
          <p:spPr>
            <a:xfrm>
              <a:off x="2954683" y="116632"/>
              <a:ext cx="2933816" cy="709566"/>
            </a:xfrm>
            <a:prstGeom prst="downArrowCallou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استراتيجية</a:t>
              </a:r>
              <a:r>
                <a:rPr lang="ar-SA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: جيقسو</a:t>
              </a:r>
            </a:p>
          </p:txBody>
        </p:sp>
      </p:grpSp>
      <p:grpSp>
        <p:nvGrpSpPr>
          <p:cNvPr id="44" name="مجموعة 43"/>
          <p:cNvGrpSpPr/>
          <p:nvPr/>
        </p:nvGrpSpPr>
        <p:grpSpPr>
          <a:xfrm>
            <a:off x="5508104" y="116632"/>
            <a:ext cx="3888432" cy="913749"/>
            <a:chOff x="922727" y="0"/>
            <a:chExt cx="7358305" cy="845423"/>
          </a:xfrm>
        </p:grpSpPr>
        <p:pic>
          <p:nvPicPr>
            <p:cNvPr id="45" name="صورة 4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706" y="0"/>
              <a:ext cx="5534756" cy="845423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46" name="مستطيل 8"/>
            <p:cNvSpPr/>
            <p:nvPr/>
          </p:nvSpPr>
          <p:spPr>
            <a:xfrm>
              <a:off x="922727" y="193651"/>
              <a:ext cx="7358305" cy="47258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00FF"/>
                  </a:solidFill>
                  <a:latin typeface="Sakkal Majalla" pitchFamily="2" charset="-78"/>
                  <a:cs typeface="Sakkal Majalla" pitchFamily="2" charset="-78"/>
                </a:rPr>
                <a:t>نمو النباتات</a:t>
              </a:r>
              <a:endParaRPr lang="ar-SA" sz="2400" b="1" dirty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pic>
        <p:nvPicPr>
          <p:cNvPr id="52" name="صورة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044844" y="5795469"/>
            <a:ext cx="898858" cy="1029121"/>
          </a:xfrm>
          <a:prstGeom prst="rect">
            <a:avLst/>
          </a:prstGeom>
        </p:spPr>
      </p:pic>
      <p:pic>
        <p:nvPicPr>
          <p:cNvPr id="53" name="صورة 5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3256"/>
            <a:ext cx="981642" cy="1063446"/>
          </a:xfrm>
          <a:prstGeom prst="rect">
            <a:avLst/>
          </a:prstGeom>
        </p:spPr>
      </p:pic>
      <p:grpSp>
        <p:nvGrpSpPr>
          <p:cNvPr id="2" name="مجموعة 1"/>
          <p:cNvGrpSpPr/>
          <p:nvPr/>
        </p:nvGrpSpPr>
        <p:grpSpPr>
          <a:xfrm>
            <a:off x="701001" y="998154"/>
            <a:ext cx="7759431" cy="4932664"/>
            <a:chOff x="701001" y="998154"/>
            <a:chExt cx="7759431" cy="4932664"/>
          </a:xfrm>
        </p:grpSpPr>
        <p:grpSp>
          <p:nvGrpSpPr>
            <p:cNvPr id="16" name="مجموعة 15"/>
            <p:cNvGrpSpPr/>
            <p:nvPr/>
          </p:nvGrpSpPr>
          <p:grpSpPr>
            <a:xfrm>
              <a:off x="701001" y="998154"/>
              <a:ext cx="7759431" cy="4932664"/>
              <a:chOff x="543220" y="1116452"/>
              <a:chExt cx="8610409" cy="5120860"/>
            </a:xfrm>
          </p:grpSpPr>
          <p:pic>
            <p:nvPicPr>
              <p:cNvPr id="18" name="صورة 17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220" y="1116452"/>
                <a:ext cx="8610409" cy="5120860"/>
              </a:xfrm>
              <a:prstGeom prst="rect">
                <a:avLst/>
              </a:prstGeom>
            </p:spPr>
          </p:pic>
          <p:sp>
            <p:nvSpPr>
              <p:cNvPr id="19" name="مربع نص 18"/>
              <p:cNvSpPr txBox="1"/>
              <p:nvPr/>
            </p:nvSpPr>
            <p:spPr>
              <a:xfrm>
                <a:off x="4784679" y="1227442"/>
                <a:ext cx="4075162" cy="495254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 smtClean="0">
                    <a:solidFill>
                      <a:srgbClr val="C00000"/>
                    </a:solidFill>
                  </a:rPr>
                  <a:t>تقسيم الطلاب إلي مجاميع مؤلفة من 5 – 6 طلاب غير متجانسة ( وهو شرط ضروري فقد يكون عدم التجانس في القدرات أو أي فروق أخري يري المعلم أنها ذات أهمية بالغة , مثل العنصرية القبلية بين الطلاب في المدرسة إلخ</a:t>
                </a:r>
              </a:p>
              <a:p>
                <a:pPr algn="ctr"/>
                <a:r>
                  <a:rPr lang="ar-SA" sz="1600" b="1" dirty="0" smtClean="0">
                    <a:solidFill>
                      <a:srgbClr val="C00000"/>
                    </a:solidFill>
                  </a:rPr>
                  <a:t>تعيين طالب واحد من كل مجموعة كقائد في البداية , ويجب أن يكون هذا الطالب هو الأكثر نضجا في المجموعة</a:t>
                </a:r>
              </a:p>
              <a:p>
                <a:pPr algn="ctr"/>
                <a:r>
                  <a:rPr lang="ar-SA" sz="1600" b="1" dirty="0" smtClean="0">
                    <a:solidFill>
                      <a:srgbClr val="C00000"/>
                    </a:solidFill>
                  </a:rPr>
                  <a:t>قسم محتوي الدرس إلي 5 – 6 فقرات ( لاحظ الفقرات بعدد طلاب المجموعة )</a:t>
                </a:r>
              </a:p>
              <a:p>
                <a:pPr algn="ctr"/>
                <a:r>
                  <a:rPr lang="ar-SA" sz="1600" b="1" dirty="0" smtClean="0">
                    <a:solidFill>
                      <a:srgbClr val="C00000"/>
                    </a:solidFill>
                  </a:rPr>
                  <a:t>وزع علي عدد الطلاب في المجموعة الواحدة ومن ثم بقية المجاميع </a:t>
                </a:r>
              </a:p>
              <a:p>
                <a:pPr algn="ctr"/>
                <a:r>
                  <a:rPr lang="ar-SA" sz="1600" b="1" dirty="0" smtClean="0">
                    <a:solidFill>
                      <a:srgbClr val="C00000"/>
                    </a:solidFill>
                  </a:rPr>
                  <a:t>اعط جميع الطلاب وقتا كافيا لقراءة الفقرة</a:t>
                </a:r>
              </a:p>
              <a:p>
                <a:pPr algn="ctr"/>
                <a:r>
                  <a:rPr lang="ar-SA" sz="1600" b="1" dirty="0" smtClean="0">
                    <a:solidFill>
                      <a:srgbClr val="C00000"/>
                    </a:solidFill>
                  </a:rPr>
                  <a:t>اطلب من كل طالب لديه الفقرة ذاتها أو المحتوي من كل مجموعة بتشكيل مجاميع اخري</a:t>
                </a:r>
              </a:p>
              <a:p>
                <a:pPr algn="ctr"/>
                <a:r>
                  <a:rPr lang="ar-SA" sz="1600" b="1" dirty="0" smtClean="0">
                    <a:solidFill>
                      <a:srgbClr val="C00000"/>
                    </a:solidFill>
                  </a:rPr>
                  <a:t>شجع الطلاب علي أن يتناقشوا </a:t>
                </a:r>
              </a:p>
              <a:p>
                <a:pPr algn="ctr"/>
                <a:r>
                  <a:rPr lang="ar-SA" sz="1600" b="1" dirty="0" smtClean="0">
                    <a:solidFill>
                      <a:srgbClr val="C00000"/>
                    </a:solidFill>
                  </a:rPr>
                  <a:t>اطلب من الطلاب العودة إلي مجاميعهم الأصلية</a:t>
                </a:r>
              </a:p>
              <a:p>
                <a:pPr algn="ctr"/>
                <a:r>
                  <a:rPr lang="ar-SA" sz="1600" b="1" dirty="0" smtClean="0">
                    <a:solidFill>
                      <a:srgbClr val="C00000"/>
                    </a:solidFill>
                  </a:rPr>
                  <a:t>دع كل طالب يشرح ويعلم زملائه في المجموعة عن ما تعلمه وشجع بقية زملائه في المجموعة نفسها بطرح الأسئلة</a:t>
                </a:r>
              </a:p>
              <a:p>
                <a:pPr algn="ctr"/>
                <a:r>
                  <a:rPr lang="ar-SA" sz="1600" b="1" dirty="0" smtClean="0">
                    <a:solidFill>
                      <a:srgbClr val="C00000"/>
                    </a:solidFill>
                  </a:rPr>
                  <a:t>أخيرا وبعد نهاية النقاش قيم جميع الطلاب من خلال اختبار قصير</a:t>
                </a:r>
                <a:endParaRPr lang="ar-SA" sz="1600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417" y="1345173"/>
              <a:ext cx="3409950" cy="423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823466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9" descr="تعليم0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58148" y="5462763"/>
            <a:ext cx="899591" cy="1395237"/>
          </a:xfrm>
          <a:prstGeom prst="rect">
            <a:avLst/>
          </a:prstGeom>
          <a:noFill/>
        </p:spPr>
      </p:pic>
      <p:sp>
        <p:nvSpPr>
          <p:cNvPr id="7" name="مربع نص 6"/>
          <p:cNvSpPr txBox="1"/>
          <p:nvPr/>
        </p:nvSpPr>
        <p:spPr>
          <a:xfrm>
            <a:off x="3143240" y="714356"/>
            <a:ext cx="51435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PT Bold Heading" pitchFamily="2" charset="-78"/>
              </a:rPr>
              <a:t>مَا أَجْزَاءِ الْبَذْرَةُ ؟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تَخْتَلِفُ الْبُذُورُ فِيْ أَشْكَالِهَا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أَحَجَّامُهَا ، </a:t>
            </a:r>
            <a:br>
              <a:rPr lang="ar-S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هِيَ تَحْتَاجُ غَلَىْ الْمَاءْ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الْدِفْءُ لِكَيْ تَنْبَتْ .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57166"/>
            <a:ext cx="2357454" cy="2201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571744"/>
            <a:ext cx="25527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4286256"/>
            <a:ext cx="1928826" cy="128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ربع نص 10"/>
          <p:cNvSpPr txBox="1"/>
          <p:nvPr/>
        </p:nvSpPr>
        <p:spPr>
          <a:xfrm>
            <a:off x="6786578" y="2500306"/>
            <a:ext cx="164307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جَنِيْنُ الْبَذْرَةِ سَيَنْمُو </a:t>
            </a:r>
            <a:r>
              <a:rPr lang="ar-SA" dirty="0" err="1" smtClean="0">
                <a:solidFill>
                  <a:srgbClr val="FF0000"/>
                </a:solidFill>
                <a:cs typeface="PT Bold Heading" pitchFamily="2" charset="-78"/>
              </a:rPr>
              <a:t>وَ</a:t>
            </a:r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 يُصْبِحُ نَبَاتا جَدِيْدا . </a:t>
            </a:r>
            <a:endParaRPr lang="ar-SA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357950" y="4211429"/>
            <a:ext cx="16430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غِلَافٌ يَحْمِيَ الْبَذْرَةَ </a:t>
            </a:r>
            <a:endParaRPr lang="ar-SA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571604" y="3286124"/>
            <a:ext cx="16430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غِذَاءُ جَنِيْنِ الْنَّبَاتِ . </a:t>
            </a:r>
            <a:endParaRPr lang="ar-SA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71472" y="4917056"/>
            <a:ext cx="2143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B0F0"/>
                </a:solidFill>
                <a:latin typeface="Times New Roman" pitchFamily="18" charset="0"/>
                <a:cs typeface="PT Bold Heading" pitchFamily="2" charset="-78"/>
              </a:rPr>
              <a:t>مَا أَجْزَاءِ الْبَذْرَةُ ؟ </a:t>
            </a:r>
            <a:endParaRPr lang="ar-SA" b="1" dirty="0">
              <a:solidFill>
                <a:srgbClr val="00B0F0"/>
              </a:solidFill>
              <a:latin typeface="Times New Roman" pitchFamily="18" charset="0"/>
              <a:cs typeface="PT Bold Heading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786182" y="5214950"/>
            <a:ext cx="350046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  <a:cs typeface="PT Bold Heading" pitchFamily="2" charset="-78"/>
              </a:rPr>
              <a:t>مَاذا يوجد داخل الْبَذْرَةُ ؟ </a:t>
            </a:r>
            <a:endParaRPr lang="ar-SA" sz="2800" b="1" dirty="0">
              <a:solidFill>
                <a:srgbClr val="0000FF"/>
              </a:solidFill>
              <a:cs typeface="PT Bold Heading" pitchFamily="2" charset="-78"/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 rot="10800000">
            <a:off x="5143504" y="2857496"/>
            <a:ext cx="1571636" cy="7143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rot="10800000" flipV="1">
            <a:off x="5214942" y="4500570"/>
            <a:ext cx="1357322" cy="7143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2928926" y="3571876"/>
            <a:ext cx="1000132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خطط انسيابي: محطة طرفية 18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6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0" name="شارة رتبة 19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شارة رتبة 21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9" descr="تعليم0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58148" y="5462763"/>
            <a:ext cx="899591" cy="139523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714356"/>
            <a:ext cx="2571768" cy="342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ربع نص 9"/>
          <p:cNvSpPr txBox="1"/>
          <p:nvPr/>
        </p:nvSpPr>
        <p:spPr>
          <a:xfrm>
            <a:off x="3000364" y="571480"/>
            <a:ext cx="5429288" cy="45858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  <a:latin typeface="Times New Roman" pitchFamily="18" charset="0"/>
                <a:cs typeface="PT Bold Heading" pitchFamily="2" charset="-78"/>
              </a:rPr>
              <a:t>كَيْفَ تَنْمُوَ الِنبَاتَاتِ مِنَ الْبُذُورِ ؟ </a:t>
            </a:r>
          </a:p>
          <a:p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تَبْدَأُ دَوْرَةُ حَيَاةِ بَعْضِ الِبَاتَاتِ مِنْ الْبَذْرَةُ .</a:t>
            </a:r>
          </a:p>
          <a:p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ar-S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دَوْرَةُ الْحَيَاةِ : </a:t>
            </a:r>
          </a:p>
          <a:p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تَعْنِيْ نُمُوَّ الْمَخْلُوْقَاتِ الْحَيَّةِ </a:t>
            </a:r>
            <a:r>
              <a:rPr lang="ar-SA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عَيْشُهَا ثُمَّ مَوْتِهَا . </a:t>
            </a:r>
            <a:br>
              <a:rPr lang="ar-S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تَنْبُتُ الْبَذْرَةُ بِمُسَاعَدَةِ الْمَاءْ </a:t>
            </a:r>
            <a:r>
              <a:rPr lang="ar-SA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غِذَاءٌ الْجَنِيْنِ فَتَنْمُوْ </a:t>
            </a:r>
            <a:r>
              <a:rPr lang="ar-SA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تَكُوْنُ</a:t>
            </a:r>
          </a:p>
          <a:p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الْبَادِرَةِ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: تَنْمُوَ الْبَادِرَةُ فَتُصْبِحَ نَبَاتا جَدِيْدا يُكَوِّنُ بُذُوْرا جَدِيْدَةً . </a:t>
            </a:r>
            <a:br>
              <a:rPr lang="ar-S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بِهَذِهِ الْبُذُورِ تِبْدَأُ دَوْرَةُ الْحَيَاةِ ثَانِيَةً . </a:t>
            </a:r>
            <a:endParaRPr lang="ar-SA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خطط انسيابي: محطة طرفية 10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7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3" name="شارة رتبة 12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شارة رتبة 13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9" descr="تعليم0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58148" y="5462763"/>
            <a:ext cx="899591" cy="1395237"/>
          </a:xfrm>
          <a:prstGeom prst="rect">
            <a:avLst/>
          </a:prstGeom>
          <a:noFill/>
        </p:spPr>
      </p:pic>
      <p:grpSp>
        <p:nvGrpSpPr>
          <p:cNvPr id="10" name="مجموعة 9"/>
          <p:cNvGrpSpPr/>
          <p:nvPr/>
        </p:nvGrpSpPr>
        <p:grpSpPr>
          <a:xfrm>
            <a:off x="561978" y="2643182"/>
            <a:ext cx="8010550" cy="2786082"/>
            <a:chOff x="428596" y="2143116"/>
            <a:chExt cx="8010550" cy="2786082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86314" y="3786190"/>
              <a:ext cx="3652832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8596" y="2143116"/>
              <a:ext cx="44196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مستطيل 10"/>
          <p:cNvSpPr/>
          <p:nvPr/>
        </p:nvSpPr>
        <p:spPr>
          <a:xfrm>
            <a:off x="2411760" y="571480"/>
            <a:ext cx="4000528" cy="5232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دورة حياة نبات </a:t>
            </a:r>
            <a:r>
              <a:rPr lang="ar-SA" sz="2800" b="1" dirty="0" err="1" smtClean="0"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الفاصولياء</a:t>
            </a:r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 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43108" y="3344291"/>
            <a:ext cx="1928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كَيْفَ يَنْمُوَ نَبَاتُ </a:t>
            </a:r>
            <a:endParaRPr kumimoji="0" lang="ar-S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الْفَاصُوْلْيَاءْ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وَكَيْفَ يَتَغَيَّرُ ؟ 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7830366" y="3143248"/>
            <a:ext cx="742161" cy="1285884"/>
            <a:chOff x="7830366" y="3143248"/>
            <a:chExt cx="742161" cy="1285884"/>
          </a:xfrm>
        </p:grpSpPr>
        <p:sp>
          <p:nvSpPr>
            <p:cNvPr id="13" name="مستطيل 12"/>
            <p:cNvSpPr/>
            <p:nvPr/>
          </p:nvSpPr>
          <p:spPr>
            <a:xfrm>
              <a:off x="7830366" y="3143248"/>
              <a:ext cx="742161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ar-SA" b="1" dirty="0" smtClean="0">
                  <a:latin typeface="Times New Roman" pitchFamily="18" charset="0"/>
                  <a:cs typeface="PT Bold Heading" pitchFamily="2" charset="-78"/>
                </a:rPr>
                <a:t>بذرة</a:t>
              </a:r>
            </a:p>
          </p:txBody>
        </p:sp>
        <p:cxnSp>
          <p:nvCxnSpPr>
            <p:cNvPr id="19" name="رابط كسهم مستقيم 18"/>
            <p:cNvCxnSpPr>
              <a:stCxn id="13" idx="2"/>
            </p:cNvCxnSpPr>
            <p:nvPr/>
          </p:nvCxnSpPr>
          <p:spPr>
            <a:xfrm rot="16200000" flipH="1">
              <a:off x="7750116" y="3963911"/>
              <a:ext cx="916552" cy="1389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مجموعة 27"/>
          <p:cNvGrpSpPr/>
          <p:nvPr/>
        </p:nvGrpSpPr>
        <p:grpSpPr>
          <a:xfrm>
            <a:off x="6215074" y="3143248"/>
            <a:ext cx="1500198" cy="1273742"/>
            <a:chOff x="6215074" y="3143248"/>
            <a:chExt cx="1500198" cy="1273742"/>
          </a:xfrm>
        </p:grpSpPr>
        <p:sp>
          <p:nvSpPr>
            <p:cNvPr id="14" name="مستطيل 13"/>
            <p:cNvSpPr/>
            <p:nvPr/>
          </p:nvSpPr>
          <p:spPr>
            <a:xfrm>
              <a:off x="6215074" y="3143248"/>
              <a:ext cx="1500198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ar-SA" b="1" dirty="0" smtClean="0">
                  <a:latin typeface="Times New Roman" pitchFamily="18" charset="0"/>
                  <a:cs typeface="PT Bold Heading" pitchFamily="2" charset="-78"/>
                </a:rPr>
                <a:t>بذرة  لها جذور</a:t>
              </a:r>
            </a:p>
          </p:txBody>
        </p:sp>
        <p:cxnSp>
          <p:nvCxnSpPr>
            <p:cNvPr id="21" name="رابط كسهم مستقيم 20"/>
            <p:cNvCxnSpPr/>
            <p:nvPr/>
          </p:nvCxnSpPr>
          <p:spPr>
            <a:xfrm rot="16200000" flipH="1">
              <a:off x="6478123" y="3951769"/>
              <a:ext cx="916552" cy="1389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/>
          <p:cNvGrpSpPr/>
          <p:nvPr/>
        </p:nvGrpSpPr>
        <p:grpSpPr>
          <a:xfrm>
            <a:off x="4929190" y="3143248"/>
            <a:ext cx="1214446" cy="1202304"/>
            <a:chOff x="4929190" y="3143248"/>
            <a:chExt cx="1214446" cy="1202304"/>
          </a:xfrm>
        </p:grpSpPr>
        <p:sp>
          <p:nvSpPr>
            <p:cNvPr id="15" name="مستطيل 14"/>
            <p:cNvSpPr/>
            <p:nvPr/>
          </p:nvSpPr>
          <p:spPr>
            <a:xfrm>
              <a:off x="4929190" y="3143248"/>
              <a:ext cx="1214446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ar-SA" b="1" dirty="0" smtClean="0">
                  <a:latin typeface="Times New Roman" pitchFamily="18" charset="0"/>
                  <a:cs typeface="PT Bold Heading" pitchFamily="2" charset="-78"/>
                </a:rPr>
                <a:t>بذرة  نابتة</a:t>
              </a:r>
            </a:p>
          </p:txBody>
        </p:sp>
        <p:cxnSp>
          <p:nvCxnSpPr>
            <p:cNvPr id="22" name="رابط كسهم مستقيم 21"/>
            <p:cNvCxnSpPr/>
            <p:nvPr/>
          </p:nvCxnSpPr>
          <p:spPr>
            <a:xfrm rot="16200000" flipH="1">
              <a:off x="5120801" y="3880331"/>
              <a:ext cx="916552" cy="1389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مجموعة 29"/>
          <p:cNvGrpSpPr/>
          <p:nvPr/>
        </p:nvGrpSpPr>
        <p:grpSpPr>
          <a:xfrm>
            <a:off x="3857620" y="1928802"/>
            <a:ext cx="857224" cy="1630932"/>
            <a:chOff x="3857620" y="1928802"/>
            <a:chExt cx="857224" cy="1630932"/>
          </a:xfrm>
        </p:grpSpPr>
        <p:sp>
          <p:nvSpPr>
            <p:cNvPr id="17" name="مستطيل 16"/>
            <p:cNvSpPr/>
            <p:nvPr/>
          </p:nvSpPr>
          <p:spPr>
            <a:xfrm>
              <a:off x="3857620" y="1928802"/>
              <a:ext cx="857224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ar-SA" b="1" dirty="0" smtClean="0">
                  <a:latin typeface="Times New Roman" pitchFamily="18" charset="0"/>
                  <a:cs typeface="PT Bold Heading" pitchFamily="2" charset="-78"/>
                </a:rPr>
                <a:t>بِادِرَةٌ </a:t>
              </a:r>
              <a:endParaRPr lang="en-US" b="1" dirty="0" smtClean="0">
                <a:latin typeface="Times New Roman" pitchFamily="18" charset="0"/>
                <a:cs typeface="PT Bold Heading" pitchFamily="2" charset="-78"/>
              </a:endParaRPr>
            </a:p>
          </p:txBody>
        </p:sp>
        <p:cxnSp>
          <p:nvCxnSpPr>
            <p:cNvPr id="23" name="رابط كسهم مستقيم 22"/>
            <p:cNvCxnSpPr/>
            <p:nvPr/>
          </p:nvCxnSpPr>
          <p:spPr>
            <a:xfrm rot="16200000" flipH="1">
              <a:off x="3727760" y="2915918"/>
              <a:ext cx="1273742" cy="1389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مجموعة 30"/>
          <p:cNvGrpSpPr/>
          <p:nvPr/>
        </p:nvGrpSpPr>
        <p:grpSpPr>
          <a:xfrm>
            <a:off x="928662" y="1559470"/>
            <a:ext cx="1857356" cy="1285884"/>
            <a:chOff x="928662" y="1559470"/>
            <a:chExt cx="1857356" cy="1285884"/>
          </a:xfrm>
        </p:grpSpPr>
        <p:cxnSp>
          <p:nvCxnSpPr>
            <p:cNvPr id="24" name="رابط كسهم مستقيم 23"/>
            <p:cNvCxnSpPr/>
            <p:nvPr/>
          </p:nvCxnSpPr>
          <p:spPr>
            <a:xfrm rot="16200000" flipH="1">
              <a:off x="1334587" y="2380133"/>
              <a:ext cx="916552" cy="1389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مستطيل 25"/>
            <p:cNvSpPr/>
            <p:nvPr/>
          </p:nvSpPr>
          <p:spPr>
            <a:xfrm>
              <a:off x="928662" y="1559470"/>
              <a:ext cx="1857356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ar-SA" b="1" dirty="0" smtClean="0">
                  <a:latin typeface="Times New Roman" pitchFamily="18" charset="0"/>
                  <a:cs typeface="PT Bold Heading" pitchFamily="2" charset="-78"/>
                </a:rPr>
                <a:t>نَبَاتُ مُكْتَمِلُ الْنُّمُوِّ </a:t>
              </a:r>
              <a:endParaRPr lang="en-US" b="1" dirty="0" smtClean="0">
                <a:latin typeface="Times New Roman" pitchFamily="18" charset="0"/>
                <a:cs typeface="PT Bold Heading" pitchFamily="2" charset="-78"/>
              </a:endParaRPr>
            </a:p>
          </p:txBody>
        </p:sp>
      </p:grpSp>
      <p:sp>
        <p:nvSpPr>
          <p:cNvPr id="32" name="مخطط انسيابي: محطة طرفية 31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8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3" name="شارة رتبة 32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شارة رتبة 33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9" descr="تعليم0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58148" y="5462763"/>
            <a:ext cx="899591" cy="1395237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1214414" y="1669309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ar-S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أُلَخِّصَ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. مَا أَهَمِّيَّةُ كُلِّ مَنْ الْأَزْهَارِ </a:t>
            </a: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الْثِّمَارِ بِالْنِّسْبَةِ لِلْنَّبَاتَاتِ ؟ </a:t>
            </a:r>
            <a:br>
              <a:rPr lang="ar-S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ar-S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أُقَارِنُ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. كَيْفَ تنَمّمْ الْنَّبَاتَاتِ الْمُخْتَلِفَةِ ؟ </a:t>
            </a: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كَيْفَ تَتَغَيَّرُ ؟ </a:t>
            </a:r>
            <a:endParaRPr lang="ar-SA" sz="24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857224" y="3746872"/>
            <a:ext cx="714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أُلَاحِظُ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نَبَاتا فِيْ مِنْطَقَةِ سَكَنِيٌّ ، </a:t>
            </a: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أَصِفُ كَيْفَ يَنْمُوَ ، </a:t>
            </a: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كَيْفَ يَتَغَيَّرُ . </a:t>
            </a:r>
          </a:p>
        </p:txBody>
      </p:sp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9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مخطط انسيابي: بيانات مخزّنة 15"/>
          <p:cNvSpPr/>
          <p:nvPr/>
        </p:nvSpPr>
        <p:spPr>
          <a:xfrm>
            <a:off x="5004048" y="764704"/>
            <a:ext cx="3312368" cy="720080"/>
          </a:xfrm>
          <a:prstGeom prst="flowChartOnlineStorag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dirty="0" err="1" smtClean="0">
                <a:ln w="3155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أُفَكّرُ </a:t>
            </a:r>
            <a:r>
              <a:rPr lang="ar-EG" sz="3200" b="1" dirty="0" smtClean="0">
                <a:ln w="3155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، وَأتَحَدَّثُ </a:t>
            </a:r>
            <a:endParaRPr lang="en-US" sz="3200" b="1" dirty="0">
              <a:ln w="31550" cmpd="sng">
                <a:noFill/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مخطط انسيابي: بيانات مخزّنة 16"/>
          <p:cNvSpPr/>
          <p:nvPr/>
        </p:nvSpPr>
        <p:spPr>
          <a:xfrm>
            <a:off x="5008413" y="2812597"/>
            <a:ext cx="3312368" cy="720080"/>
          </a:xfrm>
          <a:prstGeom prst="flowChartOnlineStorag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العُـلُـومُ وَالمُجَتمَعُ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9" descr="تعليم0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858148" y="5462763"/>
            <a:ext cx="899591" cy="1395237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107504" y="130069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يصنف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خالد البذور التي لديه ، ثم يعمل رسما بيانيا يبين عدد البذور من كل نوع .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1643050"/>
            <a:ext cx="35528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2205031"/>
            <a:ext cx="16383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26" y="2633660"/>
            <a:ext cx="1809750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3419477"/>
            <a:ext cx="186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71799" y="3000376"/>
            <a:ext cx="145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ستطيل 13"/>
          <p:cNvSpPr/>
          <p:nvPr/>
        </p:nvSpPr>
        <p:spPr>
          <a:xfrm>
            <a:off x="4214810" y="2133593"/>
            <a:ext cx="1643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b="1" dirty="0" smtClean="0">
                <a:latin typeface="Times New Roman" pitchFamily="18" charset="0"/>
                <a:cs typeface="Times New Roman" pitchFamily="18" charset="0"/>
              </a:rPr>
              <a:t>حبوب </a:t>
            </a:r>
            <a:r>
              <a:rPr lang="ar-SA" sz="1400" b="1" dirty="0" err="1" smtClean="0">
                <a:latin typeface="Times New Roman" pitchFamily="18" charset="0"/>
                <a:cs typeface="Times New Roman" pitchFamily="18" charset="0"/>
              </a:rPr>
              <a:t>الفاصولياء</a:t>
            </a:r>
            <a:endParaRPr lang="ar-S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143372" y="2562221"/>
            <a:ext cx="1643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200" b="1" dirty="0" smtClean="0">
                <a:latin typeface="Times New Roman" pitchFamily="18" charset="0"/>
                <a:cs typeface="Times New Roman" pitchFamily="18" charset="0"/>
              </a:rPr>
              <a:t>بذور تباع الشمس</a:t>
            </a:r>
            <a:endParaRPr lang="ar-SA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000496" y="2990849"/>
            <a:ext cx="1643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b="1" dirty="0" smtClean="0">
                <a:latin typeface="Times New Roman" pitchFamily="18" charset="0"/>
                <a:cs typeface="Times New Roman" pitchFamily="18" charset="0"/>
              </a:rPr>
              <a:t>حبوب الذرة </a:t>
            </a:r>
            <a:endParaRPr lang="ar-S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000496" y="3348039"/>
            <a:ext cx="1643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b="1" dirty="0" smtClean="0">
                <a:latin typeface="Times New Roman" pitchFamily="18" charset="0"/>
                <a:cs typeface="Times New Roman" pitchFamily="18" charset="0"/>
              </a:rPr>
              <a:t>بذور التمر</a:t>
            </a:r>
            <a:endParaRPr lang="ar-S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14348" y="3857628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CC"/>
                </a:solidFill>
                <a:latin typeface="Times New Roman" pitchFamily="18" charset="0"/>
                <a:cs typeface="PT Bold Heading" pitchFamily="2" charset="-78"/>
              </a:rPr>
              <a:t>قراءة الرسم البياني :</a:t>
            </a:r>
          </a:p>
          <a:p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هل لدى خالد عدد أكبر من بذور تباع الشمس أم من حبوب </a:t>
            </a:r>
            <a:r>
              <a:rPr lang="ar-SA" sz="2000" b="1" dirty="0" err="1" smtClean="0">
                <a:latin typeface="Times New Roman" pitchFamily="18" charset="0"/>
                <a:cs typeface="Times New Roman" pitchFamily="18" charset="0"/>
              </a:rPr>
              <a:t>الفاصولياء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 ؟</a:t>
            </a:r>
            <a:endParaRPr lang="ar-S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85786" y="4572008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  <a:latin typeface="Times New Roman" pitchFamily="18" charset="0"/>
                <a:cs typeface="PT Bold Heading" pitchFamily="2" charset="-78"/>
              </a:rPr>
              <a:t>أكتب جملة تبين إجابتي :</a:t>
            </a:r>
          </a:p>
          <a:p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إذا وجد خالد  3 بذور تمر أخرى ، فكم سيصبح لديه منها ؟ </a:t>
            </a:r>
          </a:p>
          <a:p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أكتب جملة عددية تبين إجابتي .</a:t>
            </a:r>
            <a:endParaRPr lang="ar-S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5034" y="4591388"/>
            <a:ext cx="178471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مخطط انسيابي: محطة طرفية 20"/>
          <p:cNvSpPr/>
          <p:nvPr/>
        </p:nvSpPr>
        <p:spPr>
          <a:xfrm>
            <a:off x="3779912" y="6324600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10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2" name="شارة رتبة 21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شارة رتبة 22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4657092" y="457184"/>
            <a:ext cx="3505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العُـلُـومُ وَالريَاضِيَّاتُ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849871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  <p:bldP spid="19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وسيلة شرح مع سهم إلى الأسفل 19"/>
          <p:cNvSpPr/>
          <p:nvPr/>
        </p:nvSpPr>
        <p:spPr>
          <a:xfrm>
            <a:off x="2732744" y="8620"/>
            <a:ext cx="3663935" cy="936104"/>
          </a:xfrm>
          <a:prstGeom prst="downArrowCallou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الواجب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مربع نص 2"/>
          <p:cNvSpPr txBox="1"/>
          <p:nvPr/>
        </p:nvSpPr>
        <p:spPr>
          <a:xfrm>
            <a:off x="638497" y="984729"/>
            <a:ext cx="8181975" cy="70929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600" b="1">
                <a:solidFill>
                  <a:srgbClr val="FF0000"/>
                </a:solidFill>
                <a:effectLst/>
                <a:latin typeface="Calibri"/>
                <a:ea typeface="Calibri"/>
              </a:rPr>
              <a:t>س: أكمل التعريف التالي ؟</a:t>
            </a:r>
            <a:endParaRPr lang="en-US" sz="1100">
              <a:effectLst/>
              <a:latin typeface="Calibri"/>
              <a:ea typeface="Calibri"/>
            </a:endParaRPr>
          </a:p>
        </p:txBody>
      </p:sp>
      <p:sp>
        <p:nvSpPr>
          <p:cNvPr id="27" name="مربع نص 5"/>
          <p:cNvSpPr txBox="1"/>
          <p:nvPr/>
        </p:nvSpPr>
        <p:spPr>
          <a:xfrm>
            <a:off x="467544" y="1789274"/>
            <a:ext cx="8352928" cy="349948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EG" sz="2800" b="1" kern="1200" dirty="0">
                <a:solidFill>
                  <a:srgbClr val="FF0000"/>
                </a:solidFill>
                <a:effectLst/>
                <a:latin typeface="Calibri"/>
              </a:rPr>
              <a:t>         </a:t>
            </a:r>
            <a:r>
              <a:rPr lang="ar-EG" sz="4800" b="1" kern="1200" dirty="0">
                <a:solidFill>
                  <a:srgbClr val="00B050"/>
                </a:solidFill>
                <a:effectLst/>
                <a:latin typeface="Calibri"/>
              </a:rPr>
              <a:t>(</a:t>
            </a:r>
            <a:r>
              <a:rPr lang="ar-SA" sz="2600" b="1" kern="1200" dirty="0">
                <a:solidFill>
                  <a:srgbClr val="00B050"/>
                </a:solidFill>
                <a:effectLst/>
                <a:latin typeface="Calibri"/>
              </a:rPr>
              <a:t>الْبَادِرَةِ</a:t>
            </a:r>
            <a:r>
              <a:rPr lang="ar-EG" sz="4800" b="1" kern="1200" dirty="0">
                <a:solidFill>
                  <a:srgbClr val="00B050"/>
                </a:solidFill>
                <a:effectLst/>
                <a:latin typeface="Calibri"/>
              </a:rPr>
              <a:t> ـ  </a:t>
            </a:r>
            <a:r>
              <a:rPr lang="ar-SA" sz="2600" b="1" kern="1200" dirty="0">
                <a:solidFill>
                  <a:srgbClr val="00B050"/>
                </a:solidFill>
                <a:effectLst/>
                <a:latin typeface="Calibri"/>
              </a:rPr>
              <a:t>الْمَخْلُوْقَاتِ الْحَيَّةِ</a:t>
            </a:r>
            <a:r>
              <a:rPr lang="ar-SA" sz="2600" b="1" kern="1200" dirty="0">
                <a:ln>
                  <a:noFill/>
                </a:ln>
                <a:solidFill>
                  <a:srgbClr val="00B05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ar-EG" sz="4800" b="1" kern="1200" dirty="0">
                <a:solidFill>
                  <a:srgbClr val="00B050"/>
                </a:solidFill>
                <a:effectLst/>
                <a:latin typeface="Calibri"/>
              </a:rPr>
              <a:t>ـ  </a:t>
            </a:r>
            <a:r>
              <a:rPr lang="ar-SA" sz="2600" b="1" kern="1200" dirty="0">
                <a:solidFill>
                  <a:srgbClr val="00B050"/>
                </a:solidFill>
                <a:effectLst/>
                <a:latin typeface="Calibri"/>
              </a:rPr>
              <a:t>لْبَذْرَةُ</a:t>
            </a:r>
            <a:r>
              <a:rPr lang="ar-EG" sz="4800" b="1" kern="1200" dirty="0">
                <a:solidFill>
                  <a:srgbClr val="00B050"/>
                </a:solidFill>
                <a:effectLst/>
                <a:latin typeface="Calibri"/>
              </a:rPr>
              <a:t> )</a:t>
            </a:r>
            <a:endParaRPr lang="en-US" sz="1100" dirty="0">
              <a:effectLst/>
              <a:latin typeface="Calibri"/>
              <a:ea typeface="Calibri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2800" b="1" u="sng" kern="1200" dirty="0">
                <a:solidFill>
                  <a:srgbClr val="FF0000"/>
                </a:solidFill>
                <a:effectLst/>
                <a:latin typeface="Calibri"/>
              </a:rPr>
              <a:t>دَوْرَةُ الْحَيَاةِ : </a:t>
            </a:r>
            <a:endParaRPr lang="en-US" sz="1100" dirty="0">
              <a:effectLst/>
              <a:latin typeface="Calibri"/>
              <a:ea typeface="Calibri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3600" b="1" kern="1200" dirty="0">
                <a:solidFill>
                  <a:srgbClr val="00B050"/>
                </a:solidFill>
                <a:effectLst/>
                <a:latin typeface="Calibri"/>
              </a:rPr>
              <a:t>تَعْنِيْ نُمُوَ................ وَ عَيْشُهَا ثُمَّ مَوْتِهَا . </a:t>
            </a:r>
            <a:br>
              <a:rPr lang="ar-SA" sz="3600" b="1" kern="1200" dirty="0">
                <a:solidFill>
                  <a:srgbClr val="00B050"/>
                </a:solidFill>
                <a:effectLst/>
                <a:latin typeface="Calibri"/>
              </a:rPr>
            </a:br>
            <a:r>
              <a:rPr lang="ar-SA" sz="3600" b="1" kern="1200" dirty="0">
                <a:solidFill>
                  <a:srgbClr val="00B050"/>
                </a:solidFill>
                <a:effectLst/>
                <a:latin typeface="Calibri"/>
              </a:rPr>
              <a:t>تَنْبُتُ ............. بِمُسَاعَدَةِ الْمَاءْ وَ غِذَاءٌ الْجَنِيْنِ فَتَنْمُوْ وَ تَكُوْنُ......................</a:t>
            </a:r>
            <a:endParaRPr lang="en-US" sz="1100" dirty="0">
              <a:effectLst/>
              <a:latin typeface="Calibri"/>
              <a:ea typeface="Calibri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2400" b="1" kern="1200" dirty="0">
                <a:solidFill>
                  <a:srgbClr val="000000"/>
                </a:solidFill>
                <a:effectLst/>
                <a:latin typeface="Calibri"/>
              </a:rPr>
              <a:t> </a:t>
            </a:r>
            <a:endParaRPr lang="en-US" sz="1100" dirty="0">
              <a:effectLst/>
              <a:latin typeface="Calibri"/>
              <a:ea typeface="Calibri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</a:rPr>
              <a:t> 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3779912" y="6324600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10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9" name="شارة رتبة 28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شارة رتبة 29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321360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مع سهم إلى الأسفل 4"/>
          <p:cNvSpPr/>
          <p:nvPr/>
        </p:nvSpPr>
        <p:spPr>
          <a:xfrm>
            <a:off x="2732744" y="8620"/>
            <a:ext cx="3663935" cy="936104"/>
          </a:xfrm>
          <a:prstGeom prst="downArrowCallou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التمهيد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مربع نص 24"/>
          <p:cNvSpPr txBox="1"/>
          <p:nvPr/>
        </p:nvSpPr>
        <p:spPr>
          <a:xfrm>
            <a:off x="5364088" y="2132856"/>
            <a:ext cx="3456384" cy="32003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algn="r" rtl="1" fontAlgn="base">
              <a:lnSpc>
                <a:spcPct val="115000"/>
              </a:lnSpc>
              <a:spcAft>
                <a:spcPts val="0"/>
              </a:spcAft>
            </a:pPr>
            <a:r>
              <a:rPr lang="ar-SA" sz="3600" b="1" kern="1200" dirty="0">
                <a:solidFill>
                  <a:srgbClr val="0000FF"/>
                </a:solidFill>
                <a:effectLst/>
              </a:rPr>
              <a:t>أَرَىَ فِيْ الْصُّوَرَةِ أَزْهَارِ نَبَاتُ الْرُّمَّانِ وَ ثَمَارهِ .</a:t>
            </a:r>
            <a:endParaRPr lang="en-US" sz="1100" dirty="0">
              <a:effectLst/>
              <a:ea typeface="Calibri"/>
            </a:endParaRPr>
          </a:p>
          <a:p>
            <a:pPr algn="r" rtl="1" fontAlgn="base">
              <a:lnSpc>
                <a:spcPct val="115000"/>
              </a:lnSpc>
              <a:spcAft>
                <a:spcPts val="0"/>
              </a:spcAft>
            </a:pPr>
            <a:r>
              <a:rPr lang="ar-SA" sz="3600" b="1" kern="1200" dirty="0">
                <a:solidFill>
                  <a:srgbClr val="0000FF"/>
                </a:solidFill>
                <a:effectLst/>
              </a:rPr>
              <a:t> أَيْنَ أَتَوَقَّعُ أَنْ تُوْجَدَ بُذُوْرَهُ ؟ </a:t>
            </a:r>
            <a:endParaRPr lang="en-US" sz="1100" dirty="0">
              <a:effectLst/>
              <a:ea typeface="Calibri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8000" b="1" kern="1200" dirty="0">
                <a:solidFill>
                  <a:srgbClr val="000000"/>
                </a:solidFill>
                <a:effectLst/>
              </a:rPr>
              <a:t/>
            </a:r>
            <a:br>
              <a:rPr lang="ar-SA" sz="8000" b="1" kern="1200" dirty="0">
                <a:solidFill>
                  <a:srgbClr val="000000"/>
                </a:solidFill>
                <a:effectLst/>
              </a:rPr>
            </a:br>
            <a:r>
              <a:rPr lang="ar-SA" sz="4000" b="1" kern="1200" dirty="0">
                <a:solidFill>
                  <a:srgbClr val="000000"/>
                </a:solidFill>
                <a:effectLst/>
              </a:rPr>
              <a:t>     </a:t>
            </a:r>
            <a:endParaRPr lang="en-US" sz="1100" dirty="0">
              <a:effectLst/>
              <a:ea typeface="Calibri"/>
            </a:endParaRPr>
          </a:p>
          <a:p>
            <a:pPr marL="228600" algn="r" rtl="1">
              <a:lnSpc>
                <a:spcPct val="115000"/>
              </a:lnSpc>
              <a:spcAft>
                <a:spcPts val="1000"/>
              </a:spcAft>
            </a:pPr>
            <a:r>
              <a:rPr lang="ar-SA" sz="2600" dirty="0">
                <a:effectLst/>
                <a:ea typeface="Times New Roman"/>
              </a:rPr>
              <a:t> </a:t>
            </a:r>
            <a:endParaRPr lang="en-US" sz="1100" dirty="0">
              <a:effectLst/>
              <a:ea typeface="Calibri"/>
            </a:endParaRPr>
          </a:p>
        </p:txBody>
      </p:sp>
      <p:sp>
        <p:nvSpPr>
          <p:cNvPr id="22" name="مربع نص 2"/>
          <p:cNvSpPr txBox="1"/>
          <p:nvPr/>
        </p:nvSpPr>
        <p:spPr>
          <a:xfrm>
            <a:off x="323528" y="2148730"/>
            <a:ext cx="4944735" cy="31845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>
              <a:lnSpc>
                <a:spcPct val="115000"/>
              </a:lnSpc>
              <a:spcAft>
                <a:spcPts val="1000"/>
              </a:spcAft>
            </a:pP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27449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صورة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48730"/>
            <a:ext cx="5016743" cy="318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مخطط انسيابي: محطة طرفية 22"/>
          <p:cNvSpPr/>
          <p:nvPr/>
        </p:nvSpPr>
        <p:spPr>
          <a:xfrm>
            <a:off x="3779912" y="6324600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التمهيد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4" name="شارة رتبة 2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شارة رتبة 2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build="p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4503261" y="2520632"/>
          <a:ext cx="183515" cy="207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15"/>
              </a:tblGrid>
              <a:tr h="20701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مستطيل مستدير الزوايا 9"/>
          <p:cNvSpPr/>
          <p:nvPr/>
        </p:nvSpPr>
        <p:spPr>
          <a:xfrm>
            <a:off x="7020272" y="3463925"/>
            <a:ext cx="1985963" cy="1041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kern="1200" dirty="0">
                <a:solidFill>
                  <a:srgbClr val="FF0000"/>
                </a:solidFill>
                <a:effectLst/>
                <a:ea typeface="+mn-ea"/>
                <a:cs typeface="PT Bold Heading"/>
              </a:rPr>
              <a:t>الْزَّهْرَةِ</a:t>
            </a:r>
            <a:r>
              <a:rPr lang="ar-SA" sz="2400" b="1" kern="1200" dirty="0">
                <a:solidFill>
                  <a:srgbClr val="000000"/>
                </a:solidFill>
                <a:effectLst/>
                <a:ea typeface="+mn-ea"/>
                <a:cs typeface="Arial"/>
              </a:rPr>
              <a:t> : 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020272" y="4824413"/>
            <a:ext cx="1985962" cy="944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kern="1200" dirty="0">
                <a:solidFill>
                  <a:srgbClr val="FF0000"/>
                </a:solidFill>
                <a:effectLst/>
                <a:ea typeface="+mn-ea"/>
                <a:cs typeface="PT Bold Heading"/>
              </a:rPr>
              <a:t>الثَّمَرَةِ</a:t>
            </a:r>
            <a:r>
              <a:rPr lang="ar-SA" sz="2400" b="1" kern="1200" dirty="0">
                <a:solidFill>
                  <a:srgbClr val="000000"/>
                </a:solidFill>
                <a:effectLst/>
                <a:ea typeface="+mn-ea"/>
                <a:cs typeface="Arial"/>
              </a:rPr>
              <a:t> </a:t>
            </a:r>
            <a:r>
              <a:rPr lang="ar-SA" sz="2400" b="1" kern="1200" dirty="0" smtClean="0">
                <a:solidFill>
                  <a:srgbClr val="000000"/>
                </a:solidFill>
                <a:effectLst/>
                <a:ea typeface="+mn-ea"/>
                <a:cs typeface="Arial"/>
              </a:rPr>
              <a:t>: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57956" y="4819650"/>
            <a:ext cx="6275388" cy="94615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kern="1200">
                <a:solidFill>
                  <a:srgbClr val="7030A0"/>
                </a:solidFill>
                <a:effectLst/>
                <a:ea typeface="+mn-ea"/>
                <a:cs typeface="Arial"/>
              </a:rPr>
              <a:t>جُزْءٌ الْنَّبَاتِ الَّذِي يَحْمِيَ الْبُذُورِ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58750" y="3463925"/>
            <a:ext cx="6273800" cy="94615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 fontAlgn="base">
              <a:lnSpc>
                <a:spcPct val="115000"/>
              </a:lnSpc>
              <a:spcAft>
                <a:spcPts val="0"/>
              </a:spcAft>
            </a:pPr>
            <a:r>
              <a:rPr lang="ar-SA" sz="2800" b="1" kern="1200" dirty="0">
                <a:solidFill>
                  <a:srgbClr val="7030A0"/>
                </a:solidFill>
                <a:effectLst/>
                <a:ea typeface="+mn-ea"/>
                <a:cs typeface="Times New Roman"/>
              </a:rPr>
              <a:t>جُزْءٌ الْنَّبَاتْ الَّذِيْ يَنْبُتُ ، ثُمَّ يَنْمُوَ لِيُصْبِحَ نَبَاتا جَدِيْدا </a:t>
            </a:r>
            <a:r>
              <a:rPr lang="en-US" sz="2000" dirty="0">
                <a:solidFill>
                  <a:srgbClr val="002060"/>
                </a:solidFill>
                <a:effectLst/>
                <a:ea typeface="Calibri"/>
                <a:cs typeface="Arial"/>
              </a:rPr>
              <a:t> 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57957" y="2203450"/>
            <a:ext cx="6275387" cy="94456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 fontAlgn="base">
              <a:lnSpc>
                <a:spcPct val="115000"/>
              </a:lnSpc>
              <a:spcAft>
                <a:spcPts val="0"/>
              </a:spcAft>
            </a:pPr>
            <a:r>
              <a:rPr lang="ar-SA" sz="2000" b="1" kern="1200">
                <a:solidFill>
                  <a:srgbClr val="000000"/>
                </a:solidFill>
                <a:effectLst/>
                <a:ea typeface="+mn-ea"/>
                <a:cs typeface="Arial"/>
              </a:rPr>
              <a:t/>
            </a:r>
            <a:br>
              <a:rPr lang="ar-SA" sz="2000" b="1" kern="1200">
                <a:solidFill>
                  <a:srgbClr val="000000"/>
                </a:solidFill>
                <a:effectLst/>
                <a:ea typeface="+mn-ea"/>
                <a:cs typeface="Arial"/>
              </a:rPr>
            </a:br>
            <a:r>
              <a:rPr lang="ar-SA" sz="2800" b="1" kern="1200">
                <a:solidFill>
                  <a:srgbClr val="7030A0"/>
                </a:solidFill>
                <a:effectLst/>
                <a:ea typeface="+mn-ea"/>
                <a:cs typeface="Arial"/>
              </a:rPr>
              <a:t>جُزْءٌ مِنْ أَجْزَاءِ الْنَّبَاتِ يُكَوِّنُ الْبُذُورَ .</a:t>
            </a:r>
            <a:endParaRPr lang="en-US" sz="1100">
              <a:effectLst/>
              <a:ea typeface="Calibri"/>
              <a:cs typeface="Arial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solidFill>
                  <a:srgbClr val="0070C0"/>
                </a:solidFill>
                <a:effectLst/>
                <a:ea typeface="Calibri"/>
                <a:cs typeface="Arial"/>
              </a:rPr>
              <a:t> 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17" name="مستطيل ذو زاوية واحدة مستديرة 16"/>
          <p:cNvSpPr/>
          <p:nvPr/>
        </p:nvSpPr>
        <p:spPr>
          <a:xfrm>
            <a:off x="2339752" y="1447626"/>
            <a:ext cx="6683375" cy="757238"/>
          </a:xfrm>
          <a:prstGeom prst="round1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600" b="1" dirty="0">
                <a:solidFill>
                  <a:schemeClr val="tx1"/>
                </a:solidFill>
                <a:ea typeface="Calibri"/>
              </a:rPr>
              <a:t>س: اصل كل مصطلح بالتعريف الخاص به؟</a:t>
            </a:r>
            <a:endParaRPr lang="en-US" sz="1100" b="1" dirty="0">
              <a:solidFill>
                <a:schemeClr val="tx1"/>
              </a:solidFill>
              <a:ea typeface="Calibri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7020272" y="2197100"/>
            <a:ext cx="1985962" cy="1041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kern="1200">
                <a:solidFill>
                  <a:srgbClr val="FF0000"/>
                </a:solidFill>
                <a:effectLst/>
                <a:latin typeface="Times New Roman"/>
                <a:ea typeface="+mn-ea"/>
                <a:cs typeface="PT Bold Heading"/>
              </a:rPr>
              <a:t>الْبَذْرَةُ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4503738" y="343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ar-S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386009" y="-57001"/>
            <a:ext cx="27579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اسم المجموعة :</a:t>
            </a:r>
            <a:endParaRPr lang="ar-S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6898413" y="447056"/>
            <a:ext cx="2233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اسم الطالب: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2794191" y="116632"/>
            <a:ext cx="31459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استراتيجية</a:t>
            </a: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: </a:t>
            </a: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جيسقو</a:t>
            </a:r>
            <a:endParaRPr lang="ar-S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0" y="332656"/>
            <a:ext cx="2376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نمو النباتات</a:t>
            </a:r>
            <a:endParaRPr lang="ar-SA" sz="2400" b="1" dirty="0">
              <a:solidFill>
                <a:srgbClr val="0000FF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1415195" y="5919664"/>
            <a:ext cx="27579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أتقن</a:t>
            </a:r>
            <a:endParaRPr lang="ar-SA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4040249" y="6309321"/>
            <a:ext cx="14725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نشاط 1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6366661" y="5949280"/>
            <a:ext cx="27579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معلم المادة  :</a:t>
            </a:r>
            <a:endParaRPr lang="ar-S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400947" y="6434172"/>
            <a:ext cx="27579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مدير المدرسة:</a:t>
            </a:r>
            <a:endParaRPr lang="ar-S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-445935" y="5919664"/>
            <a:ext cx="27579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لم يتقن</a:t>
            </a:r>
            <a:endParaRPr lang="ar-SA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773025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386009" y="-57001"/>
            <a:ext cx="27579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اسم المجموعة :</a:t>
            </a:r>
            <a:endParaRPr lang="ar-S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6898413" y="447056"/>
            <a:ext cx="2233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اسم الطالب: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2794191" y="116632"/>
            <a:ext cx="31459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استراتيجية</a:t>
            </a: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: </a:t>
            </a: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جيسقو</a:t>
            </a:r>
            <a:endParaRPr lang="ar-S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0" y="332656"/>
            <a:ext cx="2376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نمو النباتات</a:t>
            </a:r>
            <a:endParaRPr lang="ar-SA" sz="2400" b="1" dirty="0">
              <a:solidFill>
                <a:srgbClr val="0000FF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1415195" y="5919664"/>
            <a:ext cx="27579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أتقن</a:t>
            </a:r>
            <a:endParaRPr lang="ar-SA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4040249" y="6309321"/>
            <a:ext cx="14725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نشاط 2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6366661" y="5949280"/>
            <a:ext cx="27579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معلم المادة  :</a:t>
            </a:r>
            <a:endParaRPr lang="ar-S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400947" y="6434172"/>
            <a:ext cx="27579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مدير المدرسة:</a:t>
            </a:r>
            <a:endParaRPr lang="ar-S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-445935" y="5919664"/>
            <a:ext cx="27579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لم يتقن</a:t>
            </a:r>
            <a:endParaRPr lang="ar-SA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52400" y="1484784"/>
            <a:ext cx="8920633" cy="1323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28600" rtl="1">
              <a:lnSpc>
                <a:spcPct val="115000"/>
              </a:lnSpc>
              <a:spcAft>
                <a:spcPts val="1000"/>
              </a:spcAft>
            </a:pPr>
            <a:r>
              <a:rPr lang="ar-SA" sz="2000" kern="1200" dirty="0">
                <a:solidFill>
                  <a:srgbClr val="FF0000"/>
                </a:solidFill>
                <a:effectLst/>
                <a:latin typeface="Arial"/>
                <a:ea typeface="Calibri"/>
                <a:cs typeface="PT Bold Heading"/>
              </a:rPr>
              <a:t>س: أكمل شبكة المفاهيم التالية</a:t>
            </a:r>
            <a:r>
              <a:rPr lang="ar-SA" sz="2400" b="1" kern="1200" dirty="0">
                <a:solidFill>
                  <a:srgbClr val="FF0000"/>
                </a:solidFill>
                <a:effectLst/>
                <a:latin typeface="Arial"/>
                <a:ea typeface="Calibri"/>
                <a:cs typeface="PT Bold Heading"/>
              </a:rPr>
              <a:t>؟  </a:t>
            </a:r>
            <a:r>
              <a:rPr lang="ar-SA" sz="2000" b="1" kern="1200" dirty="0">
                <a:solidFill>
                  <a:srgbClr val="7030A0"/>
                </a:solidFill>
                <a:effectLst/>
                <a:latin typeface="Arial"/>
                <a:ea typeface="Calibri"/>
                <a:cs typeface="PT Bold Heading"/>
              </a:rPr>
              <a:t>(غلاف البذرة ـ الساق ـ الجنين ـ الاوراق ـ غذاء الجنين  ) </a:t>
            </a:r>
            <a:endParaRPr lang="en-US" sz="105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رسم تخطيطي 21"/>
          <p:cNvGraphicFramePr/>
          <p:nvPr>
            <p:extLst>
              <p:ext uri="{D42A27DB-BD31-4B8C-83A1-F6EECF244321}">
                <p14:modId xmlns:p14="http://schemas.microsoft.com/office/powerpoint/2010/main" val="1223746624"/>
              </p:ext>
            </p:extLst>
          </p:nvPr>
        </p:nvGraphicFramePr>
        <p:xfrm>
          <a:off x="165956" y="1813272"/>
          <a:ext cx="88120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29156723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9" descr="تعليم0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58148" y="5462763"/>
            <a:ext cx="899591" cy="1395237"/>
          </a:xfrm>
          <a:prstGeom prst="rect">
            <a:avLst/>
          </a:prstGeom>
          <a:noFill/>
        </p:spPr>
      </p:pic>
      <p:grpSp>
        <p:nvGrpSpPr>
          <p:cNvPr id="14" name="مجموعة 13"/>
          <p:cNvGrpSpPr/>
          <p:nvPr/>
        </p:nvGrpSpPr>
        <p:grpSpPr>
          <a:xfrm>
            <a:off x="1835696" y="4806842"/>
            <a:ext cx="6000792" cy="1214446"/>
            <a:chOff x="1357290" y="4786322"/>
            <a:chExt cx="6000792" cy="1214446"/>
          </a:xfrm>
        </p:grpSpPr>
        <p:sp>
          <p:nvSpPr>
            <p:cNvPr id="15" name="شكل بيضاوي 14"/>
            <p:cNvSpPr/>
            <p:nvPr/>
          </p:nvSpPr>
          <p:spPr>
            <a:xfrm>
              <a:off x="5837048" y="4786322"/>
              <a:ext cx="1521034" cy="121444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 smtClean="0">
                  <a:solidFill>
                    <a:srgbClr val="FF0000"/>
                  </a:solidFill>
                  <a:cs typeface="PT Bold Heading" pitchFamily="2" charset="-78"/>
                </a:rPr>
                <a:t>الفكرة العامة </a:t>
              </a:r>
              <a:endParaRPr lang="ar-SA" sz="2800" b="1" dirty="0">
                <a:solidFill>
                  <a:srgbClr val="FF0000"/>
                </a:solidFill>
                <a:cs typeface="PT Bold Heading" pitchFamily="2" charset="-78"/>
              </a:endParaRPr>
            </a:p>
          </p:txBody>
        </p:sp>
        <p:sp>
          <p:nvSpPr>
            <p:cNvPr id="16" name="مستطيل 15"/>
            <p:cNvSpPr/>
            <p:nvPr/>
          </p:nvSpPr>
          <p:spPr>
            <a:xfrm>
              <a:off x="1357290" y="4929198"/>
              <a:ext cx="4479758" cy="10001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 smtClean="0">
                  <a:solidFill>
                    <a:srgbClr val="0033CC"/>
                  </a:solidFill>
                  <a:cs typeface="+mj-cs"/>
                </a:rPr>
                <a:t> ماذا أعرف عن النباتات ؟</a:t>
              </a:r>
              <a:endParaRPr lang="ar-SA" sz="3600" b="1" dirty="0">
                <a:solidFill>
                  <a:srgbClr val="0033CC"/>
                </a:solidFill>
                <a:cs typeface="+mj-cs"/>
              </a:endParaRPr>
            </a:p>
          </p:txBody>
        </p:sp>
      </p:grpSp>
      <p:sp>
        <p:nvSpPr>
          <p:cNvPr id="2" name="مستطيل 1"/>
          <p:cNvSpPr/>
          <p:nvPr/>
        </p:nvSpPr>
        <p:spPr>
          <a:xfrm>
            <a:off x="1671490" y="1700808"/>
            <a:ext cx="65008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النباتات تنمو وتتغير </a:t>
            </a:r>
            <a:endParaRPr lang="ar-SA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572000" y="476672"/>
            <a:ext cx="3663935" cy="9361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الفصل الثاني 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12874"/>
            <a:ext cx="4824536" cy="204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531497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8" descr="2SCH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ربع نص 12"/>
          <p:cNvSpPr txBox="1"/>
          <p:nvPr/>
        </p:nvSpPr>
        <p:spPr>
          <a:xfrm>
            <a:off x="7304856" y="1099592"/>
            <a:ext cx="13716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rgbClr val="FF0000"/>
                </a:solidFill>
                <a:cs typeface="PT Bold Heading" pitchFamily="2" charset="-78"/>
              </a:rPr>
              <a:t>الْزَّهْرَةِ </a:t>
            </a:r>
            <a:endParaRPr lang="ar-SA" sz="2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572264" y="0"/>
            <a:ext cx="2571736" cy="769441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FF0000"/>
                </a:solidFill>
                <a:cs typeface="PT Bold Heading" pitchFamily="2" charset="-78"/>
              </a:rPr>
              <a:t>المفردات </a:t>
            </a:r>
            <a:endParaRPr lang="ar-SA" sz="4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7376864" y="2357430"/>
            <a:ext cx="13716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rgbClr val="FF0000"/>
                </a:solidFill>
                <a:cs typeface="PT Bold Heading" pitchFamily="2" charset="-78"/>
              </a:rPr>
              <a:t>الْبَادِرَةِ </a:t>
            </a:r>
            <a:endParaRPr lang="ar-SA" sz="2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7410610" y="3643314"/>
            <a:ext cx="13716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rgbClr val="FF0000"/>
                </a:solidFill>
                <a:cs typeface="PT Bold Heading" pitchFamily="2" charset="-78"/>
              </a:rPr>
              <a:t>الْصَّحْرَاءِ </a:t>
            </a:r>
            <a:endParaRPr lang="ar-SA" sz="2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410610" y="4814840"/>
            <a:ext cx="13716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rgbClr val="FF0000"/>
                </a:solidFill>
                <a:cs typeface="PT Bold Heading" pitchFamily="2" charset="-78"/>
              </a:rPr>
              <a:t>الْغَابَةِ </a:t>
            </a:r>
            <a:endParaRPr lang="ar-SA" sz="2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979712" y="1052736"/>
            <a:ext cx="5143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جُزْءٌ الْنَّبَاتْ الَّذِيْ يَكُوْنُ الْبُذُورِ . </a:t>
            </a:r>
            <a:endParaRPr lang="ar-SA" sz="3600" b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556458" y="236848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الْنَبْتَةِ الْصَّغِيْرَةَ عِنْدَ أَوَّلِ ظُهُوْرِهَا .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672942" y="3643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مَكَانٍ جَافٍ </a:t>
            </a:r>
            <a:r>
              <a:rPr lang="ar-SA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حَارَ . </a:t>
            </a:r>
            <a:endParaRPr lang="ar-SA" sz="3600" b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172908" y="4797152"/>
            <a:ext cx="5072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مَكَانٍ حَارٍّ وَرَطْبٍ ، فِيْهِ نَبَاتَاتٌ كَثِيَرَةٌ . </a:t>
            </a:r>
            <a:endParaRPr lang="ar-SA" sz="32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207" y="909096"/>
            <a:ext cx="1567434" cy="1048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4207" y="2051105"/>
            <a:ext cx="1532859" cy="1060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3286124"/>
            <a:ext cx="1657350" cy="11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4500570"/>
            <a:ext cx="1619250" cy="11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مخطط انسيابي: محطة طرفية 21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3" name="شارة رتبة 22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شارة رتبة 23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9" descr="تعليم0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58148" y="5462763"/>
            <a:ext cx="899591" cy="1395237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464787" y="523193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أَرَىَ فِيْ الْصُّوَرَةِ أَزْهَارِ نَبَاتُ الْرُّمَّانِ وَ ثَمَارهِ . أَيْنَ أَتَوَقَّعُ أَنْ تُوْجَدَ بُذُوْرَهُ ؟ </a:t>
            </a:r>
            <a:endParaRPr lang="ar-SA" sz="2400" b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مخطط انسيابي: محطة طرفية 10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3" name="شارة رتبة 12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شارة رتبة 13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148064" y="476672"/>
            <a:ext cx="2949571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الدرس الأول 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734646" y="1268760"/>
            <a:ext cx="45751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8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نمو النباتات</a:t>
            </a:r>
            <a:endParaRPr lang="ar-SA" sz="8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84" y="2539507"/>
            <a:ext cx="4045991" cy="269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9" descr="تعليم0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58148" y="5462763"/>
            <a:ext cx="899591" cy="1395237"/>
          </a:xfrm>
          <a:prstGeom prst="rect">
            <a:avLst/>
          </a:prstGeom>
          <a:noFill/>
        </p:spPr>
      </p:pic>
      <p:sp>
        <p:nvSpPr>
          <p:cNvPr id="7" name="مربع نص 6"/>
          <p:cNvSpPr txBox="1"/>
          <p:nvPr/>
        </p:nvSpPr>
        <p:spPr>
          <a:xfrm>
            <a:off x="6822504" y="52616"/>
            <a:ext cx="2286000" cy="64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أستكشف</a:t>
            </a:r>
            <a:endParaRPr lang="ar-SA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-1643106" y="4071942"/>
            <a:ext cx="55721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ar-SA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804" y="938219"/>
            <a:ext cx="1285884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/>
          <p:cNvSpPr/>
          <p:nvPr/>
        </p:nvSpPr>
        <p:spPr>
          <a:xfrm>
            <a:off x="5929322" y="928670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latin typeface="Times New Roman" pitchFamily="18" charset="0"/>
                <a:cs typeface="PT Bold Heading" pitchFamily="2" charset="-78"/>
              </a:rPr>
              <a:t>كَيْفَ أُصَنِّفُ الْبُذُورَ ؟</a:t>
            </a:r>
            <a:endParaRPr lang="ar-SA" sz="24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500462" y="1428736"/>
            <a:ext cx="5143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ar-SA" sz="2400" b="1" u="sng" dirty="0" smtClean="0"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أُلَاحِظُ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. </a:t>
            </a:r>
            <a:br>
              <a:rPr lang="ar-S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أَنْظُرُ إِلَىَ الْبُذُورِ بِاسْتِخْدَامِ الْعَدَسَةِ الْمُكَبَّرةِ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SA" sz="24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500430" y="2214554"/>
            <a:ext cx="5143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ar-SA" sz="2400" b="1" u="sng" dirty="0" smtClean="0"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أُصَنِّفَ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. </a:t>
            </a:r>
            <a:br>
              <a:rPr lang="ar-S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أَضَعُ الْبُذُورُ فِيْ مَجْمُوْعَاتٍ . كَيْفَ صَنَّفْتُهَا ؟</a:t>
            </a:r>
            <a:endParaRPr lang="ar-SA" sz="24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500430" y="3000372"/>
            <a:ext cx="514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ar-S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SA" sz="2400" b="1" u="sng" dirty="0" smtClean="0"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أُسَجِّلَ</a:t>
            </a:r>
            <a:r>
              <a:rPr lang="ar-S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u="sng" dirty="0" smtClean="0"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الْبَيَانَاتِ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. </a:t>
            </a:r>
            <a:br>
              <a:rPr lang="ar-S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أَعْمَلَ جَدْوَلا يُبَيِّنُ كَيْفَ صُنِّفَتْ الْبُذُورِ ، ثُمَّ أَلْصِقْ الْبُذُورِ عَلَىَ الْجَدْوَلِ .</a:t>
            </a:r>
            <a:endParaRPr lang="ar-SA" sz="2400" b="1" dirty="0" smtClean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071802" y="4214818"/>
            <a:ext cx="5143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أَسْتَكْشِفُ أَكْثَرَ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ar-SA" sz="2400" b="1" u="sng" dirty="0" smtClean="0"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أُقَارِنُ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. </a:t>
            </a:r>
            <a:br>
              <a:rPr lang="ar-S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أَيُّ الْمَجْمُوْعَاتِ فِيْهَا أَكْبَرُ عَدَدٍ مِنَ الْبُذُورِ ؟ </a:t>
            </a:r>
            <a:br>
              <a:rPr lang="ar-S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وَأَيُّ الْمَجْمُوْعَاتِ فِيْهَا أَقَلُّ عَدَدَ ؟</a:t>
            </a:r>
            <a:endParaRPr lang="ar-SA" sz="24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179" y="4512608"/>
            <a:ext cx="1587036" cy="107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مخطط انسيابي: محطة طرفية 18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4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0" name="شارة رتبة 19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شارة رتبة 20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5496" y="44624"/>
            <a:ext cx="2286000" cy="640080"/>
          </a:xfrm>
          <a:prstGeom prst="rect">
            <a:avLst/>
          </a:prstGeom>
          <a:effectLst>
            <a:glow rad="101600">
              <a:schemeClr val="accent4">
                <a:lumMod val="50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نشاط استقصائي </a:t>
            </a:r>
            <a:endParaRPr lang="ar-S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6" grpId="0"/>
      <p:bldP spid="17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691680" y="539969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0000FF"/>
                </a:solidFill>
                <a:latin typeface="Times New Roman" pitchFamily="18" charset="0"/>
                <a:cs typeface="PT Bold Heading" pitchFamily="2" charset="-78"/>
              </a:rPr>
              <a:t>مَا أَهَمِّيَّةُ الْأَزْهَارِ ؟ </a:t>
            </a:r>
            <a:endParaRPr lang="ar-SA" sz="3200" b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95536" y="1013827"/>
            <a:ext cx="8215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الْزَّهْرَةِ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br>
              <a:rPr lang="ar-S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جُزْءٌ مِنْ أَجْزَاءِ الْنَّبَاتِ يُكَوِّنُ الْبُذُورَ . تُوْجَدُ الْبُذُورُ دَاخِلَ ثِمَارِ بَعْضِ الْنَّبَاتَاتِ .</a:t>
            </a:r>
            <a:endParaRPr lang="ar-SA" sz="24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500166" y="1815207"/>
            <a:ext cx="714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الْبَذْرَةُ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: جُزْءٌ الْنَّبَاتْ الَّذِيْ يَنْبُتُ ، ثُمَّ يَنْمُوَ لِيُصْبِحَ نَبَاتا جَدِيْدا </a:t>
            </a:r>
            <a:endParaRPr lang="ar-SA" sz="24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143108" y="2381979"/>
            <a:ext cx="6572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الثَّمَرَةِ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: جُزْءٌ الْنَّبَاتِ الَّذِي يَحْمِيَ الْبُذُورِ . </a:t>
            </a:r>
            <a:br>
              <a:rPr lang="ar-S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نَحْنُ نَأْكُلُ ثِمَارَ الْكَثِيرِ مِنَ الْنَّبَاتَاتِ ، </a:t>
            </a: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أَحْيَانَا نَأْكُلُ الْبُذُورَ .</a:t>
            </a:r>
            <a:endParaRPr lang="ar-SA" sz="24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4124" y="3717032"/>
            <a:ext cx="328614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مستطيل 14"/>
          <p:cNvSpPr/>
          <p:nvPr/>
        </p:nvSpPr>
        <p:spPr>
          <a:xfrm>
            <a:off x="5286380" y="3212976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تَنْمُوَ أَزْهَارُ الْخَوْخِ فَتُصْبِحَ ثِمَارا 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864064" y="3255367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تَخْتَفِيَ الْأَزْهَارُ </a:t>
            </a:r>
            <a:r>
              <a:rPr lang="ar-SA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تَظْهَرُ الْثِّمَارِ عَلَىَ الْشَّجَرَةِ . </a:t>
            </a:r>
            <a:endParaRPr lang="ar-SA" sz="2400" b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79512" y="4714884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الثَّمَرَةِ تَحْمِيْ الْبُذُورُ فِيْ دَاخِلِهَا . 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5652120" y="5549170"/>
            <a:ext cx="2571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rgbClr val="FF0000"/>
                </a:solidFill>
                <a:cs typeface="PT Bold Heading" pitchFamily="2" charset="-78"/>
              </a:rPr>
              <a:t>أَذْكُرُ ثِمَارا أُخْرَىَ نَأْكُلُهَا ؟ 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1115616" y="5445224"/>
            <a:ext cx="35719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rgbClr val="FF0000"/>
                </a:solidFill>
              </a:rPr>
              <a:t>حَقِيْقَةِ</a:t>
            </a:r>
            <a:r>
              <a:rPr lang="ar-SA" sz="2000" b="1" dirty="0">
                <a:solidFill>
                  <a:srgbClr val="FF0000"/>
                </a:solidFill>
              </a:rPr>
              <a:t> : </a:t>
            </a: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EG" sz="2000" b="1" dirty="0" smtClean="0"/>
              <a:t>          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الْخَوْخِ ثَمَرَةٍ ، بَيْنَمَا الْفُولُ بَذْرَةٌ .</a:t>
            </a:r>
          </a:p>
        </p:txBody>
      </p:sp>
      <p:sp>
        <p:nvSpPr>
          <p:cNvPr id="20" name="مخطط انسيابي: محطة طرفية 19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5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1" name="شارة رتبة 20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شارة رتبة 21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واجهة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وستن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224</TotalTime>
  <Words>629</Words>
  <Application>Microsoft Office PowerPoint</Application>
  <PresentationFormat>عرض على الشاشة (3:4)‏</PresentationFormat>
  <Paragraphs>189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15</vt:i4>
      </vt:variant>
    </vt:vector>
  </HeadingPairs>
  <TitlesOfParts>
    <vt:vector size="17" baseType="lpstr">
      <vt:lpstr>واجهة</vt:lpstr>
      <vt:lpstr>أوستن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M.Lotfy</cp:lastModifiedBy>
  <cp:revision>72</cp:revision>
  <dcterms:created xsi:type="dcterms:W3CDTF">2011-03-17T07:07:04Z</dcterms:created>
  <dcterms:modified xsi:type="dcterms:W3CDTF">2015-07-05T13:38:52Z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22C31D3A-EF76-4974-9009-55CB1F270263</vt:lpwstr>
  </property>
  <property fmtid="{D5CDD505-2E9C-101B-9397-08002B2CF9AE}" pid="3" name="ArticulatePath">
    <vt:lpwstr>نمو النباتات -و1-ف2 د1</vt:lpwstr>
  </property>
</Properties>
</file>